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3" r:id="rId4"/>
    <p:sldMasterId id="2147483678" r:id="rId5"/>
    <p:sldMasterId id="2147483697" r:id="rId6"/>
    <p:sldMasterId id="2147483700" r:id="rId7"/>
    <p:sldMasterId id="2147483735" r:id="rId8"/>
  </p:sldMasterIdLst>
  <p:notesMasterIdLst>
    <p:notesMasterId r:id="rId98"/>
  </p:notesMasterIdLst>
  <p:handoutMasterIdLst>
    <p:handoutMasterId r:id="rId99"/>
  </p:handoutMasterIdLst>
  <p:sldIdLst>
    <p:sldId id="857" r:id="rId9"/>
    <p:sldId id="1095" r:id="rId10"/>
    <p:sldId id="1096" r:id="rId11"/>
    <p:sldId id="943" r:id="rId12"/>
    <p:sldId id="904" r:id="rId13"/>
    <p:sldId id="1110" r:id="rId14"/>
    <p:sldId id="1109" r:id="rId15"/>
    <p:sldId id="1076" r:id="rId16"/>
    <p:sldId id="1077" r:id="rId17"/>
    <p:sldId id="940" r:id="rId18"/>
    <p:sldId id="1074" r:id="rId19"/>
    <p:sldId id="1111" r:id="rId20"/>
    <p:sldId id="1112" r:id="rId21"/>
    <p:sldId id="947" r:id="rId22"/>
    <p:sldId id="949" r:id="rId23"/>
    <p:sldId id="976" r:id="rId24"/>
    <p:sldId id="951" r:id="rId25"/>
    <p:sldId id="1187" r:id="rId26"/>
    <p:sldId id="1075" r:id="rId27"/>
    <p:sldId id="1080" r:id="rId28"/>
    <p:sldId id="1021" r:id="rId29"/>
    <p:sldId id="1059" r:id="rId30"/>
    <p:sldId id="1108" r:id="rId31"/>
    <p:sldId id="1018" r:id="rId32"/>
    <p:sldId id="1140" r:id="rId33"/>
    <p:sldId id="381" r:id="rId34"/>
    <p:sldId id="993" r:id="rId35"/>
    <p:sldId id="1065" r:id="rId36"/>
    <p:sldId id="1142" r:id="rId37"/>
    <p:sldId id="1143" r:id="rId38"/>
    <p:sldId id="1144" r:id="rId39"/>
    <p:sldId id="1183" r:id="rId40"/>
    <p:sldId id="1149" r:id="rId41"/>
    <p:sldId id="1184" r:id="rId42"/>
    <p:sldId id="1185" r:id="rId43"/>
    <p:sldId id="975" r:id="rId44"/>
    <p:sldId id="1043" r:id="rId45"/>
    <p:sldId id="1097" r:id="rId46"/>
    <p:sldId id="1027" r:id="rId47"/>
    <p:sldId id="1033" r:id="rId48"/>
    <p:sldId id="1034" r:id="rId49"/>
    <p:sldId id="1022" r:id="rId50"/>
    <p:sldId id="1160" r:id="rId51"/>
    <p:sldId id="1161" r:id="rId52"/>
    <p:sldId id="1044" r:id="rId53"/>
    <p:sldId id="1098" r:id="rId54"/>
    <p:sldId id="1028" r:id="rId55"/>
    <p:sldId id="1032" r:id="rId56"/>
    <p:sldId id="1035" r:id="rId57"/>
    <p:sldId id="1159" r:id="rId58"/>
    <p:sldId id="1045" r:id="rId59"/>
    <p:sldId id="1099" r:id="rId60"/>
    <p:sldId id="1029" r:id="rId61"/>
    <p:sldId id="1036" r:id="rId62"/>
    <p:sldId id="1037" r:id="rId63"/>
    <p:sldId id="1053" r:id="rId64"/>
    <p:sldId id="1046" r:id="rId65"/>
    <p:sldId id="1100" r:id="rId66"/>
    <p:sldId id="1101" r:id="rId67"/>
    <p:sldId id="1089" r:id="rId68"/>
    <p:sldId id="1102" r:id="rId69"/>
    <p:sldId id="1103" r:id="rId70"/>
    <p:sldId id="1104" r:id="rId71"/>
    <p:sldId id="1090" r:id="rId72"/>
    <p:sldId id="1091" r:id="rId73"/>
    <p:sldId id="1105" r:id="rId74"/>
    <p:sldId id="1106" r:id="rId75"/>
    <p:sldId id="1047" r:id="rId76"/>
    <p:sldId id="1107" r:id="rId77"/>
    <p:sldId id="1048" r:id="rId78"/>
    <p:sldId id="1049" r:id="rId79"/>
    <p:sldId id="1082" r:id="rId80"/>
    <p:sldId id="1083" r:id="rId81"/>
    <p:sldId id="1084" r:id="rId82"/>
    <p:sldId id="1050" r:id="rId83"/>
    <p:sldId id="1055" r:id="rId84"/>
    <p:sldId id="1052" r:id="rId85"/>
    <p:sldId id="1086" r:id="rId86"/>
    <p:sldId id="1087" r:id="rId87"/>
    <p:sldId id="1078" r:id="rId88"/>
    <p:sldId id="1079" r:id="rId89"/>
    <p:sldId id="1019" r:id="rId90"/>
    <p:sldId id="961" r:id="rId91"/>
    <p:sldId id="978" r:id="rId92"/>
    <p:sldId id="1186" r:id="rId93"/>
    <p:sldId id="980" r:id="rId94"/>
    <p:sldId id="1063" r:id="rId95"/>
    <p:sldId id="1064" r:id="rId96"/>
    <p:sldId id="897" r:id="rId97"/>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465A"/>
    <a:srgbClr val="FFC000"/>
    <a:srgbClr val="E8E9EA"/>
    <a:srgbClr val="CDCFD1"/>
    <a:srgbClr val="00993A"/>
    <a:srgbClr val="0000CC"/>
    <a:srgbClr val="9DBF17"/>
    <a:srgbClr val="000000"/>
    <a:srgbClr val="00AD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8727FE-9592-4F16-B466-652A606EE3FF}" v="9" dt="2026-02-11T10:31:13.99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5621" autoAdjust="0"/>
  </p:normalViewPr>
  <p:slideViewPr>
    <p:cSldViewPr snapToGrid="0">
      <p:cViewPr varScale="1">
        <p:scale>
          <a:sx n="70" d="100"/>
          <a:sy n="70" d="100"/>
        </p:scale>
        <p:origin x="1138" y="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5" d="100"/>
          <a:sy n="75" d="100"/>
        </p:scale>
        <p:origin x="39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E CREATION" userId="c7076ebd-7ab2-4b12-9515-1117dc0499c8" providerId="ADAL" clId="{A0A10266-C238-49BA-A30F-03D2146EBF95}"/>
    <pc:docChg chg="undo custSel delSld modSld">
      <pc:chgData name="AE CREATION" userId="c7076ebd-7ab2-4b12-9515-1117dc0499c8" providerId="ADAL" clId="{A0A10266-C238-49BA-A30F-03D2146EBF95}" dt="2026-02-11T10:31:13.998" v="1844" actId="20577"/>
      <pc:docMkLst>
        <pc:docMk/>
      </pc:docMkLst>
      <pc:sldChg chg="modSp mod">
        <pc:chgData name="AE CREATION" userId="c7076ebd-7ab2-4b12-9515-1117dc0499c8" providerId="ADAL" clId="{A0A10266-C238-49BA-A30F-03D2146EBF95}" dt="2026-02-11T09:10:57.421" v="5" actId="20577"/>
        <pc:sldMkLst>
          <pc:docMk/>
          <pc:sldMk cId="4041885072" sldId="857"/>
        </pc:sldMkLst>
        <pc:spChg chg="mod">
          <ac:chgData name="AE CREATION" userId="c7076ebd-7ab2-4b12-9515-1117dc0499c8" providerId="ADAL" clId="{A0A10266-C238-49BA-A30F-03D2146EBF95}" dt="2026-02-11T09:10:57.421" v="5" actId="20577"/>
          <ac:spMkLst>
            <pc:docMk/>
            <pc:sldMk cId="4041885072" sldId="857"/>
            <ac:spMk id="2" creationId="{00827C67-B949-4EE3-8863-E0511D346B90}"/>
          </ac:spMkLst>
        </pc:spChg>
        <pc:spChg chg="mod">
          <ac:chgData name="AE CREATION" userId="c7076ebd-7ab2-4b12-9515-1117dc0499c8" providerId="ADAL" clId="{A0A10266-C238-49BA-A30F-03D2146EBF95}" dt="2026-02-11T09:09:47.456" v="3" actId="20577"/>
          <ac:spMkLst>
            <pc:docMk/>
            <pc:sldMk cId="4041885072" sldId="857"/>
            <ac:spMk id="5" creationId="{FE75FD5D-E02A-ADC3-7B88-488C41F880A2}"/>
          </ac:spMkLst>
        </pc:spChg>
      </pc:sldChg>
      <pc:sldChg chg="modNotesTx">
        <pc:chgData name="AE CREATION" userId="c7076ebd-7ab2-4b12-9515-1117dc0499c8" providerId="ADAL" clId="{A0A10266-C238-49BA-A30F-03D2146EBF95}" dt="2026-02-11T09:27:39.911" v="706" actId="20577"/>
        <pc:sldMkLst>
          <pc:docMk/>
          <pc:sldMk cId="2463788251" sldId="947"/>
        </pc:sldMkLst>
      </pc:sldChg>
      <pc:sldChg chg="modNotesTx">
        <pc:chgData name="AE CREATION" userId="c7076ebd-7ab2-4b12-9515-1117dc0499c8" providerId="ADAL" clId="{A0A10266-C238-49BA-A30F-03D2146EBF95}" dt="2026-02-11T09:28:37.197" v="707" actId="20577"/>
        <pc:sldMkLst>
          <pc:docMk/>
          <pc:sldMk cId="3536576826" sldId="949"/>
        </pc:sldMkLst>
      </pc:sldChg>
      <pc:sldChg chg="modSp mod">
        <pc:chgData name="AE CREATION" userId="c7076ebd-7ab2-4b12-9515-1117dc0499c8" providerId="ADAL" clId="{A0A10266-C238-49BA-A30F-03D2146EBF95}" dt="2026-02-11T09:30:53.538" v="901" actId="20577"/>
        <pc:sldMkLst>
          <pc:docMk/>
          <pc:sldMk cId="99655879" sldId="951"/>
        </pc:sldMkLst>
        <pc:spChg chg="mod">
          <ac:chgData name="AE CREATION" userId="c7076ebd-7ab2-4b12-9515-1117dc0499c8" providerId="ADAL" clId="{A0A10266-C238-49BA-A30F-03D2146EBF95}" dt="2026-02-11T09:30:53.538" v="901" actId="20577"/>
          <ac:spMkLst>
            <pc:docMk/>
            <pc:sldMk cId="99655879" sldId="951"/>
            <ac:spMk id="3" creationId="{409272DD-9070-4A14-9732-4B01BF845C5B}"/>
          </ac:spMkLst>
        </pc:spChg>
      </pc:sldChg>
      <pc:sldChg chg="modSp">
        <pc:chgData name="AE CREATION" userId="c7076ebd-7ab2-4b12-9515-1117dc0499c8" providerId="ADAL" clId="{A0A10266-C238-49BA-A30F-03D2146EBF95}" dt="2026-02-11T10:19:28.275" v="1842" actId="20577"/>
        <pc:sldMkLst>
          <pc:docMk/>
          <pc:sldMk cId="1204957374" sldId="961"/>
        </pc:sldMkLst>
        <pc:spChg chg="mod">
          <ac:chgData name="AE CREATION" userId="c7076ebd-7ab2-4b12-9515-1117dc0499c8" providerId="ADAL" clId="{A0A10266-C238-49BA-A30F-03D2146EBF95}" dt="2026-02-11T10:19:28.275" v="1842" actId="20577"/>
          <ac:spMkLst>
            <pc:docMk/>
            <pc:sldMk cId="1204957374" sldId="961"/>
            <ac:spMk id="3" creationId="{033CC9C0-8E1D-432A-9F6F-E1F78ECF5A48}"/>
          </ac:spMkLst>
        </pc:spChg>
      </pc:sldChg>
      <pc:sldChg chg="modSp modAnim">
        <pc:chgData name="AE CREATION" userId="c7076ebd-7ab2-4b12-9515-1117dc0499c8" providerId="ADAL" clId="{A0A10266-C238-49BA-A30F-03D2146EBF95}" dt="2026-02-11T10:31:13.998" v="1844" actId="20577"/>
        <pc:sldMkLst>
          <pc:docMk/>
          <pc:sldMk cId="4083664164" sldId="978"/>
        </pc:sldMkLst>
        <pc:spChg chg="mod">
          <ac:chgData name="AE CREATION" userId="c7076ebd-7ab2-4b12-9515-1117dc0499c8" providerId="ADAL" clId="{A0A10266-C238-49BA-A30F-03D2146EBF95}" dt="2026-02-11T10:31:13.998" v="1844" actId="20577"/>
          <ac:spMkLst>
            <pc:docMk/>
            <pc:sldMk cId="4083664164" sldId="978"/>
            <ac:spMk id="3" creationId="{033CC9C0-8E1D-432A-9F6F-E1F78ECF5A48}"/>
          </ac:spMkLst>
        </pc:spChg>
      </pc:sldChg>
      <pc:sldChg chg="addSp delSp modSp mod">
        <pc:chgData name="AE CREATION" userId="c7076ebd-7ab2-4b12-9515-1117dc0499c8" providerId="ADAL" clId="{A0A10266-C238-49BA-A30F-03D2146EBF95}" dt="2026-02-11T10:18:26.961" v="1840" actId="14100"/>
        <pc:sldMkLst>
          <pc:docMk/>
          <pc:sldMk cId="3557273490" sldId="980"/>
        </pc:sldMkLst>
        <pc:spChg chg="add del mod">
          <ac:chgData name="AE CREATION" userId="c7076ebd-7ab2-4b12-9515-1117dc0499c8" providerId="ADAL" clId="{A0A10266-C238-49BA-A30F-03D2146EBF95}" dt="2026-02-11T10:14:44.708" v="1759" actId="478"/>
          <ac:spMkLst>
            <pc:docMk/>
            <pc:sldMk cId="3557273490" sldId="980"/>
            <ac:spMk id="3" creationId="{88180AE0-310D-5461-4247-6F82843C8CC5}"/>
          </ac:spMkLst>
        </pc:spChg>
        <pc:spChg chg="del">
          <ac:chgData name="AE CREATION" userId="c7076ebd-7ab2-4b12-9515-1117dc0499c8" providerId="ADAL" clId="{A0A10266-C238-49BA-A30F-03D2146EBF95}" dt="2026-02-11T10:15:41.423" v="1778" actId="478"/>
          <ac:spMkLst>
            <pc:docMk/>
            <pc:sldMk cId="3557273490" sldId="980"/>
            <ac:spMk id="10" creationId="{8EBBFC1F-7001-41AF-8622-C961F5573FC2}"/>
          </ac:spMkLst>
        </pc:spChg>
        <pc:spChg chg="del">
          <ac:chgData name="AE CREATION" userId="c7076ebd-7ab2-4b12-9515-1117dc0499c8" providerId="ADAL" clId="{A0A10266-C238-49BA-A30F-03D2146EBF95}" dt="2026-02-11T10:15:44.261" v="1779" actId="478"/>
          <ac:spMkLst>
            <pc:docMk/>
            <pc:sldMk cId="3557273490" sldId="980"/>
            <ac:spMk id="11" creationId="{25A9737F-622F-4261-AB7A-38F35B1A95DF}"/>
          </ac:spMkLst>
        </pc:spChg>
        <pc:spChg chg="del">
          <ac:chgData name="AE CREATION" userId="c7076ebd-7ab2-4b12-9515-1117dc0499c8" providerId="ADAL" clId="{A0A10266-C238-49BA-A30F-03D2146EBF95}" dt="2026-02-11T10:14:03.073" v="1750" actId="478"/>
          <ac:spMkLst>
            <pc:docMk/>
            <pc:sldMk cId="3557273490" sldId="980"/>
            <ac:spMk id="12" creationId="{EDB633B2-AC85-45B3-9DB7-F2FDD7A75008}"/>
          </ac:spMkLst>
        </pc:spChg>
        <pc:spChg chg="del">
          <ac:chgData name="AE CREATION" userId="c7076ebd-7ab2-4b12-9515-1117dc0499c8" providerId="ADAL" clId="{A0A10266-C238-49BA-A30F-03D2146EBF95}" dt="2026-02-11T10:14:05.191" v="1751" actId="478"/>
          <ac:spMkLst>
            <pc:docMk/>
            <pc:sldMk cId="3557273490" sldId="980"/>
            <ac:spMk id="14" creationId="{D53EFCDF-C22E-467F-B01E-79D62B2E1F34}"/>
          </ac:spMkLst>
        </pc:spChg>
        <pc:spChg chg="del">
          <ac:chgData name="AE CREATION" userId="c7076ebd-7ab2-4b12-9515-1117dc0499c8" providerId="ADAL" clId="{A0A10266-C238-49BA-A30F-03D2146EBF95}" dt="2026-02-11T10:15:46.429" v="1780" actId="478"/>
          <ac:spMkLst>
            <pc:docMk/>
            <pc:sldMk cId="3557273490" sldId="980"/>
            <ac:spMk id="15" creationId="{AB5AEBA9-C9EF-43E3-990C-25F9D365E202}"/>
          </ac:spMkLst>
        </pc:spChg>
        <pc:spChg chg="del">
          <ac:chgData name="AE CREATION" userId="c7076ebd-7ab2-4b12-9515-1117dc0499c8" providerId="ADAL" clId="{A0A10266-C238-49BA-A30F-03D2146EBF95}" dt="2026-02-11T10:15:48.547" v="1781" actId="478"/>
          <ac:spMkLst>
            <pc:docMk/>
            <pc:sldMk cId="3557273490" sldId="980"/>
            <ac:spMk id="16" creationId="{8CF8BA8E-671A-4B7B-B837-8A3477D2DEAB}"/>
          </ac:spMkLst>
        </pc:spChg>
        <pc:spChg chg="del">
          <ac:chgData name="AE CREATION" userId="c7076ebd-7ab2-4b12-9515-1117dc0499c8" providerId="ADAL" clId="{A0A10266-C238-49BA-A30F-03D2146EBF95}" dt="2026-02-11T10:15:29.601" v="1774" actId="478"/>
          <ac:spMkLst>
            <pc:docMk/>
            <pc:sldMk cId="3557273490" sldId="980"/>
            <ac:spMk id="17" creationId="{AD0F0AA6-75E6-4431-8549-163CD0AA56BB}"/>
          </ac:spMkLst>
        </pc:spChg>
        <pc:spChg chg="del">
          <ac:chgData name="AE CREATION" userId="c7076ebd-7ab2-4b12-9515-1117dc0499c8" providerId="ADAL" clId="{A0A10266-C238-49BA-A30F-03D2146EBF95}" dt="2026-02-11T10:15:26.772" v="1773" actId="478"/>
          <ac:spMkLst>
            <pc:docMk/>
            <pc:sldMk cId="3557273490" sldId="980"/>
            <ac:spMk id="18" creationId="{EF072B42-0624-4F17-ABC0-1188D4E871F3}"/>
          </ac:spMkLst>
        </pc:spChg>
        <pc:spChg chg="del">
          <ac:chgData name="AE CREATION" userId="c7076ebd-7ab2-4b12-9515-1117dc0499c8" providerId="ADAL" clId="{A0A10266-C238-49BA-A30F-03D2146EBF95}" dt="2026-02-11T10:16:19.523" v="1789" actId="478"/>
          <ac:spMkLst>
            <pc:docMk/>
            <pc:sldMk cId="3557273490" sldId="980"/>
            <ac:spMk id="19" creationId="{E5DF30B4-CB6F-42C3-9D71-9CEB3B107649}"/>
          </ac:spMkLst>
        </pc:spChg>
        <pc:spChg chg="del">
          <ac:chgData name="AE CREATION" userId="c7076ebd-7ab2-4b12-9515-1117dc0499c8" providerId="ADAL" clId="{A0A10266-C238-49BA-A30F-03D2146EBF95}" dt="2026-02-11T10:16:14.928" v="1788" actId="478"/>
          <ac:spMkLst>
            <pc:docMk/>
            <pc:sldMk cId="3557273490" sldId="980"/>
            <ac:spMk id="20" creationId="{CCE3FE2F-639C-4F62-8800-B8BEE71AAD69}"/>
          </ac:spMkLst>
        </pc:spChg>
        <pc:spChg chg="del">
          <ac:chgData name="AE CREATION" userId="c7076ebd-7ab2-4b12-9515-1117dc0499c8" providerId="ADAL" clId="{A0A10266-C238-49BA-A30F-03D2146EBF95}" dt="2026-02-11T10:17:31.330" v="1820" actId="478"/>
          <ac:spMkLst>
            <pc:docMk/>
            <pc:sldMk cId="3557273490" sldId="980"/>
            <ac:spMk id="28" creationId="{A9B86A7B-9BE1-41B4-A03B-2DA19ED21A93}"/>
          </ac:spMkLst>
        </pc:spChg>
        <pc:spChg chg="del">
          <ac:chgData name="AE CREATION" userId="c7076ebd-7ab2-4b12-9515-1117dc0499c8" providerId="ADAL" clId="{A0A10266-C238-49BA-A30F-03D2146EBF95}" dt="2026-02-11T10:17:32.403" v="1821" actId="478"/>
          <ac:spMkLst>
            <pc:docMk/>
            <pc:sldMk cId="3557273490" sldId="980"/>
            <ac:spMk id="29" creationId="{2325CF5B-CDE6-443C-B9D6-29B2CDBC6028}"/>
          </ac:spMkLst>
        </pc:spChg>
        <pc:spChg chg="del">
          <ac:chgData name="AE CREATION" userId="c7076ebd-7ab2-4b12-9515-1117dc0499c8" providerId="ADAL" clId="{A0A10266-C238-49BA-A30F-03D2146EBF95}" dt="2026-02-11T10:17:37.782" v="1822" actId="478"/>
          <ac:spMkLst>
            <pc:docMk/>
            <pc:sldMk cId="3557273490" sldId="980"/>
            <ac:spMk id="30" creationId="{AA00DEE4-91AC-4A9C-B7DB-8AE3A28A4E26}"/>
          </ac:spMkLst>
        </pc:spChg>
        <pc:spChg chg="del mod">
          <ac:chgData name="AE CREATION" userId="c7076ebd-7ab2-4b12-9515-1117dc0499c8" providerId="ADAL" clId="{A0A10266-C238-49BA-A30F-03D2146EBF95}" dt="2026-02-11T10:17:41.657" v="1824" actId="478"/>
          <ac:spMkLst>
            <pc:docMk/>
            <pc:sldMk cId="3557273490" sldId="980"/>
            <ac:spMk id="31" creationId="{EDF1F6C0-D507-40D1-B690-DF2BDBA1EE9D}"/>
          </ac:spMkLst>
        </pc:spChg>
        <pc:spChg chg="del">
          <ac:chgData name="AE CREATION" userId="c7076ebd-7ab2-4b12-9515-1117dc0499c8" providerId="ADAL" clId="{A0A10266-C238-49BA-A30F-03D2146EBF95}" dt="2026-02-11T10:17:45.228" v="1825" actId="478"/>
          <ac:spMkLst>
            <pc:docMk/>
            <pc:sldMk cId="3557273490" sldId="980"/>
            <ac:spMk id="32" creationId="{E9694B7F-23E7-4398-A52D-8F1A7BB19BDF}"/>
          </ac:spMkLst>
        </pc:spChg>
        <pc:spChg chg="del">
          <ac:chgData name="AE CREATION" userId="c7076ebd-7ab2-4b12-9515-1117dc0499c8" providerId="ADAL" clId="{A0A10266-C238-49BA-A30F-03D2146EBF95}" dt="2026-02-11T10:17:16.170" v="1811" actId="478"/>
          <ac:spMkLst>
            <pc:docMk/>
            <pc:sldMk cId="3557273490" sldId="980"/>
            <ac:spMk id="33" creationId="{F64D6D70-C865-479F-98D5-563550571CC1}"/>
          </ac:spMkLst>
        </pc:spChg>
        <pc:spChg chg="del">
          <ac:chgData name="AE CREATION" userId="c7076ebd-7ab2-4b12-9515-1117dc0499c8" providerId="ADAL" clId="{A0A10266-C238-49BA-A30F-03D2146EBF95}" dt="2026-02-11T10:16:56.637" v="1802" actId="478"/>
          <ac:spMkLst>
            <pc:docMk/>
            <pc:sldMk cId="3557273490" sldId="980"/>
            <ac:spMk id="34" creationId="{0B8199EE-2502-4BC1-A140-9D00E30E9C65}"/>
          </ac:spMkLst>
        </pc:spChg>
        <pc:spChg chg="del">
          <ac:chgData name="AE CREATION" userId="c7076ebd-7ab2-4b12-9515-1117dc0499c8" providerId="ADAL" clId="{A0A10266-C238-49BA-A30F-03D2146EBF95}" dt="2026-02-11T10:17:51.600" v="1827" actId="478"/>
          <ac:spMkLst>
            <pc:docMk/>
            <pc:sldMk cId="3557273490" sldId="980"/>
            <ac:spMk id="35" creationId="{385CAB8E-5B19-46CB-BCA2-DE13FB3B2C96}"/>
          </ac:spMkLst>
        </pc:spChg>
        <pc:spChg chg="del">
          <ac:chgData name="AE CREATION" userId="c7076ebd-7ab2-4b12-9515-1117dc0499c8" providerId="ADAL" clId="{A0A10266-C238-49BA-A30F-03D2146EBF95}" dt="2026-02-11T10:17:55.512" v="1828" actId="478"/>
          <ac:spMkLst>
            <pc:docMk/>
            <pc:sldMk cId="3557273490" sldId="980"/>
            <ac:spMk id="36" creationId="{D51FEFC1-974F-4BF8-B534-C0D0C9F27EA5}"/>
          </ac:spMkLst>
        </pc:spChg>
        <pc:spChg chg="del">
          <ac:chgData name="AE CREATION" userId="c7076ebd-7ab2-4b12-9515-1117dc0499c8" providerId="ADAL" clId="{A0A10266-C238-49BA-A30F-03D2146EBF95}" dt="2026-02-11T10:17:57.774" v="1829" actId="478"/>
          <ac:spMkLst>
            <pc:docMk/>
            <pc:sldMk cId="3557273490" sldId="980"/>
            <ac:spMk id="37" creationId="{6E6DFA88-A5FE-4C39-9FCB-D8C832210554}"/>
          </ac:spMkLst>
        </pc:spChg>
        <pc:spChg chg="del">
          <ac:chgData name="AE CREATION" userId="c7076ebd-7ab2-4b12-9515-1117dc0499c8" providerId="ADAL" clId="{A0A10266-C238-49BA-A30F-03D2146EBF95}" dt="2026-02-11T10:17:59.968" v="1830" actId="478"/>
          <ac:spMkLst>
            <pc:docMk/>
            <pc:sldMk cId="3557273490" sldId="980"/>
            <ac:spMk id="38" creationId="{12B058AC-4659-42FC-A3CD-2790CF91C9E3}"/>
          </ac:spMkLst>
        </pc:spChg>
        <pc:spChg chg="del">
          <ac:chgData name="AE CREATION" userId="c7076ebd-7ab2-4b12-9515-1117dc0499c8" providerId="ADAL" clId="{A0A10266-C238-49BA-A30F-03D2146EBF95}" dt="2026-02-11T10:17:13.870" v="1810" actId="478"/>
          <ac:spMkLst>
            <pc:docMk/>
            <pc:sldMk cId="3557273490" sldId="980"/>
            <ac:spMk id="39" creationId="{0E927C42-0CFB-4CC0-87A7-2C5B462708F0}"/>
          </ac:spMkLst>
        </pc:spChg>
        <pc:spChg chg="del">
          <ac:chgData name="AE CREATION" userId="c7076ebd-7ab2-4b12-9515-1117dc0499c8" providerId="ADAL" clId="{A0A10266-C238-49BA-A30F-03D2146EBF95}" dt="2026-02-11T10:16:54.128" v="1801" actId="478"/>
          <ac:spMkLst>
            <pc:docMk/>
            <pc:sldMk cId="3557273490" sldId="980"/>
            <ac:spMk id="40" creationId="{61A06319-AE97-4810-9450-0545FFC18C67}"/>
          </ac:spMkLst>
        </pc:spChg>
        <pc:spChg chg="del">
          <ac:chgData name="AE CREATION" userId="c7076ebd-7ab2-4b12-9515-1117dc0499c8" providerId="ADAL" clId="{A0A10266-C238-49BA-A30F-03D2146EBF95}" dt="2026-02-11T10:13:53.039" v="1749" actId="478"/>
          <ac:spMkLst>
            <pc:docMk/>
            <pc:sldMk cId="3557273490" sldId="980"/>
            <ac:spMk id="41" creationId="{E10A6D52-D250-42FA-9B20-35AFC05197A1}"/>
          </ac:spMkLst>
        </pc:spChg>
        <pc:spChg chg="del">
          <ac:chgData name="AE CREATION" userId="c7076ebd-7ab2-4b12-9515-1117dc0499c8" providerId="ADAL" clId="{A0A10266-C238-49BA-A30F-03D2146EBF95}" dt="2026-02-11T10:16:58.569" v="1803" actId="478"/>
          <ac:spMkLst>
            <pc:docMk/>
            <pc:sldMk cId="3557273490" sldId="980"/>
            <ac:spMk id="42" creationId="{52A39D0A-A74E-4946-A688-7D3D61456AB2}"/>
          </ac:spMkLst>
        </pc:spChg>
        <pc:spChg chg="del">
          <ac:chgData name="AE CREATION" userId="c7076ebd-7ab2-4b12-9515-1117dc0499c8" providerId="ADAL" clId="{A0A10266-C238-49BA-A30F-03D2146EBF95}" dt="2026-02-11T10:17:00.826" v="1804" actId="478"/>
          <ac:spMkLst>
            <pc:docMk/>
            <pc:sldMk cId="3557273490" sldId="980"/>
            <ac:spMk id="43" creationId="{E4E612FA-7E07-49AE-8E14-5BA487E56561}"/>
          </ac:spMkLst>
        </pc:spChg>
        <pc:spChg chg="del">
          <ac:chgData name="AE CREATION" userId="c7076ebd-7ab2-4b12-9515-1117dc0499c8" providerId="ADAL" clId="{A0A10266-C238-49BA-A30F-03D2146EBF95}" dt="2026-02-11T10:17:02.954" v="1805" actId="478"/>
          <ac:spMkLst>
            <pc:docMk/>
            <pc:sldMk cId="3557273490" sldId="980"/>
            <ac:spMk id="44" creationId="{FC2DB201-A429-4BCF-8D05-50AC83FB6515}"/>
          </ac:spMkLst>
        </pc:spChg>
        <pc:spChg chg="del">
          <ac:chgData name="AE CREATION" userId="c7076ebd-7ab2-4b12-9515-1117dc0499c8" providerId="ADAL" clId="{A0A10266-C238-49BA-A30F-03D2146EBF95}" dt="2026-02-11T10:17:11.618" v="1809" actId="478"/>
          <ac:spMkLst>
            <pc:docMk/>
            <pc:sldMk cId="3557273490" sldId="980"/>
            <ac:spMk id="45" creationId="{3BC5E16F-C638-4DE5-B9B5-89C4B287A319}"/>
          </ac:spMkLst>
        </pc:spChg>
        <pc:spChg chg="del">
          <ac:chgData name="AE CREATION" userId="c7076ebd-7ab2-4b12-9515-1117dc0499c8" providerId="ADAL" clId="{A0A10266-C238-49BA-A30F-03D2146EBF95}" dt="2026-02-11T10:16:28.141" v="1791" actId="478"/>
          <ac:spMkLst>
            <pc:docMk/>
            <pc:sldMk cId="3557273490" sldId="980"/>
            <ac:spMk id="46" creationId="{2DD1893C-A07F-4095-8BDE-2F2B21BDAED5}"/>
          </ac:spMkLst>
        </pc:spChg>
        <pc:spChg chg="del">
          <ac:chgData name="AE CREATION" userId="c7076ebd-7ab2-4b12-9515-1117dc0499c8" providerId="ADAL" clId="{A0A10266-C238-49BA-A30F-03D2146EBF95}" dt="2026-02-11T10:16:30.387" v="1792" actId="478"/>
          <ac:spMkLst>
            <pc:docMk/>
            <pc:sldMk cId="3557273490" sldId="980"/>
            <ac:spMk id="47" creationId="{55C062FB-CEDC-466C-9590-6B8865683CDE}"/>
          </ac:spMkLst>
        </pc:spChg>
        <pc:spChg chg="del">
          <ac:chgData name="AE CREATION" userId="c7076ebd-7ab2-4b12-9515-1117dc0499c8" providerId="ADAL" clId="{A0A10266-C238-49BA-A30F-03D2146EBF95}" dt="2026-02-11T10:16:32.551" v="1793" actId="478"/>
          <ac:spMkLst>
            <pc:docMk/>
            <pc:sldMk cId="3557273490" sldId="980"/>
            <ac:spMk id="48" creationId="{20AA9F77-9F9A-40D3-A3C7-30EC1EF0D2D8}"/>
          </ac:spMkLst>
        </pc:spChg>
        <pc:spChg chg="del">
          <ac:chgData name="AE CREATION" userId="c7076ebd-7ab2-4b12-9515-1117dc0499c8" providerId="ADAL" clId="{A0A10266-C238-49BA-A30F-03D2146EBF95}" dt="2026-02-11T10:16:34.759" v="1794" actId="478"/>
          <ac:spMkLst>
            <pc:docMk/>
            <pc:sldMk cId="3557273490" sldId="980"/>
            <ac:spMk id="49" creationId="{679B5879-2138-470B-9FD5-102226A622AF}"/>
          </ac:spMkLst>
        </pc:spChg>
        <pc:spChg chg="del">
          <ac:chgData name="AE CREATION" userId="c7076ebd-7ab2-4b12-9515-1117dc0499c8" providerId="ADAL" clId="{A0A10266-C238-49BA-A30F-03D2146EBF95}" dt="2026-02-11T10:16:37.306" v="1795" actId="478"/>
          <ac:spMkLst>
            <pc:docMk/>
            <pc:sldMk cId="3557273490" sldId="980"/>
            <ac:spMk id="50" creationId="{7ADEA10E-79AF-417A-AA1B-4F46761B3F34}"/>
          </ac:spMkLst>
        </pc:spChg>
        <pc:spChg chg="del mod">
          <ac:chgData name="AE CREATION" userId="c7076ebd-7ab2-4b12-9515-1117dc0499c8" providerId="ADAL" clId="{A0A10266-C238-49BA-A30F-03D2146EBF95}" dt="2026-02-11T10:17:08.941" v="1808" actId="478"/>
          <ac:spMkLst>
            <pc:docMk/>
            <pc:sldMk cId="3557273490" sldId="980"/>
            <ac:spMk id="51" creationId="{C2706206-7905-4F4F-9458-4D012456DE13}"/>
          </ac:spMkLst>
        </pc:spChg>
        <pc:spChg chg="del mod">
          <ac:chgData name="AE CREATION" userId="c7076ebd-7ab2-4b12-9515-1117dc0499c8" providerId="ADAL" clId="{A0A10266-C238-49BA-A30F-03D2146EBF95}" dt="2026-02-11T10:15:53.952" v="1783" actId="478"/>
          <ac:spMkLst>
            <pc:docMk/>
            <pc:sldMk cId="3557273490" sldId="980"/>
            <ac:spMk id="52" creationId="{501F1A46-AE54-4D3A-AD30-0C8BECC74A0F}"/>
          </ac:spMkLst>
        </pc:spChg>
        <pc:spChg chg="del">
          <ac:chgData name="AE CREATION" userId="c7076ebd-7ab2-4b12-9515-1117dc0499c8" providerId="ADAL" clId="{A0A10266-C238-49BA-A30F-03D2146EBF95}" dt="2026-02-11T10:15:57.053" v="1784" actId="478"/>
          <ac:spMkLst>
            <pc:docMk/>
            <pc:sldMk cId="3557273490" sldId="980"/>
            <ac:spMk id="53" creationId="{E0821FF0-20EE-4B17-A5D8-C995C5E55130}"/>
          </ac:spMkLst>
        </pc:spChg>
        <pc:spChg chg="del">
          <ac:chgData name="AE CREATION" userId="c7076ebd-7ab2-4b12-9515-1117dc0499c8" providerId="ADAL" clId="{A0A10266-C238-49BA-A30F-03D2146EBF95}" dt="2026-02-11T10:16:00.101" v="1785" actId="478"/>
          <ac:spMkLst>
            <pc:docMk/>
            <pc:sldMk cId="3557273490" sldId="980"/>
            <ac:spMk id="54" creationId="{6B71F07B-CD5A-480F-B661-8F83F40A29E7}"/>
          </ac:spMkLst>
        </pc:spChg>
        <pc:spChg chg="del">
          <ac:chgData name="AE CREATION" userId="c7076ebd-7ab2-4b12-9515-1117dc0499c8" providerId="ADAL" clId="{A0A10266-C238-49BA-A30F-03D2146EBF95}" dt="2026-02-11T10:16:50.832" v="1800" actId="478"/>
          <ac:spMkLst>
            <pc:docMk/>
            <pc:sldMk cId="3557273490" sldId="980"/>
            <ac:spMk id="57" creationId="{41B66037-407A-4FA4-AE1C-E3B13384163F}"/>
          </ac:spMkLst>
        </pc:spChg>
        <pc:spChg chg="del">
          <ac:chgData name="AE CREATION" userId="c7076ebd-7ab2-4b12-9515-1117dc0499c8" providerId="ADAL" clId="{A0A10266-C238-49BA-A30F-03D2146EBF95}" dt="2026-02-11T10:16:02.896" v="1786" actId="478"/>
          <ac:spMkLst>
            <pc:docMk/>
            <pc:sldMk cId="3557273490" sldId="980"/>
            <ac:spMk id="59" creationId="{ECD45D48-55C8-47EC-8FCF-14D87FBCB800}"/>
          </ac:spMkLst>
        </pc:spChg>
        <pc:spChg chg="del">
          <ac:chgData name="AE CREATION" userId="c7076ebd-7ab2-4b12-9515-1117dc0499c8" providerId="ADAL" clId="{A0A10266-C238-49BA-A30F-03D2146EBF95}" dt="2026-02-11T10:16:11.272" v="1787" actId="478"/>
          <ac:spMkLst>
            <pc:docMk/>
            <pc:sldMk cId="3557273490" sldId="980"/>
            <ac:spMk id="60" creationId="{BECA6EAE-BF8E-420C-9B00-5C478F976CE3}"/>
          </ac:spMkLst>
        </pc:spChg>
        <pc:spChg chg="del">
          <ac:chgData name="AE CREATION" userId="c7076ebd-7ab2-4b12-9515-1117dc0499c8" providerId="ADAL" clId="{A0A10266-C238-49BA-A30F-03D2146EBF95}" dt="2026-02-11T10:16:47.416" v="1799" actId="478"/>
          <ac:spMkLst>
            <pc:docMk/>
            <pc:sldMk cId="3557273490" sldId="980"/>
            <ac:spMk id="63" creationId="{BCBD2635-67C8-48F0-8B6F-3D2CB3476DDF}"/>
          </ac:spMkLst>
        </pc:spChg>
        <pc:spChg chg="del">
          <ac:chgData name="AE CREATION" userId="c7076ebd-7ab2-4b12-9515-1117dc0499c8" providerId="ADAL" clId="{A0A10266-C238-49BA-A30F-03D2146EBF95}" dt="2026-02-11T10:17:49.099" v="1826" actId="478"/>
          <ac:spMkLst>
            <pc:docMk/>
            <pc:sldMk cId="3557273490" sldId="980"/>
            <ac:spMk id="64" creationId="{0729ADF4-8D91-41B9-86A0-5A92ABF692D5}"/>
          </ac:spMkLst>
        </pc:spChg>
        <pc:spChg chg="del">
          <ac:chgData name="AE CREATION" userId="c7076ebd-7ab2-4b12-9515-1117dc0499c8" providerId="ADAL" clId="{A0A10266-C238-49BA-A30F-03D2146EBF95}" dt="2026-02-11T10:18:02.516" v="1831" actId="478"/>
          <ac:spMkLst>
            <pc:docMk/>
            <pc:sldMk cId="3557273490" sldId="980"/>
            <ac:spMk id="65" creationId="{9F909E4A-5D46-43BB-A5F6-386F1827D848}"/>
          </ac:spMkLst>
        </pc:spChg>
        <pc:spChg chg="del">
          <ac:chgData name="AE CREATION" userId="c7076ebd-7ab2-4b12-9515-1117dc0499c8" providerId="ADAL" clId="{A0A10266-C238-49BA-A30F-03D2146EBF95}" dt="2026-02-11T10:17:05.039" v="1806" actId="478"/>
          <ac:spMkLst>
            <pc:docMk/>
            <pc:sldMk cId="3557273490" sldId="980"/>
            <ac:spMk id="66" creationId="{7093DD6A-6CB7-481B-AEF7-FFC6DCB0B825}"/>
          </ac:spMkLst>
        </pc:spChg>
        <pc:spChg chg="del">
          <ac:chgData name="AE CREATION" userId="c7076ebd-7ab2-4b12-9515-1117dc0499c8" providerId="ADAL" clId="{A0A10266-C238-49BA-A30F-03D2146EBF95}" dt="2026-02-11T10:16:40.008" v="1796" actId="478"/>
          <ac:spMkLst>
            <pc:docMk/>
            <pc:sldMk cId="3557273490" sldId="980"/>
            <ac:spMk id="67" creationId="{3AF80359-FA5A-4648-B6B2-569AAB8D0142}"/>
          </ac:spMkLst>
        </pc:spChg>
        <pc:spChg chg="del">
          <ac:chgData name="AE CREATION" userId="c7076ebd-7ab2-4b12-9515-1117dc0499c8" providerId="ADAL" clId="{A0A10266-C238-49BA-A30F-03D2146EBF95}" dt="2026-02-11T10:16:42.128" v="1797" actId="478"/>
          <ac:spMkLst>
            <pc:docMk/>
            <pc:sldMk cId="3557273490" sldId="980"/>
            <ac:spMk id="74" creationId="{53D3FD3C-1A7B-4604-98F1-9C5A5B028A9D}"/>
          </ac:spMkLst>
        </pc:spChg>
        <pc:spChg chg="del">
          <ac:chgData name="AE CREATION" userId="c7076ebd-7ab2-4b12-9515-1117dc0499c8" providerId="ADAL" clId="{A0A10266-C238-49BA-A30F-03D2146EBF95}" dt="2026-02-11T10:16:44.459" v="1798" actId="478"/>
          <ac:spMkLst>
            <pc:docMk/>
            <pc:sldMk cId="3557273490" sldId="980"/>
            <ac:spMk id="75" creationId="{2CC114B8-7A81-49A0-94AE-183CC1AD2595}"/>
          </ac:spMkLst>
        </pc:spChg>
        <pc:spChg chg="del">
          <ac:chgData name="AE CREATION" userId="c7076ebd-7ab2-4b12-9515-1117dc0499c8" providerId="ADAL" clId="{A0A10266-C238-49BA-A30F-03D2146EBF95}" dt="2026-02-11T10:17:17.786" v="1812" actId="478"/>
          <ac:spMkLst>
            <pc:docMk/>
            <pc:sldMk cId="3557273490" sldId="980"/>
            <ac:spMk id="76" creationId="{BEFAD232-5611-4687-8560-95947773CA6A}"/>
          </ac:spMkLst>
        </pc:spChg>
        <pc:spChg chg="del mod">
          <ac:chgData name="AE CREATION" userId="c7076ebd-7ab2-4b12-9515-1117dc0499c8" providerId="ADAL" clId="{A0A10266-C238-49BA-A30F-03D2146EBF95}" dt="2026-02-11T10:17:20.390" v="1814" actId="478"/>
          <ac:spMkLst>
            <pc:docMk/>
            <pc:sldMk cId="3557273490" sldId="980"/>
            <ac:spMk id="77" creationId="{4B91F849-AE5B-4F7B-8FE9-C6F83BCD44EA}"/>
          </ac:spMkLst>
        </pc:spChg>
        <pc:spChg chg="del">
          <ac:chgData name="AE CREATION" userId="c7076ebd-7ab2-4b12-9515-1117dc0499c8" providerId="ADAL" clId="{A0A10266-C238-49BA-A30F-03D2146EBF95}" dt="2026-02-11T10:17:22.757" v="1815" actId="478"/>
          <ac:spMkLst>
            <pc:docMk/>
            <pc:sldMk cId="3557273490" sldId="980"/>
            <ac:spMk id="78" creationId="{E4256E55-1082-4B10-B1C9-8C08B1130D81}"/>
          </ac:spMkLst>
        </pc:spChg>
        <pc:spChg chg="del">
          <ac:chgData name="AE CREATION" userId="c7076ebd-7ab2-4b12-9515-1117dc0499c8" providerId="ADAL" clId="{A0A10266-C238-49BA-A30F-03D2146EBF95}" dt="2026-02-11T10:17:24.218" v="1816" actId="478"/>
          <ac:spMkLst>
            <pc:docMk/>
            <pc:sldMk cId="3557273490" sldId="980"/>
            <ac:spMk id="79" creationId="{7CB7B6AE-DF6E-4E8F-95A9-1B325A3D4C27}"/>
          </ac:spMkLst>
        </pc:spChg>
        <pc:spChg chg="del">
          <ac:chgData name="AE CREATION" userId="c7076ebd-7ab2-4b12-9515-1117dc0499c8" providerId="ADAL" clId="{A0A10266-C238-49BA-A30F-03D2146EBF95}" dt="2026-02-11T10:17:25.574" v="1817" actId="478"/>
          <ac:spMkLst>
            <pc:docMk/>
            <pc:sldMk cId="3557273490" sldId="980"/>
            <ac:spMk id="80" creationId="{375BFF01-4F6C-4F70-98F5-D36A170C5125}"/>
          </ac:spMkLst>
        </pc:spChg>
        <pc:spChg chg="del">
          <ac:chgData name="AE CREATION" userId="c7076ebd-7ab2-4b12-9515-1117dc0499c8" providerId="ADAL" clId="{A0A10266-C238-49BA-A30F-03D2146EBF95}" dt="2026-02-11T10:17:28.016" v="1818" actId="478"/>
          <ac:spMkLst>
            <pc:docMk/>
            <pc:sldMk cId="3557273490" sldId="980"/>
            <ac:spMk id="82" creationId="{5CB68E8C-A2E0-413F-A294-44AF36734B0E}"/>
          </ac:spMkLst>
        </pc:spChg>
        <pc:spChg chg="del">
          <ac:chgData name="AE CREATION" userId="c7076ebd-7ab2-4b12-9515-1117dc0499c8" providerId="ADAL" clId="{A0A10266-C238-49BA-A30F-03D2146EBF95}" dt="2026-02-11T10:17:29.387" v="1819" actId="478"/>
          <ac:spMkLst>
            <pc:docMk/>
            <pc:sldMk cId="3557273490" sldId="980"/>
            <ac:spMk id="83" creationId="{4DE43422-1987-4553-82D1-82140C112EB8}"/>
          </ac:spMkLst>
        </pc:spChg>
        <pc:spChg chg="del">
          <ac:chgData name="AE CREATION" userId="c7076ebd-7ab2-4b12-9515-1117dc0499c8" providerId="ADAL" clId="{A0A10266-C238-49BA-A30F-03D2146EBF95}" dt="2026-02-11T10:14:07.387" v="1752" actId="478"/>
          <ac:spMkLst>
            <pc:docMk/>
            <pc:sldMk cId="3557273490" sldId="980"/>
            <ac:spMk id="84" creationId="{A892250B-9663-485F-AD1B-91D8A9C9B83C}"/>
          </ac:spMkLst>
        </pc:spChg>
        <pc:spChg chg="del mod">
          <ac:chgData name="AE CREATION" userId="c7076ebd-7ab2-4b12-9515-1117dc0499c8" providerId="ADAL" clId="{A0A10266-C238-49BA-A30F-03D2146EBF95}" dt="2026-02-11T10:14:11.681" v="1754" actId="478"/>
          <ac:spMkLst>
            <pc:docMk/>
            <pc:sldMk cId="3557273490" sldId="980"/>
            <ac:spMk id="85" creationId="{EB0E43CD-705F-45EA-87B1-4E9F32668070}"/>
          </ac:spMkLst>
        </pc:spChg>
        <pc:spChg chg="del">
          <ac:chgData name="AE CREATION" userId="c7076ebd-7ab2-4b12-9515-1117dc0499c8" providerId="ADAL" clId="{A0A10266-C238-49BA-A30F-03D2146EBF95}" dt="2026-02-11T10:14:52.632" v="1761" actId="478"/>
          <ac:spMkLst>
            <pc:docMk/>
            <pc:sldMk cId="3557273490" sldId="980"/>
            <ac:spMk id="86" creationId="{186C9A02-6179-484A-8570-F30052BAF3BC}"/>
          </ac:spMkLst>
        </pc:spChg>
        <pc:spChg chg="del">
          <ac:chgData name="AE CREATION" userId="c7076ebd-7ab2-4b12-9515-1117dc0499c8" providerId="ADAL" clId="{A0A10266-C238-49BA-A30F-03D2146EBF95}" dt="2026-02-11T10:15:21.048" v="1771" actId="478"/>
          <ac:spMkLst>
            <pc:docMk/>
            <pc:sldMk cId="3557273490" sldId="980"/>
            <ac:spMk id="87" creationId="{D12A6BAB-5E2A-495B-B50C-123209D89270}"/>
          </ac:spMkLst>
        </pc:spChg>
        <pc:spChg chg="del">
          <ac:chgData name="AE CREATION" userId="c7076ebd-7ab2-4b12-9515-1117dc0499c8" providerId="ADAL" clId="{A0A10266-C238-49BA-A30F-03D2146EBF95}" dt="2026-02-11T10:15:16.571" v="1770" actId="478"/>
          <ac:spMkLst>
            <pc:docMk/>
            <pc:sldMk cId="3557273490" sldId="980"/>
            <ac:spMk id="88" creationId="{CE3932AC-693D-457F-82F0-FD65E5B88399}"/>
          </ac:spMkLst>
        </pc:spChg>
        <pc:spChg chg="del">
          <ac:chgData name="AE CREATION" userId="c7076ebd-7ab2-4b12-9515-1117dc0499c8" providerId="ADAL" clId="{A0A10266-C238-49BA-A30F-03D2146EBF95}" dt="2026-02-11T10:14:21.596" v="1757" actId="478"/>
          <ac:spMkLst>
            <pc:docMk/>
            <pc:sldMk cId="3557273490" sldId="980"/>
            <ac:spMk id="89" creationId="{A0292747-F48D-4BF5-A0F1-9F81DF332B7A}"/>
          </ac:spMkLst>
        </pc:spChg>
        <pc:spChg chg="del">
          <ac:chgData name="AE CREATION" userId="c7076ebd-7ab2-4b12-9515-1117dc0499c8" providerId="ADAL" clId="{A0A10266-C238-49BA-A30F-03D2146EBF95}" dt="2026-02-11T10:14:18.334" v="1756" actId="478"/>
          <ac:spMkLst>
            <pc:docMk/>
            <pc:sldMk cId="3557273490" sldId="980"/>
            <ac:spMk id="90" creationId="{647FB89D-D981-4FCC-9141-7831B7043C7B}"/>
          </ac:spMkLst>
        </pc:spChg>
        <pc:spChg chg="del">
          <ac:chgData name="AE CREATION" userId="c7076ebd-7ab2-4b12-9515-1117dc0499c8" providerId="ADAL" clId="{A0A10266-C238-49BA-A30F-03D2146EBF95}" dt="2026-02-11T10:14:14.544" v="1755" actId="478"/>
          <ac:spMkLst>
            <pc:docMk/>
            <pc:sldMk cId="3557273490" sldId="980"/>
            <ac:spMk id="91" creationId="{CA888A03-77E5-4990-BB3F-9656DF7CA88F}"/>
          </ac:spMkLst>
        </pc:spChg>
        <pc:spChg chg="del">
          <ac:chgData name="AE CREATION" userId="c7076ebd-7ab2-4b12-9515-1117dc0499c8" providerId="ADAL" clId="{A0A10266-C238-49BA-A30F-03D2146EBF95}" dt="2026-02-11T10:14:55.701" v="1762" actId="478"/>
          <ac:spMkLst>
            <pc:docMk/>
            <pc:sldMk cId="3557273490" sldId="980"/>
            <ac:spMk id="92" creationId="{E62B3047-DB1C-4EE9-AE2E-30132A4EA75E}"/>
          </ac:spMkLst>
        </pc:spChg>
        <pc:spChg chg="del">
          <ac:chgData name="AE CREATION" userId="c7076ebd-7ab2-4b12-9515-1117dc0499c8" providerId="ADAL" clId="{A0A10266-C238-49BA-A30F-03D2146EBF95}" dt="2026-02-11T10:15:00.728" v="1764" actId="478"/>
          <ac:spMkLst>
            <pc:docMk/>
            <pc:sldMk cId="3557273490" sldId="980"/>
            <ac:spMk id="93" creationId="{34D109F3-3A54-4A56-863B-77EF18FE43C6}"/>
          </ac:spMkLst>
        </pc:spChg>
        <pc:spChg chg="del">
          <ac:chgData name="AE CREATION" userId="c7076ebd-7ab2-4b12-9515-1117dc0499c8" providerId="ADAL" clId="{A0A10266-C238-49BA-A30F-03D2146EBF95}" dt="2026-02-11T10:14:58.332" v="1763" actId="478"/>
          <ac:spMkLst>
            <pc:docMk/>
            <pc:sldMk cId="3557273490" sldId="980"/>
            <ac:spMk id="94" creationId="{301C8054-A757-481F-B5E6-8BB82F5A503C}"/>
          </ac:spMkLst>
        </pc:spChg>
        <pc:spChg chg="del">
          <ac:chgData name="AE CREATION" userId="c7076ebd-7ab2-4b12-9515-1117dc0499c8" providerId="ADAL" clId="{A0A10266-C238-49BA-A30F-03D2146EBF95}" dt="2026-02-11T10:15:06.864" v="1766" actId="478"/>
          <ac:spMkLst>
            <pc:docMk/>
            <pc:sldMk cId="3557273490" sldId="980"/>
            <ac:spMk id="95" creationId="{6DFD32D6-7757-4F31-83D3-A11FB4F90C42}"/>
          </ac:spMkLst>
        </pc:spChg>
        <pc:spChg chg="del">
          <ac:chgData name="AE CREATION" userId="c7076ebd-7ab2-4b12-9515-1117dc0499c8" providerId="ADAL" clId="{A0A10266-C238-49BA-A30F-03D2146EBF95}" dt="2026-02-11T10:15:14.086" v="1769" actId="478"/>
          <ac:spMkLst>
            <pc:docMk/>
            <pc:sldMk cId="3557273490" sldId="980"/>
            <ac:spMk id="96" creationId="{6CF65F9B-4D37-4F43-A17F-6A48F2CC96E0}"/>
          </ac:spMkLst>
        </pc:spChg>
        <pc:spChg chg="del">
          <ac:chgData name="AE CREATION" userId="c7076ebd-7ab2-4b12-9515-1117dc0499c8" providerId="ADAL" clId="{A0A10266-C238-49BA-A30F-03D2146EBF95}" dt="2026-02-11T10:15:08.650" v="1767" actId="478"/>
          <ac:spMkLst>
            <pc:docMk/>
            <pc:sldMk cId="3557273490" sldId="980"/>
            <ac:spMk id="97" creationId="{69C9A7BB-0905-4B50-B41F-124B55A45835}"/>
          </ac:spMkLst>
        </pc:spChg>
        <pc:spChg chg="del">
          <ac:chgData name="AE CREATION" userId="c7076ebd-7ab2-4b12-9515-1117dc0499c8" providerId="ADAL" clId="{A0A10266-C238-49BA-A30F-03D2146EBF95}" dt="2026-02-11T10:15:23.545" v="1772" actId="478"/>
          <ac:spMkLst>
            <pc:docMk/>
            <pc:sldMk cId="3557273490" sldId="980"/>
            <ac:spMk id="98" creationId="{7942ADD3-DA40-4981-9E0A-AA9440D9C45E}"/>
          </ac:spMkLst>
        </pc:spChg>
        <pc:spChg chg="del">
          <ac:chgData name="AE CREATION" userId="c7076ebd-7ab2-4b12-9515-1117dc0499c8" providerId="ADAL" clId="{A0A10266-C238-49BA-A30F-03D2146EBF95}" dt="2026-02-11T10:15:11.439" v="1768" actId="478"/>
          <ac:spMkLst>
            <pc:docMk/>
            <pc:sldMk cId="3557273490" sldId="980"/>
            <ac:spMk id="100" creationId="{D5EB5B77-5279-4EA7-AC26-46B8209CB2AE}"/>
          </ac:spMkLst>
        </pc:spChg>
        <pc:spChg chg="del">
          <ac:chgData name="AE CREATION" userId="c7076ebd-7ab2-4b12-9515-1117dc0499c8" providerId="ADAL" clId="{A0A10266-C238-49BA-A30F-03D2146EBF95}" dt="2026-02-11T10:16:22.846" v="1790" actId="478"/>
          <ac:spMkLst>
            <pc:docMk/>
            <pc:sldMk cId="3557273490" sldId="980"/>
            <ac:spMk id="102" creationId="{24E08B0C-52AB-480B-BF4F-B534361A75D6}"/>
          </ac:spMkLst>
        </pc:spChg>
        <pc:spChg chg="del">
          <ac:chgData name="AE CREATION" userId="c7076ebd-7ab2-4b12-9515-1117dc0499c8" providerId="ADAL" clId="{A0A10266-C238-49BA-A30F-03D2146EBF95}" dt="2026-02-11T10:14:49.702" v="1760" actId="478"/>
          <ac:spMkLst>
            <pc:docMk/>
            <pc:sldMk cId="3557273490" sldId="980"/>
            <ac:spMk id="103" creationId="{5E33845A-84E8-4377-94D0-D340E98DC273}"/>
          </ac:spMkLst>
        </pc:spChg>
        <pc:spChg chg="del">
          <ac:chgData name="AE CREATION" userId="c7076ebd-7ab2-4b12-9515-1117dc0499c8" providerId="ADAL" clId="{A0A10266-C238-49BA-A30F-03D2146EBF95}" dt="2026-02-11T10:15:03.946" v="1765" actId="478"/>
          <ac:spMkLst>
            <pc:docMk/>
            <pc:sldMk cId="3557273490" sldId="980"/>
            <ac:spMk id="104" creationId="{D0C106A8-3249-4570-A083-44CF73EEA31D}"/>
          </ac:spMkLst>
        </pc:spChg>
        <pc:graphicFrameChg chg="del">
          <ac:chgData name="AE CREATION" userId="c7076ebd-7ab2-4b12-9515-1117dc0499c8" providerId="ADAL" clId="{A0A10266-C238-49BA-A30F-03D2146EBF95}" dt="2026-02-11T10:14:23.520" v="1758" actId="478"/>
          <ac:graphicFrameMkLst>
            <pc:docMk/>
            <pc:sldMk cId="3557273490" sldId="980"/>
            <ac:graphicFrameMk id="9" creationId="{9D052199-632E-49A4-BC7E-843B40471F74}"/>
          </ac:graphicFrameMkLst>
        </pc:graphicFrameChg>
        <pc:picChg chg="add mod">
          <ac:chgData name="AE CREATION" userId="c7076ebd-7ab2-4b12-9515-1117dc0499c8" providerId="ADAL" clId="{A0A10266-C238-49BA-A30F-03D2146EBF95}" dt="2026-02-11T10:18:26.961" v="1840" actId="14100"/>
          <ac:picMkLst>
            <pc:docMk/>
            <pc:sldMk cId="3557273490" sldId="980"/>
            <ac:picMk id="7" creationId="{EBF0FF7B-A4A8-6809-778B-FA890A9742DE}"/>
          </ac:picMkLst>
        </pc:picChg>
        <pc:cxnChg chg="del">
          <ac:chgData name="AE CREATION" userId="c7076ebd-7ab2-4b12-9515-1117dc0499c8" providerId="ADAL" clId="{A0A10266-C238-49BA-A30F-03D2146EBF95}" dt="2026-02-11T10:15:38.801" v="1777" actId="478"/>
          <ac:cxnSpMkLst>
            <pc:docMk/>
            <pc:sldMk cId="3557273490" sldId="980"/>
            <ac:cxnSpMk id="25" creationId="{BDF726F7-EF90-49DE-834B-1E53BF99B2E4}"/>
          </ac:cxnSpMkLst>
        </pc:cxnChg>
        <pc:cxnChg chg="del">
          <ac:chgData name="AE CREATION" userId="c7076ebd-7ab2-4b12-9515-1117dc0499c8" providerId="ADAL" clId="{A0A10266-C238-49BA-A30F-03D2146EBF95}" dt="2026-02-11T10:15:34.529" v="1775" actId="478"/>
          <ac:cxnSpMkLst>
            <pc:docMk/>
            <pc:sldMk cId="3557273490" sldId="980"/>
            <ac:cxnSpMk id="26" creationId="{E0974C2B-9EB3-463B-91DA-4105F1E9D6E6}"/>
          </ac:cxnSpMkLst>
        </pc:cxnChg>
        <pc:cxnChg chg="del">
          <ac:chgData name="AE CREATION" userId="c7076ebd-7ab2-4b12-9515-1117dc0499c8" providerId="ADAL" clId="{A0A10266-C238-49BA-A30F-03D2146EBF95}" dt="2026-02-11T10:15:36.241" v="1776" actId="478"/>
          <ac:cxnSpMkLst>
            <pc:docMk/>
            <pc:sldMk cId="3557273490" sldId="980"/>
            <ac:cxnSpMk id="27" creationId="{62A5A39C-3A59-4EFF-8B5B-CB87743F4AD6}"/>
          </ac:cxnSpMkLst>
        </pc:cxnChg>
      </pc:sldChg>
      <pc:sldChg chg="addSp delSp modSp mod modNotesTx">
        <pc:chgData name="AE CREATION" userId="c7076ebd-7ab2-4b12-9515-1117dc0499c8" providerId="ADAL" clId="{A0A10266-C238-49BA-A30F-03D2146EBF95}" dt="2026-02-11T09:18:33.991" v="82" actId="20577"/>
        <pc:sldMkLst>
          <pc:docMk/>
          <pc:sldMk cId="2646160356" sldId="1021"/>
        </pc:sldMkLst>
        <pc:spChg chg="mod">
          <ac:chgData name="AE CREATION" userId="c7076ebd-7ab2-4b12-9515-1117dc0499c8" providerId="ADAL" clId="{A0A10266-C238-49BA-A30F-03D2146EBF95}" dt="2026-02-11T09:16:45.405" v="24" actId="20577"/>
          <ac:spMkLst>
            <pc:docMk/>
            <pc:sldMk cId="2646160356" sldId="1021"/>
            <ac:spMk id="2" creationId="{416933D6-D38D-68CF-C5D7-5C67286E53DE}"/>
          </ac:spMkLst>
        </pc:spChg>
        <pc:spChg chg="add del mod">
          <ac:chgData name="AE CREATION" userId="c7076ebd-7ab2-4b12-9515-1117dc0499c8" providerId="ADAL" clId="{A0A10266-C238-49BA-A30F-03D2146EBF95}" dt="2026-02-11T09:17:22.785" v="26" actId="22"/>
          <ac:spMkLst>
            <pc:docMk/>
            <pc:sldMk cId="2646160356" sldId="1021"/>
            <ac:spMk id="5" creationId="{F053CE34-6B55-045B-1F25-B337B8747C60}"/>
          </ac:spMkLst>
        </pc:spChg>
        <pc:picChg chg="del">
          <ac:chgData name="AE CREATION" userId="c7076ebd-7ab2-4b12-9515-1117dc0499c8" providerId="ADAL" clId="{A0A10266-C238-49BA-A30F-03D2146EBF95}" dt="2026-02-11T09:16:49.869" v="25" actId="478"/>
          <ac:picMkLst>
            <pc:docMk/>
            <pc:sldMk cId="2646160356" sldId="1021"/>
            <ac:picMk id="7" creationId="{FCBE8A27-BBF9-D163-1DC8-53136B2186F0}"/>
          </ac:picMkLst>
        </pc:picChg>
        <pc:picChg chg="add mod ord">
          <ac:chgData name="AE CREATION" userId="c7076ebd-7ab2-4b12-9515-1117dc0499c8" providerId="ADAL" clId="{A0A10266-C238-49BA-A30F-03D2146EBF95}" dt="2026-02-11T09:17:38.331" v="31" actId="962"/>
          <ac:picMkLst>
            <pc:docMk/>
            <pc:sldMk cId="2646160356" sldId="1021"/>
            <ac:picMk id="8" creationId="{2F4DC404-1B58-093B-3B5F-35C0C3B2323E}"/>
          </ac:picMkLst>
        </pc:picChg>
      </pc:sldChg>
      <pc:sldChg chg="addSp delSp modSp mod modNotesTx">
        <pc:chgData name="AE CREATION" userId="c7076ebd-7ab2-4b12-9515-1117dc0499c8" providerId="ADAL" clId="{A0A10266-C238-49BA-A30F-03D2146EBF95}" dt="2026-02-11T09:42:18.212" v="1248" actId="1036"/>
        <pc:sldMkLst>
          <pc:docMk/>
          <pc:sldMk cId="4142892727" sldId="1027"/>
        </pc:sldMkLst>
        <pc:spChg chg="mod">
          <ac:chgData name="AE CREATION" userId="c7076ebd-7ab2-4b12-9515-1117dc0499c8" providerId="ADAL" clId="{A0A10266-C238-49BA-A30F-03D2146EBF95}" dt="2026-02-11T09:37:52.406" v="1081" actId="20577"/>
          <ac:spMkLst>
            <pc:docMk/>
            <pc:sldMk cId="4142892727" sldId="1027"/>
            <ac:spMk id="3" creationId="{D79B79C3-575B-51A4-6D41-1ECBC76A044E}"/>
          </ac:spMkLst>
        </pc:spChg>
        <pc:picChg chg="del">
          <ac:chgData name="AE CREATION" userId="c7076ebd-7ab2-4b12-9515-1117dc0499c8" providerId="ADAL" clId="{A0A10266-C238-49BA-A30F-03D2146EBF95}" dt="2026-02-11T09:39:36.110" v="1082" actId="478"/>
          <ac:picMkLst>
            <pc:docMk/>
            <pc:sldMk cId="4142892727" sldId="1027"/>
            <ac:picMk id="6" creationId="{5BC7E46B-B598-36DB-1D06-1F2B6B636531}"/>
          </ac:picMkLst>
        </pc:picChg>
        <pc:picChg chg="add del mod">
          <ac:chgData name="AE CREATION" userId="c7076ebd-7ab2-4b12-9515-1117dc0499c8" providerId="ADAL" clId="{A0A10266-C238-49BA-A30F-03D2146EBF95}" dt="2026-02-11T09:42:18.212" v="1248" actId="1036"/>
          <ac:picMkLst>
            <pc:docMk/>
            <pc:sldMk cId="4142892727" sldId="1027"/>
            <ac:picMk id="7" creationId="{341B6338-FE40-4A9E-D1E5-F40442357DAD}"/>
          </ac:picMkLst>
        </pc:picChg>
        <pc:picChg chg="del">
          <ac:chgData name="AE CREATION" userId="c7076ebd-7ab2-4b12-9515-1117dc0499c8" providerId="ADAL" clId="{A0A10266-C238-49BA-A30F-03D2146EBF95}" dt="2026-02-11T09:37:09.525" v="1069" actId="478"/>
          <ac:picMkLst>
            <pc:docMk/>
            <pc:sldMk cId="4142892727" sldId="1027"/>
            <ac:picMk id="8" creationId="{28D1C716-0C42-CA36-81E2-30A66AEC6474}"/>
          </ac:picMkLst>
        </pc:picChg>
        <pc:picChg chg="add del mod">
          <ac:chgData name="AE CREATION" userId="c7076ebd-7ab2-4b12-9515-1117dc0499c8" providerId="ADAL" clId="{A0A10266-C238-49BA-A30F-03D2146EBF95}" dt="2026-02-11T09:41:38.696" v="1224" actId="478"/>
          <ac:picMkLst>
            <pc:docMk/>
            <pc:sldMk cId="4142892727" sldId="1027"/>
            <ac:picMk id="10" creationId="{AD5FE59C-0FC4-C900-443A-29C76C45AB81}"/>
          </ac:picMkLst>
        </pc:picChg>
      </pc:sldChg>
      <pc:sldChg chg="modNotesTx">
        <pc:chgData name="AE CREATION" userId="c7076ebd-7ab2-4b12-9515-1117dc0499c8" providerId="ADAL" clId="{A0A10266-C238-49BA-A30F-03D2146EBF95}" dt="2026-02-11T09:45:01.900" v="1250" actId="20577"/>
        <pc:sldMkLst>
          <pc:docMk/>
          <pc:sldMk cId="2560635611" sldId="1028"/>
        </pc:sldMkLst>
      </pc:sldChg>
      <pc:sldChg chg="addSp delSp modSp mod">
        <pc:chgData name="AE CREATION" userId="c7076ebd-7ab2-4b12-9515-1117dc0499c8" providerId="ADAL" clId="{A0A10266-C238-49BA-A30F-03D2146EBF95}" dt="2026-02-11T09:48:06.128" v="1277" actId="14100"/>
        <pc:sldMkLst>
          <pc:docMk/>
          <pc:sldMk cId="2794525956" sldId="1032"/>
        </pc:sldMkLst>
        <pc:picChg chg="add mod">
          <ac:chgData name="AE CREATION" userId="c7076ebd-7ab2-4b12-9515-1117dc0499c8" providerId="ADAL" clId="{A0A10266-C238-49BA-A30F-03D2146EBF95}" dt="2026-02-11T09:45:36.812" v="1262" actId="1035"/>
          <ac:picMkLst>
            <pc:docMk/>
            <pc:sldMk cId="2794525956" sldId="1032"/>
            <ac:picMk id="5" creationId="{60E64D57-01BB-BAC1-CE30-D4211382BA4B}"/>
          </ac:picMkLst>
        </pc:picChg>
        <pc:picChg chg="del">
          <ac:chgData name="AE CREATION" userId="c7076ebd-7ab2-4b12-9515-1117dc0499c8" providerId="ADAL" clId="{A0A10266-C238-49BA-A30F-03D2146EBF95}" dt="2026-02-11T09:45:26.089" v="1251" actId="478"/>
          <ac:picMkLst>
            <pc:docMk/>
            <pc:sldMk cId="2794525956" sldId="1032"/>
            <ac:picMk id="7" creationId="{5A5909A8-67BD-DBFB-18D0-A54FFBF1FD13}"/>
          </ac:picMkLst>
        </pc:picChg>
        <pc:picChg chg="add mod">
          <ac:chgData name="AE CREATION" userId="c7076ebd-7ab2-4b12-9515-1117dc0499c8" providerId="ADAL" clId="{A0A10266-C238-49BA-A30F-03D2146EBF95}" dt="2026-02-11T09:48:06.128" v="1277" actId="14100"/>
          <ac:picMkLst>
            <pc:docMk/>
            <pc:sldMk cId="2794525956" sldId="1032"/>
            <ac:picMk id="8" creationId="{E76D96BF-D529-5B82-91B8-3D42F4089887}"/>
          </ac:picMkLst>
        </pc:picChg>
        <pc:picChg chg="del">
          <ac:chgData name="AE CREATION" userId="c7076ebd-7ab2-4b12-9515-1117dc0499c8" providerId="ADAL" clId="{A0A10266-C238-49BA-A30F-03D2146EBF95}" dt="2026-02-11T09:47:28.693" v="1263" actId="478"/>
          <ac:picMkLst>
            <pc:docMk/>
            <pc:sldMk cId="2794525956" sldId="1032"/>
            <ac:picMk id="9" creationId="{472F7223-8C57-8829-D5F9-A918FEAA97AC}"/>
          </ac:picMkLst>
        </pc:picChg>
      </pc:sldChg>
      <pc:sldChg chg="addSp delSp modSp mod">
        <pc:chgData name="AE CREATION" userId="c7076ebd-7ab2-4b12-9515-1117dc0499c8" providerId="ADAL" clId="{A0A10266-C238-49BA-A30F-03D2146EBF95}" dt="2026-02-11T09:42:10.722" v="1239" actId="1036"/>
        <pc:sldMkLst>
          <pc:docMk/>
          <pc:sldMk cId="2083416604" sldId="1033"/>
        </pc:sldMkLst>
        <pc:picChg chg="add mod">
          <ac:chgData name="AE CREATION" userId="c7076ebd-7ab2-4b12-9515-1117dc0499c8" providerId="ADAL" clId="{A0A10266-C238-49BA-A30F-03D2146EBF95}" dt="2026-02-11T09:42:10.722" v="1239" actId="1036"/>
          <ac:picMkLst>
            <pc:docMk/>
            <pc:sldMk cId="2083416604" sldId="1033"/>
            <ac:picMk id="5" creationId="{4AE83067-6170-193A-94EB-60CEC3905A0C}"/>
          </ac:picMkLst>
        </pc:picChg>
        <pc:picChg chg="del">
          <ac:chgData name="AE CREATION" userId="c7076ebd-7ab2-4b12-9515-1117dc0499c8" providerId="ADAL" clId="{A0A10266-C238-49BA-A30F-03D2146EBF95}" dt="2026-02-11T09:41:47.088" v="1227" actId="478"/>
          <ac:picMkLst>
            <pc:docMk/>
            <pc:sldMk cId="2083416604" sldId="1033"/>
            <ac:picMk id="6" creationId="{F192A048-8313-860B-A390-AD86DB26C879}"/>
          </ac:picMkLst>
        </pc:picChg>
        <pc:picChg chg="add mod">
          <ac:chgData name="AE CREATION" userId="c7076ebd-7ab2-4b12-9515-1117dc0499c8" providerId="ADAL" clId="{A0A10266-C238-49BA-A30F-03D2146EBF95}" dt="2026-02-11T09:42:02.556" v="1229"/>
          <ac:picMkLst>
            <pc:docMk/>
            <pc:sldMk cId="2083416604" sldId="1033"/>
            <ac:picMk id="7" creationId="{B7D56CE4-8691-4B8E-AD2B-C93D74C2DDB7}"/>
          </ac:picMkLst>
        </pc:picChg>
        <pc:picChg chg="del">
          <ac:chgData name="AE CREATION" userId="c7076ebd-7ab2-4b12-9515-1117dc0499c8" providerId="ADAL" clId="{A0A10266-C238-49BA-A30F-03D2146EBF95}" dt="2026-02-11T09:41:45.457" v="1226" actId="478"/>
          <ac:picMkLst>
            <pc:docMk/>
            <pc:sldMk cId="2083416604" sldId="1033"/>
            <ac:picMk id="8" creationId="{3A547A7F-AEFD-95FC-A1A7-AA3FCA73A398}"/>
          </ac:picMkLst>
        </pc:picChg>
      </pc:sldChg>
      <pc:sldChg chg="addSp delSp modSp mod delAnim">
        <pc:chgData name="AE CREATION" userId="c7076ebd-7ab2-4b12-9515-1117dc0499c8" providerId="ADAL" clId="{A0A10266-C238-49BA-A30F-03D2146EBF95}" dt="2026-02-11T10:01:32.408" v="1741" actId="478"/>
        <pc:sldMkLst>
          <pc:docMk/>
          <pc:sldMk cId="1606093289" sldId="1036"/>
        </pc:sldMkLst>
        <pc:spChg chg="del mod">
          <ac:chgData name="AE CREATION" userId="c7076ebd-7ab2-4b12-9515-1117dc0499c8" providerId="ADAL" clId="{A0A10266-C238-49BA-A30F-03D2146EBF95}" dt="2026-02-11T10:01:32.408" v="1741" actId="478"/>
          <ac:spMkLst>
            <pc:docMk/>
            <pc:sldMk cId="1606093289" sldId="1036"/>
            <ac:spMk id="5" creationId="{C412954D-CB5B-B2A1-5022-1DB846607C78}"/>
          </ac:spMkLst>
        </pc:spChg>
        <pc:spChg chg="del">
          <ac:chgData name="AE CREATION" userId="c7076ebd-7ab2-4b12-9515-1117dc0499c8" providerId="ADAL" clId="{A0A10266-C238-49BA-A30F-03D2146EBF95}" dt="2026-02-11T09:57:05.158" v="1695" actId="478"/>
          <ac:spMkLst>
            <pc:docMk/>
            <pc:sldMk cId="1606093289" sldId="1036"/>
            <ac:spMk id="7" creationId="{FBAD9C7F-7F97-58E1-E263-B96487A19C94}"/>
          </ac:spMkLst>
        </pc:spChg>
        <pc:spChg chg="del">
          <ac:chgData name="AE CREATION" userId="c7076ebd-7ab2-4b12-9515-1117dc0499c8" providerId="ADAL" clId="{A0A10266-C238-49BA-A30F-03D2146EBF95}" dt="2026-02-11T09:57:07.570" v="1696" actId="478"/>
          <ac:spMkLst>
            <pc:docMk/>
            <pc:sldMk cId="1606093289" sldId="1036"/>
            <ac:spMk id="8" creationId="{2BAF34CA-4897-2238-BB80-A184283A2946}"/>
          </ac:spMkLst>
        </pc:spChg>
        <pc:spChg chg="del">
          <ac:chgData name="AE CREATION" userId="c7076ebd-7ab2-4b12-9515-1117dc0499c8" providerId="ADAL" clId="{A0A10266-C238-49BA-A30F-03D2146EBF95}" dt="2026-02-11T09:57:10.195" v="1697" actId="478"/>
          <ac:spMkLst>
            <pc:docMk/>
            <pc:sldMk cId="1606093289" sldId="1036"/>
            <ac:spMk id="11" creationId="{CC8A62BC-6DE0-DF87-74CC-20FF413AAD9F}"/>
          </ac:spMkLst>
        </pc:spChg>
        <pc:spChg chg="del">
          <ac:chgData name="AE CREATION" userId="c7076ebd-7ab2-4b12-9515-1117dc0499c8" providerId="ADAL" clId="{A0A10266-C238-49BA-A30F-03D2146EBF95}" dt="2026-02-11T09:57:21.077" v="1699" actId="478"/>
          <ac:spMkLst>
            <pc:docMk/>
            <pc:sldMk cId="1606093289" sldId="1036"/>
            <ac:spMk id="12" creationId="{755AC7AB-3A62-5D9F-D3EE-D52D7C08E4C7}"/>
          </ac:spMkLst>
        </pc:spChg>
        <pc:spChg chg="del">
          <ac:chgData name="AE CREATION" userId="c7076ebd-7ab2-4b12-9515-1117dc0499c8" providerId="ADAL" clId="{A0A10266-C238-49BA-A30F-03D2146EBF95}" dt="2026-02-11T09:57:24.909" v="1700" actId="478"/>
          <ac:spMkLst>
            <pc:docMk/>
            <pc:sldMk cId="1606093289" sldId="1036"/>
            <ac:spMk id="13" creationId="{BA3F0C61-3BF8-95D1-9209-F9ADB3E55F1B}"/>
          </ac:spMkLst>
        </pc:spChg>
        <pc:picChg chg="del">
          <ac:chgData name="AE CREATION" userId="c7076ebd-7ab2-4b12-9515-1117dc0499c8" providerId="ADAL" clId="{A0A10266-C238-49BA-A30F-03D2146EBF95}" dt="2026-02-11T09:55:51.892" v="1549" actId="478"/>
          <ac:picMkLst>
            <pc:docMk/>
            <pc:sldMk cId="1606093289" sldId="1036"/>
            <ac:picMk id="6" creationId="{9D821D61-6CEE-D235-239A-B4E86A8F476E}"/>
          </ac:picMkLst>
        </pc:picChg>
        <pc:picChg chg="add del mod">
          <ac:chgData name="AE CREATION" userId="c7076ebd-7ab2-4b12-9515-1117dc0499c8" providerId="ADAL" clId="{A0A10266-C238-49BA-A30F-03D2146EBF95}" dt="2026-02-11T09:56:06.759" v="1553" actId="478"/>
          <ac:picMkLst>
            <pc:docMk/>
            <pc:sldMk cId="1606093289" sldId="1036"/>
            <ac:picMk id="10" creationId="{2A88D5CE-DFED-6485-C784-B99777A25CC4}"/>
          </ac:picMkLst>
        </pc:picChg>
        <pc:picChg chg="del">
          <ac:chgData name="AE CREATION" userId="c7076ebd-7ab2-4b12-9515-1117dc0499c8" providerId="ADAL" clId="{A0A10266-C238-49BA-A30F-03D2146EBF95}" dt="2026-02-11T09:57:12.534" v="1698" actId="478"/>
          <ac:picMkLst>
            <pc:docMk/>
            <pc:sldMk cId="1606093289" sldId="1036"/>
            <ac:picMk id="14" creationId="{E5AAE57E-12CB-1CD4-13ED-1BF0127D652E}"/>
          </ac:picMkLst>
        </pc:picChg>
        <pc:picChg chg="add mod">
          <ac:chgData name="AE CREATION" userId="c7076ebd-7ab2-4b12-9515-1117dc0499c8" providerId="ADAL" clId="{A0A10266-C238-49BA-A30F-03D2146EBF95}" dt="2026-02-11T09:56:58.874" v="1694" actId="1038"/>
          <ac:picMkLst>
            <pc:docMk/>
            <pc:sldMk cId="1606093289" sldId="1036"/>
            <ac:picMk id="16" creationId="{BB4E2F10-9F29-F70A-8D6C-D6DDF295114C}"/>
          </ac:picMkLst>
        </pc:picChg>
        <pc:picChg chg="add del mod">
          <ac:chgData name="AE CREATION" userId="c7076ebd-7ab2-4b12-9515-1117dc0499c8" providerId="ADAL" clId="{A0A10266-C238-49BA-A30F-03D2146EBF95}" dt="2026-02-11T09:59:21.462" v="1713" actId="478"/>
          <ac:picMkLst>
            <pc:docMk/>
            <pc:sldMk cId="1606093289" sldId="1036"/>
            <ac:picMk id="18" creationId="{98F663FA-B7E2-FE18-03EC-BFA35EF689AF}"/>
          </ac:picMkLst>
        </pc:picChg>
        <pc:picChg chg="add del mod">
          <ac:chgData name="AE CREATION" userId="c7076ebd-7ab2-4b12-9515-1117dc0499c8" providerId="ADAL" clId="{A0A10266-C238-49BA-A30F-03D2146EBF95}" dt="2026-02-11T10:00:08.152" v="1727" actId="478"/>
          <ac:picMkLst>
            <pc:docMk/>
            <pc:sldMk cId="1606093289" sldId="1036"/>
            <ac:picMk id="20" creationId="{AD7DF09C-6797-415A-BA8B-B2795570A702}"/>
          </ac:picMkLst>
        </pc:picChg>
        <pc:picChg chg="add del mod">
          <ac:chgData name="AE CREATION" userId="c7076ebd-7ab2-4b12-9515-1117dc0499c8" providerId="ADAL" clId="{A0A10266-C238-49BA-A30F-03D2146EBF95}" dt="2026-02-11T10:00:34.318" v="1732" actId="478"/>
          <ac:picMkLst>
            <pc:docMk/>
            <pc:sldMk cId="1606093289" sldId="1036"/>
            <ac:picMk id="22" creationId="{4DE71663-2761-7D9B-036F-4F190531A1EB}"/>
          </ac:picMkLst>
        </pc:picChg>
        <pc:picChg chg="add del mod">
          <ac:chgData name="AE CREATION" userId="c7076ebd-7ab2-4b12-9515-1117dc0499c8" providerId="ADAL" clId="{A0A10266-C238-49BA-A30F-03D2146EBF95}" dt="2026-02-11T10:01:00.886" v="1739" actId="478"/>
          <ac:picMkLst>
            <pc:docMk/>
            <pc:sldMk cId="1606093289" sldId="1036"/>
            <ac:picMk id="24" creationId="{01B0AD98-78E8-EE0F-03D1-DF6901D425D7}"/>
          </ac:picMkLst>
        </pc:picChg>
      </pc:sldChg>
      <pc:sldChg chg="del">
        <pc:chgData name="AE CREATION" userId="c7076ebd-7ab2-4b12-9515-1117dc0499c8" providerId="ADAL" clId="{A0A10266-C238-49BA-A30F-03D2146EBF95}" dt="2026-02-11T10:20:27.198" v="1843" actId="47"/>
        <pc:sldMkLst>
          <pc:docMk/>
          <pc:sldMk cId="3189689069" sldId="1038"/>
        </pc:sldMkLst>
      </pc:sldChg>
      <pc:sldChg chg="del">
        <pc:chgData name="AE CREATION" userId="c7076ebd-7ab2-4b12-9515-1117dc0499c8" providerId="ADAL" clId="{A0A10266-C238-49BA-A30F-03D2146EBF95}" dt="2026-02-11T10:20:27.198" v="1843" actId="47"/>
        <pc:sldMkLst>
          <pc:docMk/>
          <pc:sldMk cId="3865333814" sldId="1039"/>
        </pc:sldMkLst>
      </pc:sldChg>
      <pc:sldChg chg="modSp mod">
        <pc:chgData name="AE CREATION" userId="c7076ebd-7ab2-4b12-9515-1117dc0499c8" providerId="ADAL" clId="{A0A10266-C238-49BA-A30F-03D2146EBF95}" dt="2026-02-11T10:06:32.485" v="1746" actId="20577"/>
        <pc:sldMkLst>
          <pc:docMk/>
          <pc:sldMk cId="2612497740" sldId="1049"/>
        </pc:sldMkLst>
        <pc:spChg chg="mod">
          <ac:chgData name="AE CREATION" userId="c7076ebd-7ab2-4b12-9515-1117dc0499c8" providerId="ADAL" clId="{A0A10266-C238-49BA-A30F-03D2146EBF95}" dt="2026-02-11T10:06:32.485" v="1746" actId="20577"/>
          <ac:spMkLst>
            <pc:docMk/>
            <pc:sldMk cId="2612497740" sldId="1049"/>
            <ac:spMk id="3" creationId="{D79B79C3-575B-51A4-6D41-1ECBC76A044E}"/>
          </ac:spMkLst>
        </pc:spChg>
      </pc:sldChg>
      <pc:sldChg chg="del">
        <pc:chgData name="AE CREATION" userId="c7076ebd-7ab2-4b12-9515-1117dc0499c8" providerId="ADAL" clId="{A0A10266-C238-49BA-A30F-03D2146EBF95}" dt="2026-02-11T10:20:27.198" v="1843" actId="47"/>
        <pc:sldMkLst>
          <pc:docMk/>
          <pc:sldMk cId="2928625061" sldId="1051"/>
        </pc:sldMkLst>
      </pc:sldChg>
      <pc:sldChg chg="delSp mod">
        <pc:chgData name="AE CREATION" userId="c7076ebd-7ab2-4b12-9515-1117dc0499c8" providerId="ADAL" clId="{A0A10266-C238-49BA-A30F-03D2146EBF95}" dt="2026-02-11T10:02:02.196" v="1742" actId="478"/>
        <pc:sldMkLst>
          <pc:docMk/>
          <pc:sldMk cId="530146719" sldId="1053"/>
        </pc:sldMkLst>
        <pc:spChg chg="del">
          <ac:chgData name="AE CREATION" userId="c7076ebd-7ab2-4b12-9515-1117dc0499c8" providerId="ADAL" clId="{A0A10266-C238-49BA-A30F-03D2146EBF95}" dt="2026-02-11T10:02:02.196" v="1742" actId="478"/>
          <ac:spMkLst>
            <pc:docMk/>
            <pc:sldMk cId="530146719" sldId="1053"/>
            <ac:spMk id="3" creationId="{BC332875-D3F8-9192-9138-A59753153EF5}"/>
          </ac:spMkLst>
        </pc:spChg>
      </pc:sldChg>
      <pc:sldChg chg="modSp mod">
        <pc:chgData name="AE CREATION" userId="c7076ebd-7ab2-4b12-9515-1117dc0499c8" providerId="ADAL" clId="{A0A10266-C238-49BA-A30F-03D2146EBF95}" dt="2026-02-11T09:13:06.481" v="22" actId="20577"/>
        <pc:sldMkLst>
          <pc:docMk/>
          <pc:sldMk cId="1842597979" sldId="1077"/>
        </pc:sldMkLst>
        <pc:spChg chg="mod">
          <ac:chgData name="AE CREATION" userId="c7076ebd-7ab2-4b12-9515-1117dc0499c8" providerId="ADAL" clId="{A0A10266-C238-49BA-A30F-03D2146EBF95}" dt="2026-02-11T09:13:06.481" v="22" actId="20577"/>
          <ac:spMkLst>
            <pc:docMk/>
            <pc:sldMk cId="1842597979" sldId="1077"/>
            <ac:spMk id="2" creationId="{031743BF-D462-F62F-C2EC-6B159AF5F3E5}"/>
          </ac:spMkLst>
        </pc:spChg>
      </pc:sldChg>
      <pc:sldChg chg="modSp mod">
        <pc:chgData name="AE CREATION" userId="c7076ebd-7ab2-4b12-9515-1117dc0499c8" providerId="ADAL" clId="{A0A10266-C238-49BA-A30F-03D2146EBF95}" dt="2026-02-11T09:09:22.433" v="1" actId="20577"/>
        <pc:sldMkLst>
          <pc:docMk/>
          <pc:sldMk cId="3590011476" sldId="1096"/>
        </pc:sldMkLst>
        <pc:spChg chg="mod">
          <ac:chgData name="AE CREATION" userId="c7076ebd-7ab2-4b12-9515-1117dc0499c8" providerId="ADAL" clId="{A0A10266-C238-49BA-A30F-03D2146EBF95}" dt="2026-02-11T09:09:22.433" v="1" actId="20577"/>
          <ac:spMkLst>
            <pc:docMk/>
            <pc:sldMk cId="3590011476" sldId="1096"/>
            <ac:spMk id="6" creationId="{42A589ED-7632-45D7-A3FF-F03FD71C837B}"/>
          </ac:spMkLst>
        </pc:spChg>
      </pc:sldChg>
      <pc:sldChg chg="addSp delSp modSp mod modNotesTx">
        <pc:chgData name="AE CREATION" userId="c7076ebd-7ab2-4b12-9515-1117dc0499c8" providerId="ADAL" clId="{A0A10266-C238-49BA-A30F-03D2146EBF95}" dt="2026-02-11T09:24:30.164" v="703" actId="20577"/>
        <pc:sldMkLst>
          <pc:docMk/>
          <pc:sldMk cId="3423060756" sldId="1108"/>
        </pc:sldMkLst>
        <pc:spChg chg="mod">
          <ac:chgData name="AE CREATION" userId="c7076ebd-7ab2-4b12-9515-1117dc0499c8" providerId="ADAL" clId="{A0A10266-C238-49BA-A30F-03D2146EBF95}" dt="2026-02-11T09:20:24.545" v="98" actId="1076"/>
          <ac:spMkLst>
            <pc:docMk/>
            <pc:sldMk cId="3423060756" sldId="1108"/>
            <ac:spMk id="2" creationId="{B96945D1-30BB-B216-AD44-C10E6E17AD0D}"/>
          </ac:spMkLst>
        </pc:spChg>
        <pc:spChg chg="del">
          <ac:chgData name="AE CREATION" userId="c7076ebd-7ab2-4b12-9515-1117dc0499c8" providerId="ADAL" clId="{A0A10266-C238-49BA-A30F-03D2146EBF95}" dt="2026-02-11T09:22:16.255" v="130" actId="478"/>
          <ac:spMkLst>
            <pc:docMk/>
            <pc:sldMk cId="3423060756" sldId="1108"/>
            <ac:spMk id="41" creationId="{F1AD1DDD-97D5-EC47-D824-B5F019A4B949}"/>
          </ac:spMkLst>
        </pc:spChg>
        <pc:spChg chg="add del">
          <ac:chgData name="AE CREATION" userId="c7076ebd-7ab2-4b12-9515-1117dc0499c8" providerId="ADAL" clId="{A0A10266-C238-49BA-A30F-03D2146EBF95}" dt="2026-02-11T09:22:27.065" v="133" actId="22"/>
          <ac:spMkLst>
            <pc:docMk/>
            <pc:sldMk cId="3423060756" sldId="1108"/>
            <ac:spMk id="43" creationId="{3C86E7A6-772B-A6C6-26F8-5301C38F5DA8}"/>
          </ac:spMkLst>
        </pc:spChg>
        <pc:spChg chg="del">
          <ac:chgData name="AE CREATION" userId="c7076ebd-7ab2-4b12-9515-1117dc0499c8" providerId="ADAL" clId="{A0A10266-C238-49BA-A30F-03D2146EBF95}" dt="2026-02-11T09:19:55.117" v="85" actId="478"/>
          <ac:spMkLst>
            <pc:docMk/>
            <pc:sldMk cId="3423060756" sldId="1108"/>
            <ac:spMk id="45" creationId="{DB4F22F0-7CCF-3EAB-AC16-FDAF8B1EBDEF}"/>
          </ac:spMkLst>
        </pc:spChg>
        <pc:spChg chg="del mod">
          <ac:chgData name="AE CREATION" userId="c7076ebd-7ab2-4b12-9515-1117dc0499c8" providerId="ADAL" clId="{A0A10266-C238-49BA-A30F-03D2146EBF95}" dt="2026-02-11T09:20:06.094" v="91" actId="478"/>
          <ac:spMkLst>
            <pc:docMk/>
            <pc:sldMk cId="3423060756" sldId="1108"/>
            <ac:spMk id="46" creationId="{54EF9603-32C6-4B86-D614-27C43D11E368}"/>
          </ac:spMkLst>
        </pc:spChg>
        <pc:spChg chg="del">
          <ac:chgData name="AE CREATION" userId="c7076ebd-7ab2-4b12-9515-1117dc0499c8" providerId="ADAL" clId="{A0A10266-C238-49BA-A30F-03D2146EBF95}" dt="2026-02-11T09:20:10.062" v="92" actId="478"/>
          <ac:spMkLst>
            <pc:docMk/>
            <pc:sldMk cId="3423060756" sldId="1108"/>
            <ac:spMk id="47" creationId="{353BC2C2-1469-D205-0E5B-6D82CC5A9234}"/>
          </ac:spMkLst>
        </pc:spChg>
        <pc:spChg chg="del mod">
          <ac:chgData name="AE CREATION" userId="c7076ebd-7ab2-4b12-9515-1117dc0499c8" providerId="ADAL" clId="{A0A10266-C238-49BA-A30F-03D2146EBF95}" dt="2026-02-11T09:20:13.324" v="94" actId="478"/>
          <ac:spMkLst>
            <pc:docMk/>
            <pc:sldMk cId="3423060756" sldId="1108"/>
            <ac:spMk id="48" creationId="{3222DFDE-A6D7-1B9B-9C72-646C03250CE2}"/>
          </ac:spMkLst>
        </pc:spChg>
        <pc:spChg chg="del">
          <ac:chgData name="AE CREATION" userId="c7076ebd-7ab2-4b12-9515-1117dc0499c8" providerId="ADAL" clId="{A0A10266-C238-49BA-A30F-03D2146EBF95}" dt="2026-02-11T09:20:15.852" v="95" actId="478"/>
          <ac:spMkLst>
            <pc:docMk/>
            <pc:sldMk cId="3423060756" sldId="1108"/>
            <ac:spMk id="49" creationId="{2AEBA0BB-B778-0A31-47DD-BE39829261AC}"/>
          </ac:spMkLst>
        </pc:spChg>
        <pc:spChg chg="del">
          <ac:chgData name="AE CREATION" userId="c7076ebd-7ab2-4b12-9515-1117dc0499c8" providerId="ADAL" clId="{A0A10266-C238-49BA-A30F-03D2146EBF95}" dt="2026-02-11T09:20:59.337" v="103" actId="478"/>
          <ac:spMkLst>
            <pc:docMk/>
            <pc:sldMk cId="3423060756" sldId="1108"/>
            <ac:spMk id="52" creationId="{586A1183-EEC5-A0A9-66E4-2D3FB9113BD6}"/>
          </ac:spMkLst>
        </pc:spChg>
        <pc:spChg chg="del">
          <ac:chgData name="AE CREATION" userId="c7076ebd-7ab2-4b12-9515-1117dc0499c8" providerId="ADAL" clId="{A0A10266-C238-49BA-A30F-03D2146EBF95}" dt="2026-02-11T09:20:19.022" v="96" actId="478"/>
          <ac:spMkLst>
            <pc:docMk/>
            <pc:sldMk cId="3423060756" sldId="1108"/>
            <ac:spMk id="53" creationId="{7C14ED3A-1335-43BC-3E51-CF66A9EA5E23}"/>
          </ac:spMkLst>
        </pc:spChg>
        <pc:spChg chg="del">
          <ac:chgData name="AE CREATION" userId="c7076ebd-7ab2-4b12-9515-1117dc0499c8" providerId="ADAL" clId="{A0A10266-C238-49BA-A30F-03D2146EBF95}" dt="2026-02-11T09:21:05.540" v="104" actId="478"/>
          <ac:spMkLst>
            <pc:docMk/>
            <pc:sldMk cId="3423060756" sldId="1108"/>
            <ac:spMk id="54" creationId="{FFA1F595-9923-04B8-45E4-3C19B99A9F5E}"/>
          </ac:spMkLst>
        </pc:spChg>
        <pc:spChg chg="del">
          <ac:chgData name="AE CREATION" userId="c7076ebd-7ab2-4b12-9515-1117dc0499c8" providerId="ADAL" clId="{A0A10266-C238-49BA-A30F-03D2146EBF95}" dt="2026-02-11T09:21:31.619" v="115" actId="478"/>
          <ac:spMkLst>
            <pc:docMk/>
            <pc:sldMk cId="3423060756" sldId="1108"/>
            <ac:spMk id="55" creationId="{AFB96529-5F05-706A-7323-C136B490A3A0}"/>
          </ac:spMkLst>
        </pc:spChg>
        <pc:spChg chg="del">
          <ac:chgData name="AE CREATION" userId="c7076ebd-7ab2-4b12-9515-1117dc0499c8" providerId="ADAL" clId="{A0A10266-C238-49BA-A30F-03D2146EBF95}" dt="2026-02-11T09:21:33.764" v="116" actId="478"/>
          <ac:spMkLst>
            <pc:docMk/>
            <pc:sldMk cId="3423060756" sldId="1108"/>
            <ac:spMk id="56" creationId="{28F6BAFF-FE05-FBDC-2839-99EC2576CF3D}"/>
          </ac:spMkLst>
        </pc:spChg>
        <pc:spChg chg="del">
          <ac:chgData name="AE CREATION" userId="c7076ebd-7ab2-4b12-9515-1117dc0499c8" providerId="ADAL" clId="{A0A10266-C238-49BA-A30F-03D2146EBF95}" dt="2026-02-11T09:21:36.238" v="117" actId="478"/>
          <ac:spMkLst>
            <pc:docMk/>
            <pc:sldMk cId="3423060756" sldId="1108"/>
            <ac:spMk id="57" creationId="{B41E86E4-2B9F-4441-5076-9E8439822728}"/>
          </ac:spMkLst>
        </pc:spChg>
        <pc:spChg chg="del">
          <ac:chgData name="AE CREATION" userId="c7076ebd-7ab2-4b12-9515-1117dc0499c8" providerId="ADAL" clId="{A0A10266-C238-49BA-A30F-03D2146EBF95}" dt="2026-02-11T09:21:38.340" v="118" actId="478"/>
          <ac:spMkLst>
            <pc:docMk/>
            <pc:sldMk cId="3423060756" sldId="1108"/>
            <ac:spMk id="58" creationId="{2AAFEEAF-AFD3-10C9-5379-B860096222BA}"/>
          </ac:spMkLst>
        </pc:spChg>
        <pc:spChg chg="del mod">
          <ac:chgData name="AE CREATION" userId="c7076ebd-7ab2-4b12-9515-1117dc0499c8" providerId="ADAL" clId="{A0A10266-C238-49BA-A30F-03D2146EBF95}" dt="2026-02-11T09:21:41.693" v="120" actId="478"/>
          <ac:spMkLst>
            <pc:docMk/>
            <pc:sldMk cId="3423060756" sldId="1108"/>
            <ac:spMk id="59" creationId="{E7F0377C-BC9A-9434-C058-241A01F9CE0A}"/>
          </ac:spMkLst>
        </pc:spChg>
        <pc:spChg chg="del mod">
          <ac:chgData name="AE CREATION" userId="c7076ebd-7ab2-4b12-9515-1117dc0499c8" providerId="ADAL" clId="{A0A10266-C238-49BA-A30F-03D2146EBF95}" dt="2026-02-11T09:21:16.522" v="109" actId="478"/>
          <ac:spMkLst>
            <pc:docMk/>
            <pc:sldMk cId="3423060756" sldId="1108"/>
            <ac:spMk id="60" creationId="{5CB430EB-F993-29D5-DA33-9B1C0166777E}"/>
          </ac:spMkLst>
        </pc:spChg>
        <pc:spChg chg="del">
          <ac:chgData name="AE CREATION" userId="c7076ebd-7ab2-4b12-9515-1117dc0499c8" providerId="ADAL" clId="{A0A10266-C238-49BA-A30F-03D2146EBF95}" dt="2026-02-11T09:21:29.565" v="114" actId="478"/>
          <ac:spMkLst>
            <pc:docMk/>
            <pc:sldMk cId="3423060756" sldId="1108"/>
            <ac:spMk id="61" creationId="{98CB9744-F2DC-E4EA-5D78-C46A18129235}"/>
          </ac:spMkLst>
        </pc:spChg>
        <pc:spChg chg="del">
          <ac:chgData name="AE CREATION" userId="c7076ebd-7ab2-4b12-9515-1117dc0499c8" providerId="ADAL" clId="{A0A10266-C238-49BA-A30F-03D2146EBF95}" dt="2026-02-11T09:21:19.025" v="110" actId="478"/>
          <ac:spMkLst>
            <pc:docMk/>
            <pc:sldMk cId="3423060756" sldId="1108"/>
            <ac:spMk id="62" creationId="{C4F3FEFB-BA15-9002-DB25-F46548C1142A}"/>
          </ac:spMkLst>
        </pc:spChg>
        <pc:spChg chg="del">
          <ac:chgData name="AE CREATION" userId="c7076ebd-7ab2-4b12-9515-1117dc0499c8" providerId="ADAL" clId="{A0A10266-C238-49BA-A30F-03D2146EBF95}" dt="2026-02-11T09:21:21.373" v="111" actId="478"/>
          <ac:spMkLst>
            <pc:docMk/>
            <pc:sldMk cId="3423060756" sldId="1108"/>
            <ac:spMk id="63" creationId="{7FA94BC6-E179-AC8F-6FE0-A2E999F99E9F}"/>
          </ac:spMkLst>
        </pc:spChg>
        <pc:spChg chg="del">
          <ac:chgData name="AE CREATION" userId="c7076ebd-7ab2-4b12-9515-1117dc0499c8" providerId="ADAL" clId="{A0A10266-C238-49BA-A30F-03D2146EBF95}" dt="2026-02-11T09:21:24.932" v="112" actId="478"/>
          <ac:spMkLst>
            <pc:docMk/>
            <pc:sldMk cId="3423060756" sldId="1108"/>
            <ac:spMk id="64" creationId="{625A8EB7-2506-AD1D-006F-156EF8CB46B1}"/>
          </ac:spMkLst>
        </pc:spChg>
        <pc:spChg chg="del">
          <ac:chgData name="AE CREATION" userId="c7076ebd-7ab2-4b12-9515-1117dc0499c8" providerId="ADAL" clId="{A0A10266-C238-49BA-A30F-03D2146EBF95}" dt="2026-02-11T09:21:27.240" v="113" actId="478"/>
          <ac:spMkLst>
            <pc:docMk/>
            <pc:sldMk cId="3423060756" sldId="1108"/>
            <ac:spMk id="65" creationId="{862B19DE-ED7D-A349-42B7-D010B6D7057C}"/>
          </ac:spMkLst>
        </pc:spChg>
        <pc:spChg chg="del">
          <ac:chgData name="AE CREATION" userId="c7076ebd-7ab2-4b12-9515-1117dc0499c8" providerId="ADAL" clId="{A0A10266-C238-49BA-A30F-03D2146EBF95}" dt="2026-02-11T09:22:10.246" v="128" actId="478"/>
          <ac:spMkLst>
            <pc:docMk/>
            <pc:sldMk cId="3423060756" sldId="1108"/>
            <ac:spMk id="66" creationId="{A56DB694-6E92-4081-529A-BAFFBC91C7CC}"/>
          </ac:spMkLst>
        </pc:spChg>
        <pc:spChg chg="del">
          <ac:chgData name="AE CREATION" userId="c7076ebd-7ab2-4b12-9515-1117dc0499c8" providerId="ADAL" clId="{A0A10266-C238-49BA-A30F-03D2146EBF95}" dt="2026-02-11T09:21:59.117" v="125" actId="478"/>
          <ac:spMkLst>
            <pc:docMk/>
            <pc:sldMk cId="3423060756" sldId="1108"/>
            <ac:spMk id="67" creationId="{1F56276F-E7E1-EEDD-E8E4-0E6C21F64EB5}"/>
          </ac:spMkLst>
        </pc:spChg>
        <pc:spChg chg="del">
          <ac:chgData name="AE CREATION" userId="c7076ebd-7ab2-4b12-9515-1117dc0499c8" providerId="ADAL" clId="{A0A10266-C238-49BA-A30F-03D2146EBF95}" dt="2026-02-11T09:22:03.189" v="126" actId="478"/>
          <ac:spMkLst>
            <pc:docMk/>
            <pc:sldMk cId="3423060756" sldId="1108"/>
            <ac:spMk id="68" creationId="{B2B27098-DD99-299E-CF03-281101A99D61}"/>
          </ac:spMkLst>
        </pc:spChg>
        <pc:spChg chg="del">
          <ac:chgData name="AE CREATION" userId="c7076ebd-7ab2-4b12-9515-1117dc0499c8" providerId="ADAL" clId="{A0A10266-C238-49BA-A30F-03D2146EBF95}" dt="2026-02-11T09:22:24.666" v="132" actId="478"/>
          <ac:spMkLst>
            <pc:docMk/>
            <pc:sldMk cId="3423060756" sldId="1108"/>
            <ac:spMk id="69" creationId="{3E741580-5F92-88B4-60EB-04A0390877F8}"/>
          </ac:spMkLst>
        </pc:spChg>
        <pc:spChg chg="del">
          <ac:chgData name="AE CREATION" userId="c7076ebd-7ab2-4b12-9515-1117dc0499c8" providerId="ADAL" clId="{A0A10266-C238-49BA-A30F-03D2146EBF95}" dt="2026-02-11T09:22:13.171" v="129" actId="478"/>
          <ac:spMkLst>
            <pc:docMk/>
            <pc:sldMk cId="3423060756" sldId="1108"/>
            <ac:spMk id="70" creationId="{7CC80DD1-A3DA-D715-1B18-34A2C3F88C25}"/>
          </ac:spMkLst>
        </pc:spChg>
        <pc:spChg chg="del">
          <ac:chgData name="AE CREATION" userId="c7076ebd-7ab2-4b12-9515-1117dc0499c8" providerId="ADAL" clId="{A0A10266-C238-49BA-A30F-03D2146EBF95}" dt="2026-02-11T09:22:19.375" v="131" actId="478"/>
          <ac:spMkLst>
            <pc:docMk/>
            <pc:sldMk cId="3423060756" sldId="1108"/>
            <ac:spMk id="71" creationId="{7D53C5E9-FB44-71B0-AFA4-E6D0793B18E9}"/>
          </ac:spMkLst>
        </pc:spChg>
        <pc:spChg chg="del">
          <ac:chgData name="AE CREATION" userId="c7076ebd-7ab2-4b12-9515-1117dc0499c8" providerId="ADAL" clId="{A0A10266-C238-49BA-A30F-03D2146EBF95}" dt="2026-02-11T09:22:06.993" v="127" actId="478"/>
          <ac:spMkLst>
            <pc:docMk/>
            <pc:sldMk cId="3423060756" sldId="1108"/>
            <ac:spMk id="72" creationId="{AA662972-DF1F-0404-7B8D-4F12F7E48180}"/>
          </ac:spMkLst>
        </pc:spChg>
        <pc:spChg chg="del mod">
          <ac:chgData name="AE CREATION" userId="c7076ebd-7ab2-4b12-9515-1117dc0499c8" providerId="ADAL" clId="{A0A10266-C238-49BA-A30F-03D2146EBF95}" dt="2026-02-11T09:20:00.104" v="88" actId="478"/>
          <ac:spMkLst>
            <pc:docMk/>
            <pc:sldMk cId="3423060756" sldId="1108"/>
            <ac:spMk id="73" creationId="{F60C14B1-6D73-559C-C5FE-6994FCDA815C}"/>
          </ac:spMkLst>
        </pc:spChg>
        <pc:spChg chg="del">
          <ac:chgData name="AE CREATION" userId="c7076ebd-7ab2-4b12-9515-1117dc0499c8" providerId="ADAL" clId="{A0A10266-C238-49BA-A30F-03D2146EBF95}" dt="2026-02-11T09:21:13.004" v="107" actId="478"/>
          <ac:spMkLst>
            <pc:docMk/>
            <pc:sldMk cId="3423060756" sldId="1108"/>
            <ac:spMk id="74" creationId="{2042F966-E2FE-D5F6-373F-C72B013CFC8E}"/>
          </ac:spMkLst>
        </pc:spChg>
        <pc:spChg chg="del">
          <ac:chgData name="AE CREATION" userId="c7076ebd-7ab2-4b12-9515-1117dc0499c8" providerId="ADAL" clId="{A0A10266-C238-49BA-A30F-03D2146EBF95}" dt="2026-02-11T09:21:10.807" v="106" actId="478"/>
          <ac:spMkLst>
            <pc:docMk/>
            <pc:sldMk cId="3423060756" sldId="1108"/>
            <ac:spMk id="75" creationId="{169ADFC9-2154-9F6B-AC59-5B7FEB78E1BB}"/>
          </ac:spMkLst>
        </pc:spChg>
        <pc:spChg chg="del">
          <ac:chgData name="AE CREATION" userId="c7076ebd-7ab2-4b12-9515-1117dc0499c8" providerId="ADAL" clId="{A0A10266-C238-49BA-A30F-03D2146EBF95}" dt="2026-02-11T09:21:08.042" v="105" actId="478"/>
          <ac:spMkLst>
            <pc:docMk/>
            <pc:sldMk cId="3423060756" sldId="1108"/>
            <ac:spMk id="76" creationId="{B7E8D549-2B4C-146D-DA58-69F8A72004C3}"/>
          </ac:spMkLst>
        </pc:spChg>
        <pc:spChg chg="del">
          <ac:chgData name="AE CREATION" userId="c7076ebd-7ab2-4b12-9515-1117dc0499c8" providerId="ADAL" clId="{A0A10266-C238-49BA-A30F-03D2146EBF95}" dt="2026-02-11T09:21:54.917" v="124" actId="478"/>
          <ac:spMkLst>
            <pc:docMk/>
            <pc:sldMk cId="3423060756" sldId="1108"/>
            <ac:spMk id="77" creationId="{81A6F0EF-3C14-8BBA-9C73-D918908108D4}"/>
          </ac:spMkLst>
        </pc:spChg>
        <pc:spChg chg="del">
          <ac:chgData name="AE CREATION" userId="c7076ebd-7ab2-4b12-9515-1117dc0499c8" providerId="ADAL" clId="{A0A10266-C238-49BA-A30F-03D2146EBF95}" dt="2026-02-11T09:21:52.372" v="123" actId="478"/>
          <ac:spMkLst>
            <pc:docMk/>
            <pc:sldMk cId="3423060756" sldId="1108"/>
            <ac:spMk id="78" creationId="{A7FE8ED2-21F0-D6DE-6BD1-76B6590A072F}"/>
          </ac:spMkLst>
        </pc:spChg>
        <pc:spChg chg="del">
          <ac:chgData name="AE CREATION" userId="c7076ebd-7ab2-4b12-9515-1117dc0499c8" providerId="ADAL" clId="{A0A10266-C238-49BA-A30F-03D2146EBF95}" dt="2026-02-11T09:21:50.114" v="122" actId="478"/>
          <ac:spMkLst>
            <pc:docMk/>
            <pc:sldMk cId="3423060756" sldId="1108"/>
            <ac:spMk id="79" creationId="{3701C5CF-9665-13AC-B142-65C14CB1A9FB}"/>
          </ac:spMkLst>
        </pc:spChg>
        <pc:spChg chg="del">
          <ac:chgData name="AE CREATION" userId="c7076ebd-7ab2-4b12-9515-1117dc0499c8" providerId="ADAL" clId="{A0A10266-C238-49BA-A30F-03D2146EBF95}" dt="2026-02-11T09:21:44.227" v="121" actId="478"/>
          <ac:spMkLst>
            <pc:docMk/>
            <pc:sldMk cId="3423060756" sldId="1108"/>
            <ac:spMk id="80" creationId="{BA7EE095-81BD-5CFB-0D04-A9295CC5E57D}"/>
          </ac:spMkLst>
        </pc:spChg>
        <pc:graphicFrameChg chg="del modGraphic">
          <ac:chgData name="AE CREATION" userId="c7076ebd-7ab2-4b12-9515-1117dc0499c8" providerId="ADAL" clId="{A0A10266-C238-49BA-A30F-03D2146EBF95}" dt="2026-02-11T09:20:35.132" v="100" actId="478"/>
          <ac:graphicFrameMkLst>
            <pc:docMk/>
            <pc:sldMk cId="3423060756" sldId="1108"/>
            <ac:graphicFrameMk id="44" creationId="{707B2F33-02A3-866E-3068-6E2E5612C63D}"/>
          </ac:graphicFrameMkLst>
        </pc:graphicFrameChg>
        <pc:picChg chg="add mod ord">
          <ac:chgData name="AE CREATION" userId="c7076ebd-7ab2-4b12-9515-1117dc0499c8" providerId="ADAL" clId="{A0A10266-C238-49BA-A30F-03D2146EBF95}" dt="2026-02-11T09:22:41.462" v="139" actId="962"/>
          <ac:picMkLst>
            <pc:docMk/>
            <pc:sldMk cId="3423060756" sldId="1108"/>
            <ac:picMk id="5" creationId="{5791FA92-26A7-8DEB-795A-2A49028EE0E8}"/>
          </ac:picMkLst>
        </pc:picChg>
        <pc:cxnChg chg="del">
          <ac:chgData name="AE CREATION" userId="c7076ebd-7ab2-4b12-9515-1117dc0499c8" providerId="ADAL" clId="{A0A10266-C238-49BA-A30F-03D2146EBF95}" dt="2026-02-11T09:22:49.948" v="140" actId="478"/>
          <ac:cxnSpMkLst>
            <pc:docMk/>
            <pc:sldMk cId="3423060756" sldId="1108"/>
            <ac:cxnSpMk id="50" creationId="{3D45F849-D7D7-333E-410F-0FC1FC11947A}"/>
          </ac:cxnSpMkLst>
        </pc:cxnChg>
        <pc:cxnChg chg="del">
          <ac:chgData name="AE CREATION" userId="c7076ebd-7ab2-4b12-9515-1117dc0499c8" providerId="ADAL" clId="{A0A10266-C238-49BA-A30F-03D2146EBF95}" dt="2026-02-11T09:22:52.733" v="141" actId="478"/>
          <ac:cxnSpMkLst>
            <pc:docMk/>
            <pc:sldMk cId="3423060756" sldId="1108"/>
            <ac:cxnSpMk id="51" creationId="{5736088A-49BE-FEDA-ADD4-7FD1CC9F18B5}"/>
          </ac:cxnSpMkLst>
        </pc:cxnChg>
      </pc:sldChg>
      <pc:sldChg chg="modNotesTx">
        <pc:chgData name="AE CREATION" userId="c7076ebd-7ab2-4b12-9515-1117dc0499c8" providerId="ADAL" clId="{A0A10266-C238-49BA-A30F-03D2146EBF95}" dt="2026-02-11T09:26:55.321" v="705" actId="20577"/>
        <pc:sldMkLst>
          <pc:docMk/>
          <pc:sldMk cId="3984983563" sldId="1112"/>
        </pc:sldMkLst>
      </pc:sldChg>
      <pc:sldChg chg="modSp mod modNotesTx">
        <pc:chgData name="AE CREATION" userId="c7076ebd-7ab2-4b12-9515-1117dc0499c8" providerId="ADAL" clId="{A0A10266-C238-49BA-A30F-03D2146EBF95}" dt="2026-02-11T09:33:21.815" v="1004" actId="20577"/>
        <pc:sldMkLst>
          <pc:docMk/>
          <pc:sldMk cId="3638354342" sldId="1140"/>
        </pc:sldMkLst>
        <pc:spChg chg="mod">
          <ac:chgData name="AE CREATION" userId="c7076ebd-7ab2-4b12-9515-1117dc0499c8" providerId="ADAL" clId="{A0A10266-C238-49BA-A30F-03D2146EBF95}" dt="2026-02-11T09:33:21.815" v="1004" actId="20577"/>
          <ac:spMkLst>
            <pc:docMk/>
            <pc:sldMk cId="3638354342" sldId="1140"/>
            <ac:spMk id="7" creationId="{1CDE8E1F-B0C5-C869-B546-C428FE61F5D9}"/>
          </ac:spMkLst>
        </pc:spChg>
      </pc:sldChg>
      <pc:sldChg chg="modSp mod">
        <pc:chgData name="AE CREATION" userId="c7076ebd-7ab2-4b12-9515-1117dc0499c8" providerId="ADAL" clId="{A0A10266-C238-49BA-A30F-03D2146EBF95}" dt="2026-02-11T09:52:29.401" v="1548" actId="14100"/>
        <pc:sldMkLst>
          <pc:docMk/>
          <pc:sldMk cId="3104232491" sldId="1159"/>
        </pc:sldMkLst>
        <pc:graphicFrameChg chg="modGraphic">
          <ac:chgData name="AE CREATION" userId="c7076ebd-7ab2-4b12-9515-1117dc0499c8" providerId="ADAL" clId="{A0A10266-C238-49BA-A30F-03D2146EBF95}" dt="2026-02-11T09:52:29.401" v="1548" actId="14100"/>
          <ac:graphicFrameMkLst>
            <pc:docMk/>
            <pc:sldMk cId="3104232491" sldId="1159"/>
            <ac:graphicFrameMk id="6" creationId="{53A75F8B-6387-4E43-9F50-335D0C610CF6}"/>
          </ac:graphicFrameMkLst>
        </pc:graphicFrameChg>
      </pc:sldChg>
      <pc:sldChg chg="modNotesTx">
        <pc:chgData name="AE CREATION" userId="c7076ebd-7ab2-4b12-9515-1117dc0499c8" providerId="ADAL" clId="{A0A10266-C238-49BA-A30F-03D2146EBF95}" dt="2026-02-11T09:43:35.400" v="1249" actId="20577"/>
        <pc:sldMkLst>
          <pc:docMk/>
          <pc:sldMk cId="3938794616" sldId="1161"/>
        </pc:sldMkLst>
      </pc:sldChg>
      <pc:sldChg chg="addSp delSp modSp mod modNotesTx">
        <pc:chgData name="AE CREATION" userId="c7076ebd-7ab2-4b12-9515-1117dc0499c8" providerId="ADAL" clId="{A0A10266-C238-49BA-A30F-03D2146EBF95}" dt="2026-02-11T09:36:34.265" v="1068" actId="20577"/>
        <pc:sldMkLst>
          <pc:docMk/>
          <pc:sldMk cId="1998693977" sldId="1185"/>
        </pc:sldMkLst>
        <pc:spChg chg="mod">
          <ac:chgData name="AE CREATION" userId="c7076ebd-7ab2-4b12-9515-1117dc0499c8" providerId="ADAL" clId="{A0A10266-C238-49BA-A30F-03D2146EBF95}" dt="2026-02-11T09:34:10.808" v="1006" actId="20577"/>
          <ac:spMkLst>
            <pc:docMk/>
            <pc:sldMk cId="1998693977" sldId="1185"/>
            <ac:spMk id="2" creationId="{49AA0D5A-FDE3-8DC8-2F6F-BA263727C322}"/>
          </ac:spMkLst>
        </pc:spChg>
        <pc:spChg chg="add del mod">
          <ac:chgData name="AE CREATION" userId="c7076ebd-7ab2-4b12-9515-1117dc0499c8" providerId="ADAL" clId="{A0A10266-C238-49BA-A30F-03D2146EBF95}" dt="2026-02-11T09:35:43.205" v="1015" actId="478"/>
          <ac:spMkLst>
            <pc:docMk/>
            <pc:sldMk cId="1998693977" sldId="1185"/>
            <ac:spMk id="5" creationId="{FB39B760-8D15-6FAE-1F8E-91DC73CAEE94}"/>
          </ac:spMkLst>
        </pc:spChg>
        <pc:picChg chg="del">
          <ac:chgData name="AE CREATION" userId="c7076ebd-7ab2-4b12-9515-1117dc0499c8" providerId="ADAL" clId="{A0A10266-C238-49BA-A30F-03D2146EBF95}" dt="2026-02-11T09:35:15.890" v="1007" actId="478"/>
          <ac:picMkLst>
            <pc:docMk/>
            <pc:sldMk cId="1998693977" sldId="1185"/>
            <ac:picMk id="7" creationId="{6FFED8C4-9232-B4CC-C635-BD494B4D9135}"/>
          </ac:picMkLst>
        </pc:picChg>
        <pc:picChg chg="add mod">
          <ac:chgData name="AE CREATION" userId="c7076ebd-7ab2-4b12-9515-1117dc0499c8" providerId="ADAL" clId="{A0A10266-C238-49BA-A30F-03D2146EBF95}" dt="2026-02-11T09:35:49.755" v="1016" actId="14100"/>
          <ac:picMkLst>
            <pc:docMk/>
            <pc:sldMk cId="1998693977" sldId="1185"/>
            <ac:picMk id="8" creationId="{6374FD86-5BB1-8AF4-867F-99AB03464C7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A2B996-1DB1-453E-9755-2E91239E54A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CH"/>
        </a:p>
      </dgm:t>
    </dgm:pt>
    <dgm:pt modelId="{AA7BBDE5-E3B6-4365-8EB8-E20A9CBF934C}">
      <dgm:prSet phldrT="[Text]" custT="1"/>
      <dgm:spPr/>
      <dgm:t>
        <a:bodyPr/>
        <a:lstStyle/>
        <a:p>
          <a:r>
            <a:rPr lang="fr-FR" sz="1600" b="1"/>
            <a:t>Former en fonction des compétences opérationnelles</a:t>
          </a:r>
          <a:endParaRPr lang="de-CH" sz="1600" b="1"/>
        </a:p>
      </dgm:t>
    </dgm:pt>
    <dgm:pt modelId="{8902C263-45F7-44C2-BC6C-406CA5C8F136}" type="parTrans" cxnId="{B75DB9C5-D362-43FD-9218-003C2F39BB75}">
      <dgm:prSet/>
      <dgm:spPr/>
      <dgm:t>
        <a:bodyPr/>
        <a:lstStyle/>
        <a:p>
          <a:endParaRPr lang="de-CH" sz="1600" b="1"/>
        </a:p>
      </dgm:t>
    </dgm:pt>
    <dgm:pt modelId="{3F07E735-D5F5-4CB8-899B-62CEEA186D77}" type="sibTrans" cxnId="{B75DB9C5-D362-43FD-9218-003C2F39BB75}">
      <dgm:prSet/>
      <dgm:spPr/>
      <dgm:t>
        <a:bodyPr/>
        <a:lstStyle/>
        <a:p>
          <a:endParaRPr lang="de-CH" sz="1600" b="1"/>
        </a:p>
      </dgm:t>
    </dgm:pt>
    <dgm:pt modelId="{B1BE9C64-EDAF-4F85-927B-339DEDA29F54}">
      <dgm:prSet phldrT="[Text]" custT="1"/>
      <dgm:spPr/>
      <dgm:t>
        <a:bodyPr/>
        <a:lstStyle/>
        <a:p>
          <a:r>
            <a:rPr lang="fr-FR" sz="1600" b="1"/>
            <a:t>Planifier et mettre en œuvre la formation en entreprise</a:t>
          </a:r>
          <a:endParaRPr lang="de-CH" sz="1600" b="1"/>
        </a:p>
      </dgm:t>
    </dgm:pt>
    <dgm:pt modelId="{5C62004A-0039-4ADF-A118-A1DFF2714383}" type="parTrans" cxnId="{AF7DA076-DF6E-4B5B-AFEE-83AD0D30D1B4}">
      <dgm:prSet/>
      <dgm:spPr/>
      <dgm:t>
        <a:bodyPr/>
        <a:lstStyle/>
        <a:p>
          <a:endParaRPr lang="de-CH" sz="1600" b="1"/>
        </a:p>
      </dgm:t>
    </dgm:pt>
    <dgm:pt modelId="{43F77604-05C2-48C5-A90B-739506CD415A}" type="sibTrans" cxnId="{AF7DA076-DF6E-4B5B-AFEE-83AD0D30D1B4}">
      <dgm:prSet/>
      <dgm:spPr/>
      <dgm:t>
        <a:bodyPr/>
        <a:lstStyle/>
        <a:p>
          <a:endParaRPr lang="de-CH" sz="1600" b="1"/>
        </a:p>
      </dgm:t>
    </dgm:pt>
    <dgm:pt modelId="{C55CEFD1-0B23-4F92-B933-FEE6E2CA8E5A}">
      <dgm:prSet phldrT="[Text]" custT="1"/>
      <dgm:spPr/>
      <dgm:t>
        <a:bodyPr/>
        <a:lstStyle/>
        <a:p>
          <a:r>
            <a:rPr lang="fr-FR" sz="1600" b="1"/>
            <a:t>Mon rôle de formatrice/formateur</a:t>
          </a:r>
          <a:endParaRPr lang="de-CH" sz="1600" b="1"/>
        </a:p>
      </dgm:t>
    </dgm:pt>
    <dgm:pt modelId="{CBF51BED-71AD-4E3A-AE48-1374BAAA8123}" type="parTrans" cxnId="{F48505E5-F859-4031-8F90-1C2343CE723F}">
      <dgm:prSet/>
      <dgm:spPr/>
      <dgm:t>
        <a:bodyPr/>
        <a:lstStyle/>
        <a:p>
          <a:endParaRPr lang="de-CH" sz="1600" b="1"/>
        </a:p>
      </dgm:t>
    </dgm:pt>
    <dgm:pt modelId="{B4BA39DA-C798-4FD0-ADD9-6AE6871BD08B}" type="sibTrans" cxnId="{F48505E5-F859-4031-8F90-1C2343CE723F}">
      <dgm:prSet/>
      <dgm:spPr/>
      <dgm:t>
        <a:bodyPr/>
        <a:lstStyle/>
        <a:p>
          <a:endParaRPr lang="de-CH" sz="1600" b="1"/>
        </a:p>
      </dgm:t>
    </dgm:pt>
    <dgm:pt modelId="{DFAFDF5B-EB29-4333-879C-47AD512A5C06}">
      <dgm:prSet custT="1"/>
      <dgm:spPr/>
      <dgm:t>
        <a:bodyPr/>
        <a:lstStyle/>
        <a:p>
          <a:r>
            <a:rPr lang="de-CH" sz="1600" b="1" dirty="0"/>
            <a:t>Aperçu de la </a:t>
          </a:r>
          <a:r>
            <a:rPr lang="fr-FR" sz="1600" b="1" noProof="1"/>
            <a:t>procédure</a:t>
          </a:r>
          <a:r>
            <a:rPr lang="de-CH" sz="1600" b="1" dirty="0"/>
            <a:t> de </a:t>
          </a:r>
          <a:r>
            <a:rPr lang="fr-FR" sz="1600" b="1" noProof="1"/>
            <a:t>qualification</a:t>
          </a:r>
          <a:endParaRPr lang="de-CH" sz="1600" b="1" dirty="0"/>
        </a:p>
      </dgm:t>
    </dgm:pt>
    <dgm:pt modelId="{86E4AE93-E87D-4962-9BE5-7F59421BAD34}" type="parTrans" cxnId="{F3142BE1-79A1-4776-89C1-00CEE08FB437}">
      <dgm:prSet/>
      <dgm:spPr/>
      <dgm:t>
        <a:bodyPr/>
        <a:lstStyle/>
        <a:p>
          <a:endParaRPr lang="de-CH" sz="1600"/>
        </a:p>
      </dgm:t>
    </dgm:pt>
    <dgm:pt modelId="{EE6D0420-B94F-4CC2-AADF-7FC9993522DA}" type="sibTrans" cxnId="{F3142BE1-79A1-4776-89C1-00CEE08FB437}">
      <dgm:prSet/>
      <dgm:spPr/>
      <dgm:t>
        <a:bodyPr/>
        <a:lstStyle/>
        <a:p>
          <a:endParaRPr lang="de-CH" sz="1600"/>
        </a:p>
      </dgm:t>
    </dgm:pt>
    <dgm:pt modelId="{310CC411-4A1F-4E65-BC04-9848D9427FEF}">
      <dgm:prSet custT="1"/>
      <dgm:spPr>
        <a:solidFill>
          <a:srgbClr val="00ADBA">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464492" tIns="40640" rIns="40640" bIns="40640" numCol="1" spcCol="1270" anchor="ctr" anchorCtr="0"/>
        <a:lstStyle/>
        <a:p>
          <a:pPr marL="0" lvl="0" indent="0" algn="l" defTabSz="711200">
            <a:lnSpc>
              <a:spcPct val="90000"/>
            </a:lnSpc>
            <a:spcBef>
              <a:spcPct val="0"/>
            </a:spcBef>
            <a:spcAft>
              <a:spcPct val="35000"/>
            </a:spcAft>
            <a:buNone/>
          </a:pPr>
          <a:r>
            <a:rPr lang="de-CH" sz="1600" b="1" kern="1200">
              <a:solidFill>
                <a:srgbClr val="FFFFFF"/>
              </a:solidFill>
              <a:latin typeface="Arial" panose="020B0604020202020204"/>
              <a:ea typeface="+mn-ea"/>
              <a:cs typeface="+mn-cs"/>
            </a:rPr>
            <a:t>Résumé et </a:t>
          </a:r>
          <a:r>
            <a:rPr lang="de-CH" sz="1600" b="1" kern="1200" err="1">
              <a:solidFill>
                <a:srgbClr val="FFFFFF"/>
              </a:solidFill>
              <a:latin typeface="Arial" panose="020B0604020202020204"/>
              <a:ea typeface="+mn-ea"/>
              <a:cs typeface="+mn-cs"/>
            </a:rPr>
            <a:t>conclusion</a:t>
          </a:r>
          <a:endParaRPr lang="de-CH" sz="1600" b="1" kern="1200">
            <a:solidFill>
              <a:srgbClr val="FFFFFF"/>
            </a:solidFill>
            <a:latin typeface="Arial" panose="020B0604020202020204"/>
            <a:ea typeface="+mn-ea"/>
            <a:cs typeface="+mn-cs"/>
          </a:endParaRPr>
        </a:p>
      </dgm:t>
    </dgm:pt>
    <dgm:pt modelId="{202A78DF-B1EC-4F95-954D-C0A3CDAF3082}" type="parTrans" cxnId="{D18AF18B-A15A-40BC-A777-1FE1B54780D3}">
      <dgm:prSet/>
      <dgm:spPr/>
      <dgm:t>
        <a:bodyPr/>
        <a:lstStyle/>
        <a:p>
          <a:endParaRPr lang="de-CH"/>
        </a:p>
      </dgm:t>
    </dgm:pt>
    <dgm:pt modelId="{E7564BA1-8B53-48E1-B998-E0BEF924B811}" type="sibTrans" cxnId="{D18AF18B-A15A-40BC-A777-1FE1B54780D3}">
      <dgm:prSet/>
      <dgm:spPr/>
      <dgm:t>
        <a:bodyPr/>
        <a:lstStyle/>
        <a:p>
          <a:endParaRPr lang="de-CH"/>
        </a:p>
      </dgm:t>
    </dgm:pt>
    <dgm:pt modelId="{63FBACAC-8B37-41C6-8913-72C31F6132D7}" type="pres">
      <dgm:prSet presAssocID="{33A2B996-1DB1-453E-9755-2E91239E54A9}" presName="Name0" presStyleCnt="0">
        <dgm:presLayoutVars>
          <dgm:chMax val="7"/>
          <dgm:chPref val="7"/>
          <dgm:dir/>
        </dgm:presLayoutVars>
      </dgm:prSet>
      <dgm:spPr/>
    </dgm:pt>
    <dgm:pt modelId="{7D5E2F13-912E-4E2B-B4D4-8A0913E76A30}" type="pres">
      <dgm:prSet presAssocID="{33A2B996-1DB1-453E-9755-2E91239E54A9}" presName="Name1" presStyleCnt="0"/>
      <dgm:spPr/>
    </dgm:pt>
    <dgm:pt modelId="{265A63EA-BA4F-46C1-A599-62BE4A51808E}" type="pres">
      <dgm:prSet presAssocID="{33A2B996-1DB1-453E-9755-2E91239E54A9}" presName="cycle" presStyleCnt="0"/>
      <dgm:spPr/>
    </dgm:pt>
    <dgm:pt modelId="{C898D40E-4CE1-4895-B75E-C38E5A554F68}" type="pres">
      <dgm:prSet presAssocID="{33A2B996-1DB1-453E-9755-2E91239E54A9}" presName="srcNode" presStyleLbl="node1" presStyleIdx="0" presStyleCnt="5"/>
      <dgm:spPr/>
    </dgm:pt>
    <dgm:pt modelId="{FFE3213F-5F9C-428B-AF89-E9567738BDD8}" type="pres">
      <dgm:prSet presAssocID="{33A2B996-1DB1-453E-9755-2E91239E54A9}" presName="conn" presStyleLbl="parChTrans1D2" presStyleIdx="0" presStyleCnt="1"/>
      <dgm:spPr/>
    </dgm:pt>
    <dgm:pt modelId="{4873B8C5-A08F-4EC9-8F06-057D15DDC50F}" type="pres">
      <dgm:prSet presAssocID="{33A2B996-1DB1-453E-9755-2E91239E54A9}" presName="extraNode" presStyleLbl="node1" presStyleIdx="0" presStyleCnt="5"/>
      <dgm:spPr/>
    </dgm:pt>
    <dgm:pt modelId="{25E835F2-628A-476C-8F8A-DAC49C2FBD82}" type="pres">
      <dgm:prSet presAssocID="{33A2B996-1DB1-453E-9755-2E91239E54A9}" presName="dstNode" presStyleLbl="node1" presStyleIdx="0" presStyleCnt="5"/>
      <dgm:spPr/>
    </dgm:pt>
    <dgm:pt modelId="{7DA0CFB8-5C5B-4257-88E8-37201009B06E}" type="pres">
      <dgm:prSet presAssocID="{AA7BBDE5-E3B6-4365-8EB8-E20A9CBF934C}" presName="text_1" presStyleLbl="node1" presStyleIdx="0" presStyleCnt="5">
        <dgm:presLayoutVars>
          <dgm:bulletEnabled val="1"/>
        </dgm:presLayoutVars>
      </dgm:prSet>
      <dgm:spPr/>
    </dgm:pt>
    <dgm:pt modelId="{2C92CE72-8880-4DEA-97F6-1EAED3AD9C47}" type="pres">
      <dgm:prSet presAssocID="{AA7BBDE5-E3B6-4365-8EB8-E20A9CBF934C}" presName="accent_1" presStyleCnt="0"/>
      <dgm:spPr/>
    </dgm:pt>
    <dgm:pt modelId="{0DA1A192-6257-4153-8209-90FD0CC1FADF}" type="pres">
      <dgm:prSet presAssocID="{AA7BBDE5-E3B6-4365-8EB8-E20A9CBF934C}" presName="accentRepeatNode" presStyleLbl="solidFgAcc1" presStyleIdx="0" presStyleCnt="5"/>
      <dgm:spPr/>
    </dgm:pt>
    <dgm:pt modelId="{796D0531-CB53-4B5B-A0FA-E30DCBC87E10}" type="pres">
      <dgm:prSet presAssocID="{B1BE9C64-EDAF-4F85-927B-339DEDA29F54}" presName="text_2" presStyleLbl="node1" presStyleIdx="1" presStyleCnt="5">
        <dgm:presLayoutVars>
          <dgm:bulletEnabled val="1"/>
        </dgm:presLayoutVars>
      </dgm:prSet>
      <dgm:spPr/>
    </dgm:pt>
    <dgm:pt modelId="{F908FD2F-F246-4C65-B489-4C29338F7830}" type="pres">
      <dgm:prSet presAssocID="{B1BE9C64-EDAF-4F85-927B-339DEDA29F54}" presName="accent_2" presStyleCnt="0"/>
      <dgm:spPr/>
    </dgm:pt>
    <dgm:pt modelId="{18A28B81-217E-4FDF-8CEF-CDBCDDA6288E}" type="pres">
      <dgm:prSet presAssocID="{B1BE9C64-EDAF-4F85-927B-339DEDA29F54}" presName="accentRepeatNode" presStyleLbl="solidFgAcc1" presStyleIdx="1" presStyleCnt="5"/>
      <dgm:spPr/>
    </dgm:pt>
    <dgm:pt modelId="{C7BA012E-9236-42AE-8D4C-0128D19C34A7}" type="pres">
      <dgm:prSet presAssocID="{C55CEFD1-0B23-4F92-B933-FEE6E2CA8E5A}" presName="text_3" presStyleLbl="node1" presStyleIdx="2" presStyleCnt="5">
        <dgm:presLayoutVars>
          <dgm:bulletEnabled val="1"/>
        </dgm:presLayoutVars>
      </dgm:prSet>
      <dgm:spPr/>
    </dgm:pt>
    <dgm:pt modelId="{C27D8692-9750-465A-841E-1D8DD5EC7CCF}" type="pres">
      <dgm:prSet presAssocID="{C55CEFD1-0B23-4F92-B933-FEE6E2CA8E5A}" presName="accent_3" presStyleCnt="0"/>
      <dgm:spPr/>
    </dgm:pt>
    <dgm:pt modelId="{0396FBD3-68EA-4BD8-9924-D9FA60324730}" type="pres">
      <dgm:prSet presAssocID="{C55CEFD1-0B23-4F92-B933-FEE6E2CA8E5A}" presName="accentRepeatNode" presStyleLbl="solidFgAcc1" presStyleIdx="2" presStyleCnt="5"/>
      <dgm:spPr/>
    </dgm:pt>
    <dgm:pt modelId="{B087321E-B9E7-4A0C-A7C2-3A1A2352EFDC}" type="pres">
      <dgm:prSet presAssocID="{DFAFDF5B-EB29-4333-879C-47AD512A5C06}" presName="text_4" presStyleLbl="node1" presStyleIdx="3" presStyleCnt="5">
        <dgm:presLayoutVars>
          <dgm:bulletEnabled val="1"/>
        </dgm:presLayoutVars>
      </dgm:prSet>
      <dgm:spPr/>
    </dgm:pt>
    <dgm:pt modelId="{F282CEA9-1621-4744-BF03-4B2CC0855A87}" type="pres">
      <dgm:prSet presAssocID="{DFAFDF5B-EB29-4333-879C-47AD512A5C06}" presName="accent_4" presStyleCnt="0"/>
      <dgm:spPr/>
    </dgm:pt>
    <dgm:pt modelId="{5007AFEA-BD3D-41DD-9C70-9FD22BB124F9}" type="pres">
      <dgm:prSet presAssocID="{DFAFDF5B-EB29-4333-879C-47AD512A5C06}" presName="accentRepeatNode" presStyleLbl="solidFgAcc1" presStyleIdx="3" presStyleCnt="5"/>
      <dgm:spPr/>
    </dgm:pt>
    <dgm:pt modelId="{30DC2A5E-843A-4347-AE67-9871F23A55EC}" type="pres">
      <dgm:prSet presAssocID="{310CC411-4A1F-4E65-BC04-9848D9427FEF}" presName="text_5" presStyleLbl="node1" presStyleIdx="4" presStyleCnt="5">
        <dgm:presLayoutVars>
          <dgm:bulletEnabled val="1"/>
        </dgm:presLayoutVars>
      </dgm:prSet>
      <dgm:spPr>
        <a:xfrm>
          <a:off x="441460" y="3802406"/>
          <a:ext cx="10606823" cy="585187"/>
        </a:xfrm>
        <a:prstGeom prst="rect">
          <a:avLst/>
        </a:prstGeom>
      </dgm:spPr>
    </dgm:pt>
    <dgm:pt modelId="{B8CEE658-083B-470F-B63F-1DBEEC94EDFE}" type="pres">
      <dgm:prSet presAssocID="{310CC411-4A1F-4E65-BC04-9848D9427FEF}" presName="accent_5" presStyleCnt="0"/>
      <dgm:spPr/>
    </dgm:pt>
    <dgm:pt modelId="{1BE04E23-C234-4899-BDEF-AEE5469388D0}" type="pres">
      <dgm:prSet presAssocID="{310CC411-4A1F-4E65-BC04-9848D9427FEF}" presName="accentRepeatNode" presStyleLbl="solidFgAcc1" presStyleIdx="4" presStyleCnt="5"/>
      <dgm:spPr/>
    </dgm:pt>
  </dgm:ptLst>
  <dgm:cxnLst>
    <dgm:cxn modelId="{61DDD30F-3930-48C2-99E2-0A91518C0970}" type="presOf" srcId="{DFAFDF5B-EB29-4333-879C-47AD512A5C06}" destId="{B087321E-B9E7-4A0C-A7C2-3A1A2352EFDC}" srcOrd="0" destOrd="0" presId="urn:microsoft.com/office/officeart/2008/layout/VerticalCurvedList"/>
    <dgm:cxn modelId="{630F6D1A-B615-4BC3-8F18-74FBF0896399}" type="presOf" srcId="{310CC411-4A1F-4E65-BC04-9848D9427FEF}" destId="{30DC2A5E-843A-4347-AE67-9871F23A55EC}" srcOrd="0" destOrd="0" presId="urn:microsoft.com/office/officeart/2008/layout/VerticalCurvedList"/>
    <dgm:cxn modelId="{C13DE832-72AA-4B55-8759-A00A9D3F875C}" type="presOf" srcId="{C55CEFD1-0B23-4F92-B933-FEE6E2CA8E5A}" destId="{C7BA012E-9236-42AE-8D4C-0128D19C34A7}" srcOrd="0" destOrd="0" presId="urn:microsoft.com/office/officeart/2008/layout/VerticalCurvedList"/>
    <dgm:cxn modelId="{D52F9069-B5A2-4D07-B83B-C7DAE7B56597}" type="presOf" srcId="{3F07E735-D5F5-4CB8-899B-62CEEA186D77}" destId="{FFE3213F-5F9C-428B-AF89-E9567738BDD8}" srcOrd="0" destOrd="0" presId="urn:microsoft.com/office/officeart/2008/layout/VerticalCurvedList"/>
    <dgm:cxn modelId="{AC24CC4C-DC6F-47F9-8B91-97EAC610FA9F}" type="presOf" srcId="{B1BE9C64-EDAF-4F85-927B-339DEDA29F54}" destId="{796D0531-CB53-4B5B-A0FA-E30DCBC87E10}" srcOrd="0" destOrd="0" presId="urn:microsoft.com/office/officeart/2008/layout/VerticalCurvedList"/>
    <dgm:cxn modelId="{4778A771-73DD-4845-A1CC-E4F6671C5179}" type="presOf" srcId="{AA7BBDE5-E3B6-4365-8EB8-E20A9CBF934C}" destId="{7DA0CFB8-5C5B-4257-88E8-37201009B06E}" srcOrd="0" destOrd="0" presId="urn:microsoft.com/office/officeart/2008/layout/VerticalCurvedList"/>
    <dgm:cxn modelId="{AF7DA076-DF6E-4B5B-AFEE-83AD0D30D1B4}" srcId="{33A2B996-1DB1-453E-9755-2E91239E54A9}" destId="{B1BE9C64-EDAF-4F85-927B-339DEDA29F54}" srcOrd="1" destOrd="0" parTransId="{5C62004A-0039-4ADF-A118-A1DFF2714383}" sibTransId="{43F77604-05C2-48C5-A90B-739506CD415A}"/>
    <dgm:cxn modelId="{D18AF18B-A15A-40BC-A777-1FE1B54780D3}" srcId="{33A2B996-1DB1-453E-9755-2E91239E54A9}" destId="{310CC411-4A1F-4E65-BC04-9848D9427FEF}" srcOrd="4" destOrd="0" parTransId="{202A78DF-B1EC-4F95-954D-C0A3CDAF3082}" sibTransId="{E7564BA1-8B53-48E1-B998-E0BEF924B811}"/>
    <dgm:cxn modelId="{E2D516A0-42D7-43FB-AF33-D43F3E89F1D0}" type="presOf" srcId="{33A2B996-1DB1-453E-9755-2E91239E54A9}" destId="{63FBACAC-8B37-41C6-8913-72C31F6132D7}" srcOrd="0" destOrd="0" presId="urn:microsoft.com/office/officeart/2008/layout/VerticalCurvedList"/>
    <dgm:cxn modelId="{B75DB9C5-D362-43FD-9218-003C2F39BB75}" srcId="{33A2B996-1DB1-453E-9755-2E91239E54A9}" destId="{AA7BBDE5-E3B6-4365-8EB8-E20A9CBF934C}" srcOrd="0" destOrd="0" parTransId="{8902C263-45F7-44C2-BC6C-406CA5C8F136}" sibTransId="{3F07E735-D5F5-4CB8-899B-62CEEA186D77}"/>
    <dgm:cxn modelId="{F3142BE1-79A1-4776-89C1-00CEE08FB437}" srcId="{33A2B996-1DB1-453E-9755-2E91239E54A9}" destId="{DFAFDF5B-EB29-4333-879C-47AD512A5C06}" srcOrd="3" destOrd="0" parTransId="{86E4AE93-E87D-4962-9BE5-7F59421BAD34}" sibTransId="{EE6D0420-B94F-4CC2-AADF-7FC9993522DA}"/>
    <dgm:cxn modelId="{F48505E5-F859-4031-8F90-1C2343CE723F}" srcId="{33A2B996-1DB1-453E-9755-2E91239E54A9}" destId="{C55CEFD1-0B23-4F92-B933-FEE6E2CA8E5A}" srcOrd="2" destOrd="0" parTransId="{CBF51BED-71AD-4E3A-AE48-1374BAAA8123}" sibTransId="{B4BA39DA-C798-4FD0-ADD9-6AE6871BD08B}"/>
    <dgm:cxn modelId="{A2A3479A-068F-447D-9938-2DE6841C53FE}" type="presParOf" srcId="{63FBACAC-8B37-41C6-8913-72C31F6132D7}" destId="{7D5E2F13-912E-4E2B-B4D4-8A0913E76A30}" srcOrd="0" destOrd="0" presId="urn:microsoft.com/office/officeart/2008/layout/VerticalCurvedList"/>
    <dgm:cxn modelId="{D7D584E8-06FC-44D3-943A-CA13B4448BBA}" type="presParOf" srcId="{7D5E2F13-912E-4E2B-B4D4-8A0913E76A30}" destId="{265A63EA-BA4F-46C1-A599-62BE4A51808E}" srcOrd="0" destOrd="0" presId="urn:microsoft.com/office/officeart/2008/layout/VerticalCurvedList"/>
    <dgm:cxn modelId="{C85AC98B-524A-4A04-9301-ED75DA92804F}" type="presParOf" srcId="{265A63EA-BA4F-46C1-A599-62BE4A51808E}" destId="{C898D40E-4CE1-4895-B75E-C38E5A554F68}" srcOrd="0" destOrd="0" presId="urn:microsoft.com/office/officeart/2008/layout/VerticalCurvedList"/>
    <dgm:cxn modelId="{891686A2-E5E7-43D0-92AC-A2F230509540}" type="presParOf" srcId="{265A63EA-BA4F-46C1-A599-62BE4A51808E}" destId="{FFE3213F-5F9C-428B-AF89-E9567738BDD8}" srcOrd="1" destOrd="0" presId="urn:microsoft.com/office/officeart/2008/layout/VerticalCurvedList"/>
    <dgm:cxn modelId="{23155BAF-4E3D-4135-802C-353E72AEA8C3}" type="presParOf" srcId="{265A63EA-BA4F-46C1-A599-62BE4A51808E}" destId="{4873B8C5-A08F-4EC9-8F06-057D15DDC50F}" srcOrd="2" destOrd="0" presId="urn:microsoft.com/office/officeart/2008/layout/VerticalCurvedList"/>
    <dgm:cxn modelId="{E99088EE-AD87-4DF2-B884-741C104D8E8C}" type="presParOf" srcId="{265A63EA-BA4F-46C1-A599-62BE4A51808E}" destId="{25E835F2-628A-476C-8F8A-DAC49C2FBD82}" srcOrd="3" destOrd="0" presId="urn:microsoft.com/office/officeart/2008/layout/VerticalCurvedList"/>
    <dgm:cxn modelId="{4527B4AB-8C10-4735-83DB-12E753E37D5E}" type="presParOf" srcId="{7D5E2F13-912E-4E2B-B4D4-8A0913E76A30}" destId="{7DA0CFB8-5C5B-4257-88E8-37201009B06E}" srcOrd="1" destOrd="0" presId="urn:microsoft.com/office/officeart/2008/layout/VerticalCurvedList"/>
    <dgm:cxn modelId="{8079EAFB-591A-432A-A377-69D8AC786216}" type="presParOf" srcId="{7D5E2F13-912E-4E2B-B4D4-8A0913E76A30}" destId="{2C92CE72-8880-4DEA-97F6-1EAED3AD9C47}" srcOrd="2" destOrd="0" presId="urn:microsoft.com/office/officeart/2008/layout/VerticalCurvedList"/>
    <dgm:cxn modelId="{A81BCEA2-94CD-4EB2-86C8-86030737F6B9}" type="presParOf" srcId="{2C92CE72-8880-4DEA-97F6-1EAED3AD9C47}" destId="{0DA1A192-6257-4153-8209-90FD0CC1FADF}" srcOrd="0" destOrd="0" presId="urn:microsoft.com/office/officeart/2008/layout/VerticalCurvedList"/>
    <dgm:cxn modelId="{04996465-CFB6-4781-9136-1C70B8E5080A}" type="presParOf" srcId="{7D5E2F13-912E-4E2B-B4D4-8A0913E76A30}" destId="{796D0531-CB53-4B5B-A0FA-E30DCBC87E10}" srcOrd="3" destOrd="0" presId="urn:microsoft.com/office/officeart/2008/layout/VerticalCurvedList"/>
    <dgm:cxn modelId="{DAC01CB6-716E-47F7-91C7-8FFAD6F2A7E9}" type="presParOf" srcId="{7D5E2F13-912E-4E2B-B4D4-8A0913E76A30}" destId="{F908FD2F-F246-4C65-B489-4C29338F7830}" srcOrd="4" destOrd="0" presId="urn:microsoft.com/office/officeart/2008/layout/VerticalCurvedList"/>
    <dgm:cxn modelId="{95582AE1-2C51-471E-9B62-0C2344643360}" type="presParOf" srcId="{F908FD2F-F246-4C65-B489-4C29338F7830}" destId="{18A28B81-217E-4FDF-8CEF-CDBCDDA6288E}" srcOrd="0" destOrd="0" presId="urn:microsoft.com/office/officeart/2008/layout/VerticalCurvedList"/>
    <dgm:cxn modelId="{2E8D1DE1-DD88-4350-B433-175BC683FCA5}" type="presParOf" srcId="{7D5E2F13-912E-4E2B-B4D4-8A0913E76A30}" destId="{C7BA012E-9236-42AE-8D4C-0128D19C34A7}" srcOrd="5" destOrd="0" presId="urn:microsoft.com/office/officeart/2008/layout/VerticalCurvedList"/>
    <dgm:cxn modelId="{E7DF5328-5EAA-4453-8F4D-695A518EA2CD}" type="presParOf" srcId="{7D5E2F13-912E-4E2B-B4D4-8A0913E76A30}" destId="{C27D8692-9750-465A-841E-1D8DD5EC7CCF}" srcOrd="6" destOrd="0" presId="urn:microsoft.com/office/officeart/2008/layout/VerticalCurvedList"/>
    <dgm:cxn modelId="{E2BBB855-3591-4C68-A94C-026F37C6C547}" type="presParOf" srcId="{C27D8692-9750-465A-841E-1D8DD5EC7CCF}" destId="{0396FBD3-68EA-4BD8-9924-D9FA60324730}" srcOrd="0" destOrd="0" presId="urn:microsoft.com/office/officeart/2008/layout/VerticalCurvedList"/>
    <dgm:cxn modelId="{199E5EC4-B8BC-4262-9A73-D1D6416BC8DA}" type="presParOf" srcId="{7D5E2F13-912E-4E2B-B4D4-8A0913E76A30}" destId="{B087321E-B9E7-4A0C-A7C2-3A1A2352EFDC}" srcOrd="7" destOrd="0" presId="urn:microsoft.com/office/officeart/2008/layout/VerticalCurvedList"/>
    <dgm:cxn modelId="{0C398920-41EB-47CD-BB98-DBB63CBFFB87}" type="presParOf" srcId="{7D5E2F13-912E-4E2B-B4D4-8A0913E76A30}" destId="{F282CEA9-1621-4744-BF03-4B2CC0855A87}" srcOrd="8" destOrd="0" presId="urn:microsoft.com/office/officeart/2008/layout/VerticalCurvedList"/>
    <dgm:cxn modelId="{AA8FC700-25AA-40BA-B549-E9D0E71CE1C0}" type="presParOf" srcId="{F282CEA9-1621-4744-BF03-4B2CC0855A87}" destId="{5007AFEA-BD3D-41DD-9C70-9FD22BB124F9}" srcOrd="0" destOrd="0" presId="urn:microsoft.com/office/officeart/2008/layout/VerticalCurvedList"/>
    <dgm:cxn modelId="{AFC29093-43D8-4A92-B68A-A020D16B0C5A}" type="presParOf" srcId="{7D5E2F13-912E-4E2B-B4D4-8A0913E76A30}" destId="{30DC2A5E-843A-4347-AE67-9871F23A55EC}" srcOrd="9" destOrd="0" presId="urn:microsoft.com/office/officeart/2008/layout/VerticalCurvedList"/>
    <dgm:cxn modelId="{109B458E-09B4-43AA-AACC-09DF3182532A}" type="presParOf" srcId="{7D5E2F13-912E-4E2B-B4D4-8A0913E76A30}" destId="{B8CEE658-083B-470F-B63F-1DBEEC94EDFE}" srcOrd="10" destOrd="0" presId="urn:microsoft.com/office/officeart/2008/layout/VerticalCurvedList"/>
    <dgm:cxn modelId="{8A118F57-000F-4227-A571-E30D2E6373AE}" type="presParOf" srcId="{B8CEE658-083B-470F-B63F-1DBEEC94EDFE}" destId="{1BE04E23-C234-4899-BDEF-AEE5469388D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1ADD43-2B2E-47B6-907A-C307126D30A7}" type="doc">
      <dgm:prSet loTypeId="urn:microsoft.com/office/officeart/2005/8/layout/gear1" loCatId="relationship" qsTypeId="urn:microsoft.com/office/officeart/2005/8/quickstyle/simple1" qsCatId="simple" csTypeId="urn:microsoft.com/office/officeart/2005/8/colors/accent1_2" csCatId="accent1" phldr="1"/>
      <dgm:spPr/>
    </dgm:pt>
    <dgm:pt modelId="{1A99F8D0-DBC1-49F1-BC90-D899F32B403E}">
      <dgm:prSet phldrT="[Text]"/>
      <dgm:spPr/>
      <dgm:t>
        <a:bodyPr/>
        <a:lstStyle/>
        <a:p>
          <a:r>
            <a:rPr lang="fr-CH"/>
            <a:t>Entreprise</a:t>
          </a:r>
        </a:p>
      </dgm:t>
    </dgm:pt>
    <dgm:pt modelId="{BFB0BE42-67DD-4400-B818-25ACC96BBC75}" type="parTrans" cxnId="{9B4D2110-DA3A-429F-A2D4-F43BA73D6318}">
      <dgm:prSet/>
      <dgm:spPr/>
      <dgm:t>
        <a:bodyPr/>
        <a:lstStyle/>
        <a:p>
          <a:endParaRPr lang="de-CH"/>
        </a:p>
      </dgm:t>
    </dgm:pt>
    <dgm:pt modelId="{45900B12-D174-43ED-8DAA-A4D2713F02DF}" type="sibTrans" cxnId="{9B4D2110-DA3A-429F-A2D4-F43BA73D6318}">
      <dgm:prSet/>
      <dgm:spPr/>
      <dgm:t>
        <a:bodyPr/>
        <a:lstStyle/>
        <a:p>
          <a:endParaRPr lang="de-CH"/>
        </a:p>
      </dgm:t>
    </dgm:pt>
    <dgm:pt modelId="{B12EB981-2A37-41E3-8A68-96BC69710C1A}">
      <dgm:prSet phldrT="[Text]" custT="1"/>
      <dgm:spPr>
        <a:solidFill>
          <a:srgbClr val="1A3140"/>
        </a:solidFill>
        <a:ln>
          <a:solidFill>
            <a:srgbClr val="1A3140"/>
          </a:solidFill>
        </a:ln>
      </dgm:spPr>
      <dgm:t>
        <a:bodyPr/>
        <a:lstStyle/>
        <a:p>
          <a:r>
            <a:rPr lang="fr-CH" sz="1800"/>
            <a:t>École prof.</a:t>
          </a:r>
        </a:p>
      </dgm:t>
    </dgm:pt>
    <dgm:pt modelId="{060110CA-D941-4EA3-A9BD-5CF419CA72AF}" type="parTrans" cxnId="{03F4FB41-2F33-476A-9786-61FFAC8F6DCD}">
      <dgm:prSet/>
      <dgm:spPr/>
      <dgm:t>
        <a:bodyPr/>
        <a:lstStyle/>
        <a:p>
          <a:endParaRPr lang="de-CH"/>
        </a:p>
      </dgm:t>
    </dgm:pt>
    <dgm:pt modelId="{354FB764-979A-4EDF-AF86-0500820DD524}" type="sibTrans" cxnId="{03F4FB41-2F33-476A-9786-61FFAC8F6DCD}">
      <dgm:prSet/>
      <dgm:spPr/>
      <dgm:t>
        <a:bodyPr/>
        <a:lstStyle/>
        <a:p>
          <a:endParaRPr lang="de-CH"/>
        </a:p>
      </dgm:t>
    </dgm:pt>
    <dgm:pt modelId="{3E3F3A5C-DBD5-4AE4-A604-199CAAB667A5}">
      <dgm:prSet phldrT="[Text]"/>
      <dgm:spPr>
        <a:solidFill>
          <a:srgbClr val="9DBF17"/>
        </a:solidFill>
        <a:ln>
          <a:solidFill>
            <a:srgbClr val="9DBF17"/>
          </a:solidFill>
        </a:ln>
      </dgm:spPr>
      <dgm:t>
        <a:bodyPr/>
        <a:lstStyle/>
        <a:p>
          <a:r>
            <a:rPr lang="fr-CH"/>
            <a:t>CI</a:t>
          </a:r>
        </a:p>
      </dgm:t>
    </dgm:pt>
    <dgm:pt modelId="{5CE8EB20-E008-4590-BAEE-2C023DB2F904}" type="parTrans" cxnId="{2EE7ADFA-2F96-4FCA-AC89-CF7DE3F860E1}">
      <dgm:prSet/>
      <dgm:spPr/>
      <dgm:t>
        <a:bodyPr/>
        <a:lstStyle/>
        <a:p>
          <a:endParaRPr lang="de-CH"/>
        </a:p>
      </dgm:t>
    </dgm:pt>
    <dgm:pt modelId="{97181CE3-55CB-46CA-BC75-FFA1E40E2545}" type="sibTrans" cxnId="{2EE7ADFA-2F96-4FCA-AC89-CF7DE3F860E1}">
      <dgm:prSet/>
      <dgm:spPr/>
      <dgm:t>
        <a:bodyPr/>
        <a:lstStyle/>
        <a:p>
          <a:endParaRPr lang="de-CH"/>
        </a:p>
      </dgm:t>
    </dgm:pt>
    <dgm:pt modelId="{4BB6DCC7-64CF-419A-A942-98F20D43D78E}" type="pres">
      <dgm:prSet presAssocID="{731ADD43-2B2E-47B6-907A-C307126D30A7}" presName="composite" presStyleCnt="0">
        <dgm:presLayoutVars>
          <dgm:chMax val="3"/>
          <dgm:animLvl val="lvl"/>
          <dgm:resizeHandles val="exact"/>
        </dgm:presLayoutVars>
      </dgm:prSet>
      <dgm:spPr/>
    </dgm:pt>
    <dgm:pt modelId="{935C81F7-2020-42C8-87B5-EEB63C490C56}" type="pres">
      <dgm:prSet presAssocID="{1A99F8D0-DBC1-49F1-BC90-D899F32B403E}" presName="gear1" presStyleLbl="node1" presStyleIdx="0" presStyleCnt="3">
        <dgm:presLayoutVars>
          <dgm:chMax val="1"/>
          <dgm:bulletEnabled val="1"/>
        </dgm:presLayoutVars>
      </dgm:prSet>
      <dgm:spPr/>
    </dgm:pt>
    <dgm:pt modelId="{E1BB273F-64DC-45F9-B4D0-3FF56B572D87}" type="pres">
      <dgm:prSet presAssocID="{1A99F8D0-DBC1-49F1-BC90-D899F32B403E}" presName="gear1srcNode" presStyleLbl="node1" presStyleIdx="0" presStyleCnt="3"/>
      <dgm:spPr/>
    </dgm:pt>
    <dgm:pt modelId="{89CAFDC5-3D4C-4E57-A84B-EB28F59E0A95}" type="pres">
      <dgm:prSet presAssocID="{1A99F8D0-DBC1-49F1-BC90-D899F32B403E}" presName="gear1dstNode" presStyleLbl="node1" presStyleIdx="0" presStyleCnt="3"/>
      <dgm:spPr/>
    </dgm:pt>
    <dgm:pt modelId="{FE9740D9-C99A-4893-A34B-2C4F1A7B4EAD}" type="pres">
      <dgm:prSet presAssocID="{B12EB981-2A37-41E3-8A68-96BC69710C1A}" presName="gear2" presStyleLbl="node1" presStyleIdx="1" presStyleCnt="3">
        <dgm:presLayoutVars>
          <dgm:chMax val="1"/>
          <dgm:bulletEnabled val="1"/>
        </dgm:presLayoutVars>
      </dgm:prSet>
      <dgm:spPr/>
    </dgm:pt>
    <dgm:pt modelId="{95678F38-118A-40F7-81F8-C2A0BF0E15EE}" type="pres">
      <dgm:prSet presAssocID="{B12EB981-2A37-41E3-8A68-96BC69710C1A}" presName="gear2srcNode" presStyleLbl="node1" presStyleIdx="1" presStyleCnt="3"/>
      <dgm:spPr/>
    </dgm:pt>
    <dgm:pt modelId="{FE046CD8-1E2D-4713-8046-8AE18EAC21AF}" type="pres">
      <dgm:prSet presAssocID="{B12EB981-2A37-41E3-8A68-96BC69710C1A}" presName="gear2dstNode" presStyleLbl="node1" presStyleIdx="1" presStyleCnt="3"/>
      <dgm:spPr/>
    </dgm:pt>
    <dgm:pt modelId="{79B0ABE4-CDB5-46CD-A706-F65AAA902F06}" type="pres">
      <dgm:prSet presAssocID="{3E3F3A5C-DBD5-4AE4-A604-199CAAB667A5}" presName="gear3" presStyleLbl="node1" presStyleIdx="2" presStyleCnt="3"/>
      <dgm:spPr/>
    </dgm:pt>
    <dgm:pt modelId="{83F3A48C-D171-4A5E-9A6A-599D66E8B9E9}" type="pres">
      <dgm:prSet presAssocID="{3E3F3A5C-DBD5-4AE4-A604-199CAAB667A5}" presName="gear3tx" presStyleLbl="node1" presStyleIdx="2" presStyleCnt="3">
        <dgm:presLayoutVars>
          <dgm:chMax val="1"/>
          <dgm:bulletEnabled val="1"/>
        </dgm:presLayoutVars>
      </dgm:prSet>
      <dgm:spPr/>
    </dgm:pt>
    <dgm:pt modelId="{F6A33A8E-E3DC-4FD5-9599-DD47DE5D1D5D}" type="pres">
      <dgm:prSet presAssocID="{3E3F3A5C-DBD5-4AE4-A604-199CAAB667A5}" presName="gear3srcNode" presStyleLbl="node1" presStyleIdx="2" presStyleCnt="3"/>
      <dgm:spPr/>
    </dgm:pt>
    <dgm:pt modelId="{4A1E6591-C120-4C7C-82D4-42F163A9849F}" type="pres">
      <dgm:prSet presAssocID="{3E3F3A5C-DBD5-4AE4-A604-199CAAB667A5}" presName="gear3dstNode" presStyleLbl="node1" presStyleIdx="2" presStyleCnt="3"/>
      <dgm:spPr/>
    </dgm:pt>
    <dgm:pt modelId="{296D74EB-8C04-461D-B4C3-95B4EAE9DC0D}" type="pres">
      <dgm:prSet presAssocID="{45900B12-D174-43ED-8DAA-A4D2713F02DF}" presName="connector1" presStyleLbl="sibTrans2D1" presStyleIdx="0" presStyleCnt="3"/>
      <dgm:spPr/>
    </dgm:pt>
    <dgm:pt modelId="{6A26E4F5-9C75-41EB-95A2-D310E9CFDCC1}" type="pres">
      <dgm:prSet presAssocID="{354FB764-979A-4EDF-AF86-0500820DD524}" presName="connector2" presStyleLbl="sibTrans2D1" presStyleIdx="1" presStyleCnt="3"/>
      <dgm:spPr/>
    </dgm:pt>
    <dgm:pt modelId="{04265CD5-E7B4-4FA7-83F3-AAB026F5732C}" type="pres">
      <dgm:prSet presAssocID="{97181CE3-55CB-46CA-BC75-FFA1E40E2545}" presName="connector3" presStyleLbl="sibTrans2D1" presStyleIdx="2" presStyleCnt="3"/>
      <dgm:spPr/>
    </dgm:pt>
  </dgm:ptLst>
  <dgm:cxnLst>
    <dgm:cxn modelId="{9B4D2110-DA3A-429F-A2D4-F43BA73D6318}" srcId="{731ADD43-2B2E-47B6-907A-C307126D30A7}" destId="{1A99F8D0-DBC1-49F1-BC90-D899F32B403E}" srcOrd="0" destOrd="0" parTransId="{BFB0BE42-67DD-4400-B818-25ACC96BBC75}" sibTransId="{45900B12-D174-43ED-8DAA-A4D2713F02DF}"/>
    <dgm:cxn modelId="{73A5961A-CAFF-41E0-B42C-FC11EE7F2DC4}" type="presOf" srcId="{3E3F3A5C-DBD5-4AE4-A604-199CAAB667A5}" destId="{83F3A48C-D171-4A5E-9A6A-599D66E8B9E9}" srcOrd="1" destOrd="0" presId="urn:microsoft.com/office/officeart/2005/8/layout/gear1"/>
    <dgm:cxn modelId="{51F43332-7DC5-4B41-AD89-5EA68D8F2C6D}" type="presOf" srcId="{1A99F8D0-DBC1-49F1-BC90-D899F32B403E}" destId="{89CAFDC5-3D4C-4E57-A84B-EB28F59E0A95}" srcOrd="2" destOrd="0" presId="urn:microsoft.com/office/officeart/2005/8/layout/gear1"/>
    <dgm:cxn modelId="{324BC33D-33AB-4AF9-86E3-97829D2E1243}" type="presOf" srcId="{45900B12-D174-43ED-8DAA-A4D2713F02DF}" destId="{296D74EB-8C04-461D-B4C3-95B4EAE9DC0D}" srcOrd="0" destOrd="0" presId="urn:microsoft.com/office/officeart/2005/8/layout/gear1"/>
    <dgm:cxn modelId="{E2687C5F-14F9-4903-9961-3129CCBF2214}" type="presOf" srcId="{3E3F3A5C-DBD5-4AE4-A604-199CAAB667A5}" destId="{4A1E6591-C120-4C7C-82D4-42F163A9849F}" srcOrd="3" destOrd="0" presId="urn:microsoft.com/office/officeart/2005/8/layout/gear1"/>
    <dgm:cxn modelId="{03F4FB41-2F33-476A-9786-61FFAC8F6DCD}" srcId="{731ADD43-2B2E-47B6-907A-C307126D30A7}" destId="{B12EB981-2A37-41E3-8A68-96BC69710C1A}" srcOrd="1" destOrd="0" parTransId="{060110CA-D941-4EA3-A9BD-5CF419CA72AF}" sibTransId="{354FB764-979A-4EDF-AF86-0500820DD524}"/>
    <dgm:cxn modelId="{22703E44-F3C3-4030-BD93-0822918DA2CB}" type="presOf" srcId="{B12EB981-2A37-41E3-8A68-96BC69710C1A}" destId="{FE046CD8-1E2D-4713-8046-8AE18EAC21AF}" srcOrd="2" destOrd="0" presId="urn:microsoft.com/office/officeart/2005/8/layout/gear1"/>
    <dgm:cxn modelId="{B2514C73-35F5-44ED-A219-C30240D2E9BC}" type="presOf" srcId="{B12EB981-2A37-41E3-8A68-96BC69710C1A}" destId="{95678F38-118A-40F7-81F8-C2A0BF0E15EE}" srcOrd="1" destOrd="0" presId="urn:microsoft.com/office/officeart/2005/8/layout/gear1"/>
    <dgm:cxn modelId="{A112C488-EC1E-4637-9F29-3DDF83147FA6}" type="presOf" srcId="{731ADD43-2B2E-47B6-907A-C307126D30A7}" destId="{4BB6DCC7-64CF-419A-A942-98F20D43D78E}" srcOrd="0" destOrd="0" presId="urn:microsoft.com/office/officeart/2005/8/layout/gear1"/>
    <dgm:cxn modelId="{D5AAEE9B-6CC5-4C45-8FD2-CD537A249366}" type="presOf" srcId="{1A99F8D0-DBC1-49F1-BC90-D899F32B403E}" destId="{E1BB273F-64DC-45F9-B4D0-3FF56B572D87}" srcOrd="1" destOrd="0" presId="urn:microsoft.com/office/officeart/2005/8/layout/gear1"/>
    <dgm:cxn modelId="{5E2919A3-EE84-4ECC-8B4B-04D41F96C994}" type="presOf" srcId="{3E3F3A5C-DBD5-4AE4-A604-199CAAB667A5}" destId="{79B0ABE4-CDB5-46CD-A706-F65AAA902F06}" srcOrd="0" destOrd="0" presId="urn:microsoft.com/office/officeart/2005/8/layout/gear1"/>
    <dgm:cxn modelId="{3DA49DA3-B8BD-452A-BEA6-936A767F51B7}" type="presOf" srcId="{3E3F3A5C-DBD5-4AE4-A604-199CAAB667A5}" destId="{F6A33A8E-E3DC-4FD5-9599-DD47DE5D1D5D}" srcOrd="2" destOrd="0" presId="urn:microsoft.com/office/officeart/2005/8/layout/gear1"/>
    <dgm:cxn modelId="{55FD47AE-3D1F-495E-B446-165B93383B99}" type="presOf" srcId="{1A99F8D0-DBC1-49F1-BC90-D899F32B403E}" destId="{935C81F7-2020-42C8-87B5-EEB63C490C56}" srcOrd="0" destOrd="0" presId="urn:microsoft.com/office/officeart/2005/8/layout/gear1"/>
    <dgm:cxn modelId="{05C2CFBD-8F15-4022-BCC9-6998A5A601C7}" type="presOf" srcId="{354FB764-979A-4EDF-AF86-0500820DD524}" destId="{6A26E4F5-9C75-41EB-95A2-D310E9CFDCC1}" srcOrd="0" destOrd="0" presId="urn:microsoft.com/office/officeart/2005/8/layout/gear1"/>
    <dgm:cxn modelId="{73DEA0E1-0AAB-4492-8A79-1ACC46CAF49D}" type="presOf" srcId="{97181CE3-55CB-46CA-BC75-FFA1E40E2545}" destId="{04265CD5-E7B4-4FA7-83F3-AAB026F5732C}" srcOrd="0" destOrd="0" presId="urn:microsoft.com/office/officeart/2005/8/layout/gear1"/>
    <dgm:cxn modelId="{AFBD17F4-0FB7-4757-BFAF-3073A400EB96}" type="presOf" srcId="{B12EB981-2A37-41E3-8A68-96BC69710C1A}" destId="{FE9740D9-C99A-4893-A34B-2C4F1A7B4EAD}" srcOrd="0" destOrd="0" presId="urn:microsoft.com/office/officeart/2005/8/layout/gear1"/>
    <dgm:cxn modelId="{2EE7ADFA-2F96-4FCA-AC89-CF7DE3F860E1}" srcId="{731ADD43-2B2E-47B6-907A-C307126D30A7}" destId="{3E3F3A5C-DBD5-4AE4-A604-199CAAB667A5}" srcOrd="2" destOrd="0" parTransId="{5CE8EB20-E008-4590-BAEE-2C023DB2F904}" sibTransId="{97181CE3-55CB-46CA-BC75-FFA1E40E2545}"/>
    <dgm:cxn modelId="{C41A63D3-0587-437F-AEBC-DDE3ED9FF385}" type="presParOf" srcId="{4BB6DCC7-64CF-419A-A942-98F20D43D78E}" destId="{935C81F7-2020-42C8-87B5-EEB63C490C56}" srcOrd="0" destOrd="0" presId="urn:microsoft.com/office/officeart/2005/8/layout/gear1"/>
    <dgm:cxn modelId="{4162A940-CFA5-4DE8-AA50-9A2CD16B0621}" type="presParOf" srcId="{4BB6DCC7-64CF-419A-A942-98F20D43D78E}" destId="{E1BB273F-64DC-45F9-B4D0-3FF56B572D87}" srcOrd="1" destOrd="0" presId="urn:microsoft.com/office/officeart/2005/8/layout/gear1"/>
    <dgm:cxn modelId="{710191B0-B2D8-4A8F-BF0F-DB9619C5BDDB}" type="presParOf" srcId="{4BB6DCC7-64CF-419A-A942-98F20D43D78E}" destId="{89CAFDC5-3D4C-4E57-A84B-EB28F59E0A95}" srcOrd="2" destOrd="0" presId="urn:microsoft.com/office/officeart/2005/8/layout/gear1"/>
    <dgm:cxn modelId="{442615FD-DEF6-4EA4-8F81-D9E888618DFA}" type="presParOf" srcId="{4BB6DCC7-64CF-419A-A942-98F20D43D78E}" destId="{FE9740D9-C99A-4893-A34B-2C4F1A7B4EAD}" srcOrd="3" destOrd="0" presId="urn:microsoft.com/office/officeart/2005/8/layout/gear1"/>
    <dgm:cxn modelId="{E65EF3DF-9CF2-469C-8D2F-630E8DF2748C}" type="presParOf" srcId="{4BB6DCC7-64CF-419A-A942-98F20D43D78E}" destId="{95678F38-118A-40F7-81F8-C2A0BF0E15EE}" srcOrd="4" destOrd="0" presId="urn:microsoft.com/office/officeart/2005/8/layout/gear1"/>
    <dgm:cxn modelId="{1D8D3A85-BDA5-4406-8A45-49CF9C19CA90}" type="presParOf" srcId="{4BB6DCC7-64CF-419A-A942-98F20D43D78E}" destId="{FE046CD8-1E2D-4713-8046-8AE18EAC21AF}" srcOrd="5" destOrd="0" presId="urn:microsoft.com/office/officeart/2005/8/layout/gear1"/>
    <dgm:cxn modelId="{2B4925C4-D48A-40B9-922C-D8267BD46BB7}" type="presParOf" srcId="{4BB6DCC7-64CF-419A-A942-98F20D43D78E}" destId="{79B0ABE4-CDB5-46CD-A706-F65AAA902F06}" srcOrd="6" destOrd="0" presId="urn:microsoft.com/office/officeart/2005/8/layout/gear1"/>
    <dgm:cxn modelId="{EA1DE9A1-69FE-4C29-B72F-6BA2606197C9}" type="presParOf" srcId="{4BB6DCC7-64CF-419A-A942-98F20D43D78E}" destId="{83F3A48C-D171-4A5E-9A6A-599D66E8B9E9}" srcOrd="7" destOrd="0" presId="urn:microsoft.com/office/officeart/2005/8/layout/gear1"/>
    <dgm:cxn modelId="{4814D380-4687-4676-ADFF-BCFA3F79953F}" type="presParOf" srcId="{4BB6DCC7-64CF-419A-A942-98F20D43D78E}" destId="{F6A33A8E-E3DC-4FD5-9599-DD47DE5D1D5D}" srcOrd="8" destOrd="0" presId="urn:microsoft.com/office/officeart/2005/8/layout/gear1"/>
    <dgm:cxn modelId="{31E24C58-AD30-415C-8630-878FE5D86659}" type="presParOf" srcId="{4BB6DCC7-64CF-419A-A942-98F20D43D78E}" destId="{4A1E6591-C120-4C7C-82D4-42F163A9849F}" srcOrd="9" destOrd="0" presId="urn:microsoft.com/office/officeart/2005/8/layout/gear1"/>
    <dgm:cxn modelId="{05344B4E-E31E-4CFB-91DB-4AACE61EFB51}" type="presParOf" srcId="{4BB6DCC7-64CF-419A-A942-98F20D43D78E}" destId="{296D74EB-8C04-461D-B4C3-95B4EAE9DC0D}" srcOrd="10" destOrd="0" presId="urn:microsoft.com/office/officeart/2005/8/layout/gear1"/>
    <dgm:cxn modelId="{E69C9F9B-0ACE-4914-BACD-D01C7E79E09D}" type="presParOf" srcId="{4BB6DCC7-64CF-419A-A942-98F20D43D78E}" destId="{6A26E4F5-9C75-41EB-95A2-D310E9CFDCC1}" srcOrd="11" destOrd="0" presId="urn:microsoft.com/office/officeart/2005/8/layout/gear1"/>
    <dgm:cxn modelId="{2D9B60A3-1831-48F9-AA7A-167AD8E72BD4}" type="presParOf" srcId="{4BB6DCC7-64CF-419A-A942-98F20D43D78E}" destId="{04265CD5-E7B4-4FA7-83F3-AAB026F5732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AE4AD8-A4FB-46A6-9DF8-0C363B20531A}"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de-CH"/>
        </a:p>
      </dgm:t>
    </dgm:pt>
    <dgm:pt modelId="{8C879658-8E8D-4675-B50A-BA17D23210F8}">
      <dgm:prSet phldrT="[Text]"/>
      <dgm:spPr/>
      <dgm:t>
        <a:bodyPr/>
        <a:lstStyle/>
        <a:p>
          <a:r>
            <a:rPr lang="fr-CH"/>
            <a:t>Compétence opérationnelle</a:t>
          </a:r>
        </a:p>
      </dgm:t>
    </dgm:pt>
    <dgm:pt modelId="{4A66673C-DE77-411E-AC64-292045D32873}" type="parTrans" cxnId="{679D958D-BC67-4315-BE0B-4D936DB926F3}">
      <dgm:prSet/>
      <dgm:spPr/>
      <dgm:t>
        <a:bodyPr/>
        <a:lstStyle/>
        <a:p>
          <a:endParaRPr lang="de-CH"/>
        </a:p>
      </dgm:t>
    </dgm:pt>
    <dgm:pt modelId="{5C5151FA-B432-4F4C-AFEB-219FEBC0CD78}" type="sibTrans" cxnId="{679D958D-BC67-4315-BE0B-4D936DB926F3}">
      <dgm:prSet/>
      <dgm:spPr/>
      <dgm:t>
        <a:bodyPr/>
        <a:lstStyle/>
        <a:p>
          <a:endParaRPr lang="de-CH"/>
        </a:p>
      </dgm:t>
    </dgm:pt>
    <dgm:pt modelId="{E5F5BF7B-38CE-4B33-836F-A2A5A1B093EF}">
      <dgm:prSet phldrT="[Text]"/>
      <dgm:spPr/>
      <dgm:t>
        <a:bodyPr/>
        <a:lstStyle/>
        <a:p>
          <a:r>
            <a:rPr lang="fr-CH"/>
            <a:t>Compétence sociale</a:t>
          </a:r>
        </a:p>
      </dgm:t>
    </dgm:pt>
    <dgm:pt modelId="{E59FEA0D-7032-46AC-984B-100B7C66278D}" type="parTrans" cxnId="{1B04AA82-664A-417E-BFB2-6AF3F7142CB8}">
      <dgm:prSet/>
      <dgm:spPr/>
      <dgm:t>
        <a:bodyPr/>
        <a:lstStyle/>
        <a:p>
          <a:endParaRPr lang="de-CH"/>
        </a:p>
      </dgm:t>
    </dgm:pt>
    <dgm:pt modelId="{D7274EBF-1CE9-4825-B1B0-9D21A0D61CE3}" type="sibTrans" cxnId="{1B04AA82-664A-417E-BFB2-6AF3F7142CB8}">
      <dgm:prSet/>
      <dgm:spPr/>
      <dgm:t>
        <a:bodyPr/>
        <a:lstStyle/>
        <a:p>
          <a:endParaRPr lang="de-CH"/>
        </a:p>
      </dgm:t>
    </dgm:pt>
    <dgm:pt modelId="{FA672B78-DA6C-450E-988B-B20DC8425496}">
      <dgm:prSet phldrT="[Text]"/>
      <dgm:spPr/>
      <dgm:t>
        <a:bodyPr/>
        <a:lstStyle/>
        <a:p>
          <a:r>
            <a:rPr lang="fr-CH"/>
            <a:t>Compétence spécialisée</a:t>
          </a:r>
        </a:p>
      </dgm:t>
    </dgm:pt>
    <dgm:pt modelId="{65F5170A-41A5-4B3A-94EA-40BEBA2A8239}" type="parTrans" cxnId="{492F7916-58D7-4129-B30B-E8578D6D5866}">
      <dgm:prSet/>
      <dgm:spPr/>
      <dgm:t>
        <a:bodyPr/>
        <a:lstStyle/>
        <a:p>
          <a:endParaRPr lang="de-CH"/>
        </a:p>
      </dgm:t>
    </dgm:pt>
    <dgm:pt modelId="{CDDC2944-C865-421E-B590-F261B830DA80}" type="sibTrans" cxnId="{492F7916-58D7-4129-B30B-E8578D6D5866}">
      <dgm:prSet/>
      <dgm:spPr/>
      <dgm:t>
        <a:bodyPr/>
        <a:lstStyle/>
        <a:p>
          <a:endParaRPr lang="de-CH"/>
        </a:p>
      </dgm:t>
    </dgm:pt>
    <dgm:pt modelId="{F5A2ED86-DD76-43B8-80FA-F89C3ECAC7E7}">
      <dgm:prSet phldrT="[Text]"/>
      <dgm:spPr/>
      <dgm:t>
        <a:bodyPr/>
        <a:lstStyle/>
        <a:p>
          <a:r>
            <a:rPr lang="fr-CH"/>
            <a:t>Compétence méthodologique</a:t>
          </a:r>
        </a:p>
      </dgm:t>
    </dgm:pt>
    <dgm:pt modelId="{A803420A-FC7B-4C75-A290-835C612970AF}" type="parTrans" cxnId="{24A16989-0366-473D-A441-8F9908D35A7A}">
      <dgm:prSet/>
      <dgm:spPr/>
      <dgm:t>
        <a:bodyPr/>
        <a:lstStyle/>
        <a:p>
          <a:endParaRPr lang="de-CH"/>
        </a:p>
      </dgm:t>
    </dgm:pt>
    <dgm:pt modelId="{94B5D886-6B6E-43D2-AC76-F74A54963E8F}" type="sibTrans" cxnId="{24A16989-0366-473D-A441-8F9908D35A7A}">
      <dgm:prSet/>
      <dgm:spPr/>
      <dgm:t>
        <a:bodyPr/>
        <a:lstStyle/>
        <a:p>
          <a:endParaRPr lang="de-CH"/>
        </a:p>
      </dgm:t>
    </dgm:pt>
    <dgm:pt modelId="{3EC324D1-D2CE-4370-B61C-C620AFE74BC4}">
      <dgm:prSet phldrT="[Text]"/>
      <dgm:spPr/>
      <dgm:t>
        <a:bodyPr/>
        <a:lstStyle/>
        <a:p>
          <a:r>
            <a:rPr lang="fr-CH"/>
            <a:t>Compétence personnelle</a:t>
          </a:r>
        </a:p>
      </dgm:t>
    </dgm:pt>
    <dgm:pt modelId="{1AC0A671-DA4E-4097-9A13-9D04FDA1548F}" type="parTrans" cxnId="{74F96466-418D-4389-8BE3-19228E32782A}">
      <dgm:prSet/>
      <dgm:spPr/>
      <dgm:t>
        <a:bodyPr/>
        <a:lstStyle/>
        <a:p>
          <a:endParaRPr lang="de-CH"/>
        </a:p>
      </dgm:t>
    </dgm:pt>
    <dgm:pt modelId="{5111708D-430C-486D-BBF6-33A1BA4BC859}" type="sibTrans" cxnId="{74F96466-418D-4389-8BE3-19228E32782A}">
      <dgm:prSet/>
      <dgm:spPr/>
      <dgm:t>
        <a:bodyPr/>
        <a:lstStyle/>
        <a:p>
          <a:endParaRPr lang="de-CH"/>
        </a:p>
      </dgm:t>
    </dgm:pt>
    <dgm:pt modelId="{EE4D7262-F2EA-4500-961C-05CDD18CCC86}" type="pres">
      <dgm:prSet presAssocID="{38AE4AD8-A4FB-46A6-9DF8-0C363B20531A}" presName="Name0" presStyleCnt="0">
        <dgm:presLayoutVars>
          <dgm:chMax val="1"/>
          <dgm:dir/>
          <dgm:animLvl val="ctr"/>
          <dgm:resizeHandles val="exact"/>
        </dgm:presLayoutVars>
      </dgm:prSet>
      <dgm:spPr/>
    </dgm:pt>
    <dgm:pt modelId="{C45CC31D-5B8C-44D0-B34F-8B872D49FB6A}" type="pres">
      <dgm:prSet presAssocID="{8C879658-8E8D-4675-B50A-BA17D23210F8}" presName="centerShape" presStyleLbl="node0" presStyleIdx="0" presStyleCnt="1"/>
      <dgm:spPr/>
    </dgm:pt>
    <dgm:pt modelId="{290255D2-2DF7-4C28-B38D-2E8CE93108B3}" type="pres">
      <dgm:prSet presAssocID="{E5F5BF7B-38CE-4B33-836F-A2A5A1B093EF}" presName="node" presStyleLbl="node1" presStyleIdx="0" presStyleCnt="4">
        <dgm:presLayoutVars>
          <dgm:bulletEnabled val="1"/>
        </dgm:presLayoutVars>
      </dgm:prSet>
      <dgm:spPr/>
    </dgm:pt>
    <dgm:pt modelId="{717ACF0E-D3D3-4D32-9F7C-78DAE83D2E4D}" type="pres">
      <dgm:prSet presAssocID="{E5F5BF7B-38CE-4B33-836F-A2A5A1B093EF}" presName="dummy" presStyleCnt="0"/>
      <dgm:spPr/>
    </dgm:pt>
    <dgm:pt modelId="{D8676EC0-769C-4CC5-B3B1-63E9EB08B1DF}" type="pres">
      <dgm:prSet presAssocID="{D7274EBF-1CE9-4825-B1B0-9D21A0D61CE3}" presName="sibTrans" presStyleLbl="sibTrans2D1" presStyleIdx="0" presStyleCnt="4"/>
      <dgm:spPr/>
    </dgm:pt>
    <dgm:pt modelId="{EB30D4CD-49F6-4378-839C-4FE03E06D67D}" type="pres">
      <dgm:prSet presAssocID="{FA672B78-DA6C-450E-988B-B20DC8425496}" presName="node" presStyleLbl="node1" presStyleIdx="1" presStyleCnt="4">
        <dgm:presLayoutVars>
          <dgm:bulletEnabled val="1"/>
        </dgm:presLayoutVars>
      </dgm:prSet>
      <dgm:spPr/>
    </dgm:pt>
    <dgm:pt modelId="{3C9AAAEA-5D26-4C68-8830-20FEDA06CF20}" type="pres">
      <dgm:prSet presAssocID="{FA672B78-DA6C-450E-988B-B20DC8425496}" presName="dummy" presStyleCnt="0"/>
      <dgm:spPr/>
    </dgm:pt>
    <dgm:pt modelId="{64230BC3-F48B-4E29-9D5F-B53060A4249C}" type="pres">
      <dgm:prSet presAssocID="{CDDC2944-C865-421E-B590-F261B830DA80}" presName="sibTrans" presStyleLbl="sibTrans2D1" presStyleIdx="1" presStyleCnt="4"/>
      <dgm:spPr/>
    </dgm:pt>
    <dgm:pt modelId="{F14E38D3-E0A9-48A9-B153-88172545FE7C}" type="pres">
      <dgm:prSet presAssocID="{F5A2ED86-DD76-43B8-80FA-F89C3ECAC7E7}" presName="node" presStyleLbl="node1" presStyleIdx="2" presStyleCnt="4">
        <dgm:presLayoutVars>
          <dgm:bulletEnabled val="1"/>
        </dgm:presLayoutVars>
      </dgm:prSet>
      <dgm:spPr/>
    </dgm:pt>
    <dgm:pt modelId="{C73DC073-56C4-4092-BC1B-37A8D0CDC0DA}" type="pres">
      <dgm:prSet presAssocID="{F5A2ED86-DD76-43B8-80FA-F89C3ECAC7E7}" presName="dummy" presStyleCnt="0"/>
      <dgm:spPr/>
    </dgm:pt>
    <dgm:pt modelId="{3B417162-2BC9-4FE4-971D-D31CEAE2D4BB}" type="pres">
      <dgm:prSet presAssocID="{94B5D886-6B6E-43D2-AC76-F74A54963E8F}" presName="sibTrans" presStyleLbl="sibTrans2D1" presStyleIdx="2" presStyleCnt="4"/>
      <dgm:spPr/>
    </dgm:pt>
    <dgm:pt modelId="{15E7CF91-99B0-483B-8714-044771185F5F}" type="pres">
      <dgm:prSet presAssocID="{3EC324D1-D2CE-4370-B61C-C620AFE74BC4}" presName="node" presStyleLbl="node1" presStyleIdx="3" presStyleCnt="4">
        <dgm:presLayoutVars>
          <dgm:bulletEnabled val="1"/>
        </dgm:presLayoutVars>
      </dgm:prSet>
      <dgm:spPr/>
    </dgm:pt>
    <dgm:pt modelId="{BF48BEF6-A503-425F-AC48-3142B8116938}" type="pres">
      <dgm:prSet presAssocID="{3EC324D1-D2CE-4370-B61C-C620AFE74BC4}" presName="dummy" presStyleCnt="0"/>
      <dgm:spPr/>
    </dgm:pt>
    <dgm:pt modelId="{A2C47921-5DBF-4CE6-996C-3FA3A7984E9A}" type="pres">
      <dgm:prSet presAssocID="{5111708D-430C-486D-BBF6-33A1BA4BC859}" presName="sibTrans" presStyleLbl="sibTrans2D1" presStyleIdx="3" presStyleCnt="4"/>
      <dgm:spPr/>
    </dgm:pt>
  </dgm:ptLst>
  <dgm:cxnLst>
    <dgm:cxn modelId="{B5F9BB0D-A596-4A7E-ADB7-A7F8262F143B}" type="presOf" srcId="{E5F5BF7B-38CE-4B33-836F-A2A5A1B093EF}" destId="{290255D2-2DF7-4C28-B38D-2E8CE93108B3}" srcOrd="0" destOrd="0" presId="urn:microsoft.com/office/officeart/2005/8/layout/radial6"/>
    <dgm:cxn modelId="{492F7916-58D7-4129-B30B-E8578D6D5866}" srcId="{8C879658-8E8D-4675-B50A-BA17D23210F8}" destId="{FA672B78-DA6C-450E-988B-B20DC8425496}" srcOrd="1" destOrd="0" parTransId="{65F5170A-41A5-4B3A-94EA-40BEBA2A8239}" sibTransId="{CDDC2944-C865-421E-B590-F261B830DA80}"/>
    <dgm:cxn modelId="{96D2A45E-4470-48B1-AFAB-324E6A7D1687}" type="presOf" srcId="{CDDC2944-C865-421E-B590-F261B830DA80}" destId="{64230BC3-F48B-4E29-9D5F-B53060A4249C}" srcOrd="0" destOrd="0" presId="urn:microsoft.com/office/officeart/2005/8/layout/radial6"/>
    <dgm:cxn modelId="{74F96466-418D-4389-8BE3-19228E32782A}" srcId="{8C879658-8E8D-4675-B50A-BA17D23210F8}" destId="{3EC324D1-D2CE-4370-B61C-C620AFE74BC4}" srcOrd="3" destOrd="0" parTransId="{1AC0A671-DA4E-4097-9A13-9D04FDA1548F}" sibTransId="{5111708D-430C-486D-BBF6-33A1BA4BC859}"/>
    <dgm:cxn modelId="{AFB04E67-F2B6-4E17-B590-E46E4A416E0A}" type="presOf" srcId="{F5A2ED86-DD76-43B8-80FA-F89C3ECAC7E7}" destId="{F14E38D3-E0A9-48A9-B153-88172545FE7C}" srcOrd="0" destOrd="0" presId="urn:microsoft.com/office/officeart/2005/8/layout/radial6"/>
    <dgm:cxn modelId="{63FE9A59-D441-4E3C-97F1-F29DC42CBDB6}" type="presOf" srcId="{3EC324D1-D2CE-4370-B61C-C620AFE74BC4}" destId="{15E7CF91-99B0-483B-8714-044771185F5F}" srcOrd="0" destOrd="0" presId="urn:microsoft.com/office/officeart/2005/8/layout/radial6"/>
    <dgm:cxn modelId="{C6C7957A-39FF-4652-AE55-7BE9B3CCF196}" type="presOf" srcId="{38AE4AD8-A4FB-46A6-9DF8-0C363B20531A}" destId="{EE4D7262-F2EA-4500-961C-05CDD18CCC86}" srcOrd="0" destOrd="0" presId="urn:microsoft.com/office/officeart/2005/8/layout/radial6"/>
    <dgm:cxn modelId="{1B04AA82-664A-417E-BFB2-6AF3F7142CB8}" srcId="{8C879658-8E8D-4675-B50A-BA17D23210F8}" destId="{E5F5BF7B-38CE-4B33-836F-A2A5A1B093EF}" srcOrd="0" destOrd="0" parTransId="{E59FEA0D-7032-46AC-984B-100B7C66278D}" sibTransId="{D7274EBF-1CE9-4825-B1B0-9D21A0D61CE3}"/>
    <dgm:cxn modelId="{C0255488-F88F-4294-924D-B8DD9E4D7C65}" type="presOf" srcId="{FA672B78-DA6C-450E-988B-B20DC8425496}" destId="{EB30D4CD-49F6-4378-839C-4FE03E06D67D}" srcOrd="0" destOrd="0" presId="urn:microsoft.com/office/officeart/2005/8/layout/radial6"/>
    <dgm:cxn modelId="{24A16989-0366-473D-A441-8F9908D35A7A}" srcId="{8C879658-8E8D-4675-B50A-BA17D23210F8}" destId="{F5A2ED86-DD76-43B8-80FA-F89C3ECAC7E7}" srcOrd="2" destOrd="0" parTransId="{A803420A-FC7B-4C75-A290-835C612970AF}" sibTransId="{94B5D886-6B6E-43D2-AC76-F74A54963E8F}"/>
    <dgm:cxn modelId="{1910988A-E16E-4496-9003-971D1C513AA4}" type="presOf" srcId="{D7274EBF-1CE9-4825-B1B0-9D21A0D61CE3}" destId="{D8676EC0-769C-4CC5-B3B1-63E9EB08B1DF}" srcOrd="0" destOrd="0" presId="urn:microsoft.com/office/officeart/2005/8/layout/radial6"/>
    <dgm:cxn modelId="{679D958D-BC67-4315-BE0B-4D936DB926F3}" srcId="{38AE4AD8-A4FB-46A6-9DF8-0C363B20531A}" destId="{8C879658-8E8D-4675-B50A-BA17D23210F8}" srcOrd="0" destOrd="0" parTransId="{4A66673C-DE77-411E-AC64-292045D32873}" sibTransId="{5C5151FA-B432-4F4C-AFEB-219FEBC0CD78}"/>
    <dgm:cxn modelId="{B1FE14B5-F452-49BA-936D-FBCC488681DB}" type="presOf" srcId="{94B5D886-6B6E-43D2-AC76-F74A54963E8F}" destId="{3B417162-2BC9-4FE4-971D-D31CEAE2D4BB}" srcOrd="0" destOrd="0" presId="urn:microsoft.com/office/officeart/2005/8/layout/radial6"/>
    <dgm:cxn modelId="{642878C6-B3F9-46ED-9B2B-1D017B535AB1}" type="presOf" srcId="{5111708D-430C-486D-BBF6-33A1BA4BC859}" destId="{A2C47921-5DBF-4CE6-996C-3FA3A7984E9A}" srcOrd="0" destOrd="0" presId="urn:microsoft.com/office/officeart/2005/8/layout/radial6"/>
    <dgm:cxn modelId="{EF6022F5-FB6B-4ECD-9940-EAAADB431FD7}" type="presOf" srcId="{8C879658-8E8D-4675-B50A-BA17D23210F8}" destId="{C45CC31D-5B8C-44D0-B34F-8B872D49FB6A}" srcOrd="0" destOrd="0" presId="urn:microsoft.com/office/officeart/2005/8/layout/radial6"/>
    <dgm:cxn modelId="{9608093D-5012-4700-AEB3-09EE8CAF8393}" type="presParOf" srcId="{EE4D7262-F2EA-4500-961C-05CDD18CCC86}" destId="{C45CC31D-5B8C-44D0-B34F-8B872D49FB6A}" srcOrd="0" destOrd="0" presId="urn:microsoft.com/office/officeart/2005/8/layout/radial6"/>
    <dgm:cxn modelId="{7A76FE0A-B204-4138-B374-3C70E6DAB46D}" type="presParOf" srcId="{EE4D7262-F2EA-4500-961C-05CDD18CCC86}" destId="{290255D2-2DF7-4C28-B38D-2E8CE93108B3}" srcOrd="1" destOrd="0" presId="urn:microsoft.com/office/officeart/2005/8/layout/radial6"/>
    <dgm:cxn modelId="{60BFE424-63E6-437D-9C1A-FC53C0AC8B13}" type="presParOf" srcId="{EE4D7262-F2EA-4500-961C-05CDD18CCC86}" destId="{717ACF0E-D3D3-4D32-9F7C-78DAE83D2E4D}" srcOrd="2" destOrd="0" presId="urn:microsoft.com/office/officeart/2005/8/layout/radial6"/>
    <dgm:cxn modelId="{2BFF9FAD-7D49-431D-B318-289616493407}" type="presParOf" srcId="{EE4D7262-F2EA-4500-961C-05CDD18CCC86}" destId="{D8676EC0-769C-4CC5-B3B1-63E9EB08B1DF}" srcOrd="3" destOrd="0" presId="urn:microsoft.com/office/officeart/2005/8/layout/radial6"/>
    <dgm:cxn modelId="{88842628-EE43-44C4-B77A-3719D8C92CEA}" type="presParOf" srcId="{EE4D7262-F2EA-4500-961C-05CDD18CCC86}" destId="{EB30D4CD-49F6-4378-839C-4FE03E06D67D}" srcOrd="4" destOrd="0" presId="urn:microsoft.com/office/officeart/2005/8/layout/radial6"/>
    <dgm:cxn modelId="{925C3316-DA10-4794-AA99-C8A269D6E188}" type="presParOf" srcId="{EE4D7262-F2EA-4500-961C-05CDD18CCC86}" destId="{3C9AAAEA-5D26-4C68-8830-20FEDA06CF20}" srcOrd="5" destOrd="0" presId="urn:microsoft.com/office/officeart/2005/8/layout/radial6"/>
    <dgm:cxn modelId="{837F2CEA-0C07-4BFC-BFCB-419BB9C771DD}" type="presParOf" srcId="{EE4D7262-F2EA-4500-961C-05CDD18CCC86}" destId="{64230BC3-F48B-4E29-9D5F-B53060A4249C}" srcOrd="6" destOrd="0" presId="urn:microsoft.com/office/officeart/2005/8/layout/radial6"/>
    <dgm:cxn modelId="{65DAEFCA-4E4E-4A4E-93A2-76E1CAE25C29}" type="presParOf" srcId="{EE4D7262-F2EA-4500-961C-05CDD18CCC86}" destId="{F14E38D3-E0A9-48A9-B153-88172545FE7C}" srcOrd="7" destOrd="0" presId="urn:microsoft.com/office/officeart/2005/8/layout/radial6"/>
    <dgm:cxn modelId="{B83A5BB7-0EA1-46C1-918A-1641A8B1BEA3}" type="presParOf" srcId="{EE4D7262-F2EA-4500-961C-05CDD18CCC86}" destId="{C73DC073-56C4-4092-BC1B-37A8D0CDC0DA}" srcOrd="8" destOrd="0" presId="urn:microsoft.com/office/officeart/2005/8/layout/radial6"/>
    <dgm:cxn modelId="{7F23CFBB-6330-4CFB-95E4-2C6A2BAE185D}" type="presParOf" srcId="{EE4D7262-F2EA-4500-961C-05CDD18CCC86}" destId="{3B417162-2BC9-4FE4-971D-D31CEAE2D4BB}" srcOrd="9" destOrd="0" presId="urn:microsoft.com/office/officeart/2005/8/layout/radial6"/>
    <dgm:cxn modelId="{E158A3C7-4CDC-47AA-9783-F197B8450C59}" type="presParOf" srcId="{EE4D7262-F2EA-4500-961C-05CDD18CCC86}" destId="{15E7CF91-99B0-483B-8714-044771185F5F}" srcOrd="10" destOrd="0" presId="urn:microsoft.com/office/officeart/2005/8/layout/radial6"/>
    <dgm:cxn modelId="{52819C49-8BD9-4342-B616-891F86E6CF54}" type="presParOf" srcId="{EE4D7262-F2EA-4500-961C-05CDD18CCC86}" destId="{BF48BEF6-A503-425F-AC48-3142B8116938}" srcOrd="11" destOrd="0" presId="urn:microsoft.com/office/officeart/2005/8/layout/radial6"/>
    <dgm:cxn modelId="{10193633-A383-4AD4-A73D-1F8E59E8D85A}" type="presParOf" srcId="{EE4D7262-F2EA-4500-961C-05CDD18CCC86}" destId="{A2C47921-5DBF-4CE6-996C-3FA3A7984E9A}"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3213F-5F9C-428B-AF89-E9567738BDD8}">
      <dsp:nvSpPr>
        <dsp:cNvPr id="0" name=""/>
        <dsp:cNvSpPr/>
      </dsp:nvSpPr>
      <dsp:spPr>
        <a:xfrm>
          <a:off x="-5291266" y="-810359"/>
          <a:ext cx="6300720" cy="6300720"/>
        </a:xfrm>
        <a:prstGeom prst="blockArc">
          <a:avLst>
            <a:gd name="adj1" fmla="val 18900000"/>
            <a:gd name="adj2" fmla="val 2700000"/>
            <a:gd name="adj3" fmla="val 34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A0CFB8-5C5B-4257-88E8-37201009B06E}">
      <dsp:nvSpPr>
        <dsp:cNvPr id="0" name=""/>
        <dsp:cNvSpPr/>
      </dsp:nvSpPr>
      <dsp:spPr>
        <a:xfrm>
          <a:off x="441460" y="292406"/>
          <a:ext cx="10606823" cy="585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4492" tIns="40640" rIns="40640" bIns="40640" numCol="1" spcCol="1270" anchor="ctr" anchorCtr="0">
          <a:noAutofit/>
        </a:bodyPr>
        <a:lstStyle/>
        <a:p>
          <a:pPr marL="0" lvl="0" indent="0" algn="l" defTabSz="711200">
            <a:lnSpc>
              <a:spcPct val="90000"/>
            </a:lnSpc>
            <a:spcBef>
              <a:spcPct val="0"/>
            </a:spcBef>
            <a:spcAft>
              <a:spcPct val="35000"/>
            </a:spcAft>
            <a:buNone/>
          </a:pPr>
          <a:r>
            <a:rPr lang="fr-FR" sz="1600" b="1" kern="1200"/>
            <a:t>Former en fonction des compétences opérationnelles</a:t>
          </a:r>
          <a:endParaRPr lang="de-CH" sz="1600" b="1" kern="1200"/>
        </a:p>
      </dsp:txBody>
      <dsp:txXfrm>
        <a:off x="441460" y="292406"/>
        <a:ext cx="10606823" cy="585187"/>
      </dsp:txXfrm>
    </dsp:sp>
    <dsp:sp modelId="{0DA1A192-6257-4153-8209-90FD0CC1FADF}">
      <dsp:nvSpPr>
        <dsp:cNvPr id="0" name=""/>
        <dsp:cNvSpPr/>
      </dsp:nvSpPr>
      <dsp:spPr>
        <a:xfrm>
          <a:off x="75718" y="219257"/>
          <a:ext cx="731484" cy="7314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6D0531-CB53-4B5B-A0FA-E30DCBC87E10}">
      <dsp:nvSpPr>
        <dsp:cNvPr id="0" name=""/>
        <dsp:cNvSpPr/>
      </dsp:nvSpPr>
      <dsp:spPr>
        <a:xfrm>
          <a:off x="860788" y="1169906"/>
          <a:ext cx="10187495" cy="585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4492" tIns="40640" rIns="40640" bIns="40640" numCol="1" spcCol="1270" anchor="ctr" anchorCtr="0">
          <a:noAutofit/>
        </a:bodyPr>
        <a:lstStyle/>
        <a:p>
          <a:pPr marL="0" lvl="0" indent="0" algn="l" defTabSz="711200">
            <a:lnSpc>
              <a:spcPct val="90000"/>
            </a:lnSpc>
            <a:spcBef>
              <a:spcPct val="0"/>
            </a:spcBef>
            <a:spcAft>
              <a:spcPct val="35000"/>
            </a:spcAft>
            <a:buNone/>
          </a:pPr>
          <a:r>
            <a:rPr lang="fr-FR" sz="1600" b="1" kern="1200"/>
            <a:t>Planifier et mettre en œuvre la formation en entreprise</a:t>
          </a:r>
          <a:endParaRPr lang="de-CH" sz="1600" b="1" kern="1200"/>
        </a:p>
      </dsp:txBody>
      <dsp:txXfrm>
        <a:off x="860788" y="1169906"/>
        <a:ext cx="10187495" cy="585187"/>
      </dsp:txXfrm>
    </dsp:sp>
    <dsp:sp modelId="{18A28B81-217E-4FDF-8CEF-CDBCDDA6288E}">
      <dsp:nvSpPr>
        <dsp:cNvPr id="0" name=""/>
        <dsp:cNvSpPr/>
      </dsp:nvSpPr>
      <dsp:spPr>
        <a:xfrm>
          <a:off x="495046" y="1096758"/>
          <a:ext cx="731484" cy="7314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BA012E-9236-42AE-8D4C-0128D19C34A7}">
      <dsp:nvSpPr>
        <dsp:cNvPr id="0" name=""/>
        <dsp:cNvSpPr/>
      </dsp:nvSpPr>
      <dsp:spPr>
        <a:xfrm>
          <a:off x="989488" y="2047406"/>
          <a:ext cx="10058795" cy="585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4492" tIns="40640" rIns="40640" bIns="40640" numCol="1" spcCol="1270" anchor="ctr" anchorCtr="0">
          <a:noAutofit/>
        </a:bodyPr>
        <a:lstStyle/>
        <a:p>
          <a:pPr marL="0" lvl="0" indent="0" algn="l" defTabSz="711200">
            <a:lnSpc>
              <a:spcPct val="90000"/>
            </a:lnSpc>
            <a:spcBef>
              <a:spcPct val="0"/>
            </a:spcBef>
            <a:spcAft>
              <a:spcPct val="35000"/>
            </a:spcAft>
            <a:buNone/>
          </a:pPr>
          <a:r>
            <a:rPr lang="fr-FR" sz="1600" b="1" kern="1200"/>
            <a:t>Mon rôle de formatrice/formateur</a:t>
          </a:r>
          <a:endParaRPr lang="de-CH" sz="1600" b="1" kern="1200"/>
        </a:p>
      </dsp:txBody>
      <dsp:txXfrm>
        <a:off x="989488" y="2047406"/>
        <a:ext cx="10058795" cy="585187"/>
      </dsp:txXfrm>
    </dsp:sp>
    <dsp:sp modelId="{0396FBD3-68EA-4BD8-9924-D9FA60324730}">
      <dsp:nvSpPr>
        <dsp:cNvPr id="0" name=""/>
        <dsp:cNvSpPr/>
      </dsp:nvSpPr>
      <dsp:spPr>
        <a:xfrm>
          <a:off x="623746" y="1974258"/>
          <a:ext cx="731484" cy="7314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87321E-B9E7-4A0C-A7C2-3A1A2352EFDC}">
      <dsp:nvSpPr>
        <dsp:cNvPr id="0" name=""/>
        <dsp:cNvSpPr/>
      </dsp:nvSpPr>
      <dsp:spPr>
        <a:xfrm>
          <a:off x="860788" y="2924906"/>
          <a:ext cx="10187495" cy="585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4492" tIns="40640" rIns="40640" bIns="40640" numCol="1" spcCol="1270" anchor="ctr" anchorCtr="0">
          <a:noAutofit/>
        </a:bodyPr>
        <a:lstStyle/>
        <a:p>
          <a:pPr marL="0" lvl="0" indent="0" algn="l" defTabSz="711200">
            <a:lnSpc>
              <a:spcPct val="90000"/>
            </a:lnSpc>
            <a:spcBef>
              <a:spcPct val="0"/>
            </a:spcBef>
            <a:spcAft>
              <a:spcPct val="35000"/>
            </a:spcAft>
            <a:buNone/>
          </a:pPr>
          <a:r>
            <a:rPr lang="de-CH" sz="1600" b="1" kern="1200" dirty="0"/>
            <a:t>Aperçu de la </a:t>
          </a:r>
          <a:r>
            <a:rPr lang="fr-FR" sz="1600" b="1" kern="1200" noProof="1"/>
            <a:t>procédure</a:t>
          </a:r>
          <a:r>
            <a:rPr lang="de-CH" sz="1600" b="1" kern="1200" dirty="0"/>
            <a:t> de </a:t>
          </a:r>
          <a:r>
            <a:rPr lang="fr-FR" sz="1600" b="1" kern="1200" noProof="1"/>
            <a:t>qualification</a:t>
          </a:r>
          <a:endParaRPr lang="de-CH" sz="1600" b="1" kern="1200" dirty="0"/>
        </a:p>
      </dsp:txBody>
      <dsp:txXfrm>
        <a:off x="860788" y="2924906"/>
        <a:ext cx="10187495" cy="585187"/>
      </dsp:txXfrm>
    </dsp:sp>
    <dsp:sp modelId="{5007AFEA-BD3D-41DD-9C70-9FD22BB124F9}">
      <dsp:nvSpPr>
        <dsp:cNvPr id="0" name=""/>
        <dsp:cNvSpPr/>
      </dsp:nvSpPr>
      <dsp:spPr>
        <a:xfrm>
          <a:off x="495046" y="2851758"/>
          <a:ext cx="731484" cy="7314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DC2A5E-843A-4347-AE67-9871F23A55EC}">
      <dsp:nvSpPr>
        <dsp:cNvPr id="0" name=""/>
        <dsp:cNvSpPr/>
      </dsp:nvSpPr>
      <dsp:spPr>
        <a:xfrm>
          <a:off x="441460" y="3802406"/>
          <a:ext cx="10606823" cy="585187"/>
        </a:xfrm>
        <a:prstGeom prst="rect">
          <a:avLst/>
        </a:prstGeom>
        <a:solidFill>
          <a:srgbClr val="00ADBA">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4492" tIns="40640" rIns="40640" bIns="40640" numCol="1" spcCol="1270" anchor="ctr" anchorCtr="0">
          <a:noAutofit/>
        </a:bodyPr>
        <a:lstStyle/>
        <a:p>
          <a:pPr marL="0" lvl="0" indent="0" algn="l" defTabSz="711200">
            <a:lnSpc>
              <a:spcPct val="90000"/>
            </a:lnSpc>
            <a:spcBef>
              <a:spcPct val="0"/>
            </a:spcBef>
            <a:spcAft>
              <a:spcPct val="35000"/>
            </a:spcAft>
            <a:buNone/>
          </a:pPr>
          <a:r>
            <a:rPr lang="de-CH" sz="1600" b="1" kern="1200">
              <a:solidFill>
                <a:srgbClr val="FFFFFF"/>
              </a:solidFill>
              <a:latin typeface="Arial" panose="020B0604020202020204"/>
              <a:ea typeface="+mn-ea"/>
              <a:cs typeface="+mn-cs"/>
            </a:rPr>
            <a:t>Résumé et </a:t>
          </a:r>
          <a:r>
            <a:rPr lang="de-CH" sz="1600" b="1" kern="1200" err="1">
              <a:solidFill>
                <a:srgbClr val="FFFFFF"/>
              </a:solidFill>
              <a:latin typeface="Arial" panose="020B0604020202020204"/>
              <a:ea typeface="+mn-ea"/>
              <a:cs typeface="+mn-cs"/>
            </a:rPr>
            <a:t>conclusion</a:t>
          </a:r>
          <a:endParaRPr lang="de-CH" sz="1600" b="1" kern="1200">
            <a:solidFill>
              <a:srgbClr val="FFFFFF"/>
            </a:solidFill>
            <a:latin typeface="Arial" panose="020B0604020202020204"/>
            <a:ea typeface="+mn-ea"/>
            <a:cs typeface="+mn-cs"/>
          </a:endParaRPr>
        </a:p>
      </dsp:txBody>
      <dsp:txXfrm>
        <a:off x="441460" y="3802406"/>
        <a:ext cx="10606823" cy="585187"/>
      </dsp:txXfrm>
    </dsp:sp>
    <dsp:sp modelId="{1BE04E23-C234-4899-BDEF-AEE5469388D0}">
      <dsp:nvSpPr>
        <dsp:cNvPr id="0" name=""/>
        <dsp:cNvSpPr/>
      </dsp:nvSpPr>
      <dsp:spPr>
        <a:xfrm>
          <a:off x="75718" y="3729258"/>
          <a:ext cx="731484" cy="7314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C81F7-2020-42C8-87B5-EEB63C490C56}">
      <dsp:nvSpPr>
        <dsp:cNvPr id="0" name=""/>
        <dsp:cNvSpPr/>
      </dsp:nvSpPr>
      <dsp:spPr>
        <a:xfrm>
          <a:off x="5322252" y="2105977"/>
          <a:ext cx="2573972" cy="2573972"/>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fr-CH" sz="2500" kern="1200"/>
            <a:t>Entreprise</a:t>
          </a:r>
        </a:p>
      </dsp:txBody>
      <dsp:txXfrm>
        <a:off x="5839735" y="2708918"/>
        <a:ext cx="1539006" cy="1323074"/>
      </dsp:txXfrm>
    </dsp:sp>
    <dsp:sp modelId="{FE9740D9-C99A-4893-A34B-2C4F1A7B4EAD}">
      <dsp:nvSpPr>
        <dsp:cNvPr id="0" name=""/>
        <dsp:cNvSpPr/>
      </dsp:nvSpPr>
      <dsp:spPr>
        <a:xfrm>
          <a:off x="3824668" y="1497583"/>
          <a:ext cx="1871980" cy="1871980"/>
        </a:xfrm>
        <a:prstGeom prst="gear6">
          <a:avLst/>
        </a:prstGeom>
        <a:solidFill>
          <a:srgbClr val="1A3140"/>
        </a:solidFill>
        <a:ln w="12700" cap="flat" cmpd="sng" algn="ctr">
          <a:solidFill>
            <a:srgbClr val="1A31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CH" sz="1800" kern="1200"/>
            <a:t>École prof.</a:t>
          </a:r>
        </a:p>
      </dsp:txBody>
      <dsp:txXfrm>
        <a:off x="4295945" y="1971708"/>
        <a:ext cx="929426" cy="923730"/>
      </dsp:txXfrm>
    </dsp:sp>
    <dsp:sp modelId="{79B0ABE4-CDB5-46CD-A706-F65AAA902F06}">
      <dsp:nvSpPr>
        <dsp:cNvPr id="0" name=""/>
        <dsp:cNvSpPr/>
      </dsp:nvSpPr>
      <dsp:spPr>
        <a:xfrm rot="20700000">
          <a:off x="4873168" y="206108"/>
          <a:ext cx="1834158" cy="1834158"/>
        </a:xfrm>
        <a:prstGeom prst="gear6">
          <a:avLst/>
        </a:prstGeom>
        <a:solidFill>
          <a:srgbClr val="9DBF17"/>
        </a:solidFill>
        <a:ln w="12700" cap="flat" cmpd="sng" algn="ctr">
          <a:solidFill>
            <a:srgbClr val="9DBF1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fr-CH" sz="2500" kern="1200"/>
            <a:t>CI</a:t>
          </a:r>
        </a:p>
      </dsp:txBody>
      <dsp:txXfrm rot="-20700000">
        <a:off x="5275453" y="608393"/>
        <a:ext cx="1029589" cy="1029589"/>
      </dsp:txXfrm>
    </dsp:sp>
    <dsp:sp modelId="{296D74EB-8C04-461D-B4C3-95B4EAE9DC0D}">
      <dsp:nvSpPr>
        <dsp:cNvPr id="0" name=""/>
        <dsp:cNvSpPr/>
      </dsp:nvSpPr>
      <dsp:spPr>
        <a:xfrm>
          <a:off x="5129696" y="1714512"/>
          <a:ext cx="3294684" cy="3294684"/>
        </a:xfrm>
        <a:prstGeom prst="circularArrow">
          <a:avLst>
            <a:gd name="adj1" fmla="val 4688"/>
            <a:gd name="adj2" fmla="val 299029"/>
            <a:gd name="adj3" fmla="val 2526663"/>
            <a:gd name="adj4" fmla="val 15838847"/>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26E4F5-9C75-41EB-95A2-D310E9CFDCC1}">
      <dsp:nvSpPr>
        <dsp:cNvPr id="0" name=""/>
        <dsp:cNvSpPr/>
      </dsp:nvSpPr>
      <dsp:spPr>
        <a:xfrm>
          <a:off x="3493144" y="1081301"/>
          <a:ext cx="2393794" cy="2393794"/>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265CD5-E7B4-4FA7-83F3-AAB026F5732C}">
      <dsp:nvSpPr>
        <dsp:cNvPr id="0" name=""/>
        <dsp:cNvSpPr/>
      </dsp:nvSpPr>
      <dsp:spPr>
        <a:xfrm>
          <a:off x="4448908" y="-197724"/>
          <a:ext cx="2580992" cy="258099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47921-5DBF-4CE6-996C-3FA3A7984E9A}">
      <dsp:nvSpPr>
        <dsp:cNvPr id="0" name=""/>
        <dsp:cNvSpPr/>
      </dsp:nvSpPr>
      <dsp:spPr>
        <a:xfrm>
          <a:off x="1558837" y="540086"/>
          <a:ext cx="3599827" cy="3599827"/>
        </a:xfrm>
        <a:prstGeom prst="blockArc">
          <a:avLst>
            <a:gd name="adj1" fmla="val 10800000"/>
            <a:gd name="adj2" fmla="val 16200000"/>
            <a:gd name="adj3" fmla="val 4638"/>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417162-2BC9-4FE4-971D-D31CEAE2D4BB}">
      <dsp:nvSpPr>
        <dsp:cNvPr id="0" name=""/>
        <dsp:cNvSpPr/>
      </dsp:nvSpPr>
      <dsp:spPr>
        <a:xfrm>
          <a:off x="1558837" y="540086"/>
          <a:ext cx="3599827" cy="3599827"/>
        </a:xfrm>
        <a:prstGeom prst="blockArc">
          <a:avLst>
            <a:gd name="adj1" fmla="val 5400000"/>
            <a:gd name="adj2" fmla="val 10800000"/>
            <a:gd name="adj3" fmla="val 4638"/>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230BC3-F48B-4E29-9D5F-B53060A4249C}">
      <dsp:nvSpPr>
        <dsp:cNvPr id="0" name=""/>
        <dsp:cNvSpPr/>
      </dsp:nvSpPr>
      <dsp:spPr>
        <a:xfrm>
          <a:off x="1558837" y="540086"/>
          <a:ext cx="3599827" cy="3599827"/>
        </a:xfrm>
        <a:prstGeom prst="blockArc">
          <a:avLst>
            <a:gd name="adj1" fmla="val 0"/>
            <a:gd name="adj2" fmla="val 5400000"/>
            <a:gd name="adj3" fmla="val 4638"/>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676EC0-769C-4CC5-B3B1-63E9EB08B1DF}">
      <dsp:nvSpPr>
        <dsp:cNvPr id="0" name=""/>
        <dsp:cNvSpPr/>
      </dsp:nvSpPr>
      <dsp:spPr>
        <a:xfrm>
          <a:off x="1558837" y="540086"/>
          <a:ext cx="3599827" cy="3599827"/>
        </a:xfrm>
        <a:prstGeom prst="blockArc">
          <a:avLst>
            <a:gd name="adj1" fmla="val 16200000"/>
            <a:gd name="adj2" fmla="val 0"/>
            <a:gd name="adj3" fmla="val 4638"/>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5CC31D-5B8C-44D0-B34F-8B872D49FB6A}">
      <dsp:nvSpPr>
        <dsp:cNvPr id="0" name=""/>
        <dsp:cNvSpPr/>
      </dsp:nvSpPr>
      <dsp:spPr>
        <a:xfrm>
          <a:off x="2530543" y="1511792"/>
          <a:ext cx="1656415" cy="16564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CH" sz="1400" kern="1200"/>
            <a:t>Compétence opérationnelle</a:t>
          </a:r>
        </a:p>
      </dsp:txBody>
      <dsp:txXfrm>
        <a:off x="2773119" y="1754368"/>
        <a:ext cx="1171263" cy="1171263"/>
      </dsp:txXfrm>
    </dsp:sp>
    <dsp:sp modelId="{290255D2-2DF7-4C28-B38D-2E8CE93108B3}">
      <dsp:nvSpPr>
        <dsp:cNvPr id="0" name=""/>
        <dsp:cNvSpPr/>
      </dsp:nvSpPr>
      <dsp:spPr>
        <a:xfrm>
          <a:off x="2779006" y="2082"/>
          <a:ext cx="1159490" cy="115949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CH" sz="800" kern="1200"/>
            <a:t>Compétence sociale</a:t>
          </a:r>
        </a:p>
      </dsp:txBody>
      <dsp:txXfrm>
        <a:off x="2948809" y="171885"/>
        <a:ext cx="819884" cy="819884"/>
      </dsp:txXfrm>
    </dsp:sp>
    <dsp:sp modelId="{EB30D4CD-49F6-4378-839C-4FE03E06D67D}">
      <dsp:nvSpPr>
        <dsp:cNvPr id="0" name=""/>
        <dsp:cNvSpPr/>
      </dsp:nvSpPr>
      <dsp:spPr>
        <a:xfrm>
          <a:off x="4537177" y="1760254"/>
          <a:ext cx="1159490" cy="115949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CH" sz="800" kern="1200"/>
            <a:t>Compétence spécialisée</a:t>
          </a:r>
        </a:p>
      </dsp:txBody>
      <dsp:txXfrm>
        <a:off x="4706980" y="1930057"/>
        <a:ext cx="819884" cy="819884"/>
      </dsp:txXfrm>
    </dsp:sp>
    <dsp:sp modelId="{F14E38D3-E0A9-48A9-B153-88172545FE7C}">
      <dsp:nvSpPr>
        <dsp:cNvPr id="0" name=""/>
        <dsp:cNvSpPr/>
      </dsp:nvSpPr>
      <dsp:spPr>
        <a:xfrm>
          <a:off x="2779006" y="3518426"/>
          <a:ext cx="1159490" cy="115949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CH" sz="800" kern="1200"/>
            <a:t>Compétence méthodologique</a:t>
          </a:r>
        </a:p>
      </dsp:txBody>
      <dsp:txXfrm>
        <a:off x="2948809" y="3688229"/>
        <a:ext cx="819884" cy="819884"/>
      </dsp:txXfrm>
    </dsp:sp>
    <dsp:sp modelId="{15E7CF91-99B0-483B-8714-044771185F5F}">
      <dsp:nvSpPr>
        <dsp:cNvPr id="0" name=""/>
        <dsp:cNvSpPr/>
      </dsp:nvSpPr>
      <dsp:spPr>
        <a:xfrm>
          <a:off x="1020834" y="1760254"/>
          <a:ext cx="1159490" cy="115949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fr-CH" sz="800" kern="1200"/>
            <a:t>Compétence personnelle</a:t>
          </a:r>
        </a:p>
      </dsp:txBody>
      <dsp:txXfrm>
        <a:off x="1190637" y="1930057"/>
        <a:ext cx="819884" cy="81988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Kopfzeilenplatzhalter 1">
            <a:extLst>
              <a:ext uri="{FF2B5EF4-FFF2-40B4-BE49-F238E27FC236}">
                <a16:creationId xmlns:a16="http://schemas.microsoft.com/office/drawing/2014/main" id="{5C82F27C-08C2-1240-B0AA-C16688F3B37D}"/>
              </a:ext>
            </a:extLst>
          </p:cNvPr>
          <p:cNvSpPr>
            <a:spLocks noGrp="1"/>
          </p:cNvSpPr>
          <p:nvPr>
            <p:ph type="hdr" sz="quarter"/>
          </p:nvPr>
        </p:nvSpPr>
        <p:spPr>
          <a:xfrm>
            <a:off x="496294" y="402937"/>
            <a:ext cx="3204545" cy="513508"/>
          </a:xfrm>
          <a:prstGeom prst="rect">
            <a:avLst/>
          </a:prstGeom>
        </p:spPr>
        <p:txBody>
          <a:bodyPr vert="horz" lIns="0" tIns="0" rIns="0" bIns="0" rtlCol="0"/>
          <a:lstStyle>
            <a:lvl1pPr algn="l">
              <a:defRPr sz="1200"/>
            </a:lvl1pPr>
          </a:lstStyle>
          <a:p>
            <a:endParaRPr lang="de-CH">
              <a:solidFill>
                <a:srgbClr val="28465A"/>
              </a:solidFill>
              <a:latin typeface="Arial" panose="020B0604020202020204" pitchFamily="34" charset="0"/>
              <a:cs typeface="Arial" panose="020B0604020202020204" pitchFamily="34" charset="0"/>
            </a:endParaRPr>
          </a:p>
        </p:txBody>
      </p:sp>
      <p:sp>
        <p:nvSpPr>
          <p:cNvPr id="8" name="Fußzeilenplatzhalter 3">
            <a:extLst>
              <a:ext uri="{FF2B5EF4-FFF2-40B4-BE49-F238E27FC236}">
                <a16:creationId xmlns:a16="http://schemas.microsoft.com/office/drawing/2014/main" id="{9CD3CAA7-2283-134F-B504-9FA3FB7814CC}"/>
              </a:ext>
            </a:extLst>
          </p:cNvPr>
          <p:cNvSpPr>
            <a:spLocks noGrp="1"/>
          </p:cNvSpPr>
          <p:nvPr>
            <p:ph type="ftr" sz="quarter" idx="2"/>
          </p:nvPr>
        </p:nvSpPr>
        <p:spPr>
          <a:xfrm>
            <a:off x="496294" y="9710795"/>
            <a:ext cx="3204545" cy="523818"/>
          </a:xfrm>
          <a:prstGeom prst="rect">
            <a:avLst/>
          </a:prstGeom>
        </p:spPr>
        <p:txBody>
          <a:bodyPr vert="horz" lIns="0" tIns="0" rIns="0" bIns="0" rtlCol="0" anchor="t" anchorCtr="0"/>
          <a:lstStyle>
            <a:lvl1pPr algn="l">
              <a:defRPr sz="1200"/>
            </a:lvl1pPr>
          </a:lstStyle>
          <a:p>
            <a:endParaRPr lang="de-CH">
              <a:solidFill>
                <a:srgbClr val="2846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202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68" tIns="47384" rIns="94768" bIns="47384" rtlCol="0" anchor="ctr"/>
          <a:lstStyle/>
          <a:p>
            <a:endParaRPr lang="de-CH"/>
          </a:p>
        </p:txBody>
      </p:sp>
      <p:sp>
        <p:nvSpPr>
          <p:cNvPr id="5" name="Notizenplatzhalter 4"/>
          <p:cNvSpPr>
            <a:spLocks noGrp="1"/>
          </p:cNvSpPr>
          <p:nvPr>
            <p:ph type="body" sz="quarter" idx="3"/>
          </p:nvPr>
        </p:nvSpPr>
        <p:spPr>
          <a:xfrm>
            <a:off x="709931" y="4925407"/>
            <a:ext cx="5679440" cy="4029879"/>
          </a:xfrm>
          <a:prstGeom prst="rect">
            <a:avLst/>
          </a:prstGeom>
        </p:spPr>
        <p:txBody>
          <a:bodyPr vert="horz" lIns="94768" tIns="47384" rIns="94768" bIns="4738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Kopfzeilenplatzhalter 1">
            <a:extLst>
              <a:ext uri="{FF2B5EF4-FFF2-40B4-BE49-F238E27FC236}">
                <a16:creationId xmlns:a16="http://schemas.microsoft.com/office/drawing/2014/main" id="{1C3332A0-E20D-E040-A6A2-6EA60CC4E38A}"/>
              </a:ext>
            </a:extLst>
          </p:cNvPr>
          <p:cNvSpPr>
            <a:spLocks noGrp="1"/>
          </p:cNvSpPr>
          <p:nvPr>
            <p:ph type="hdr" sz="quarter"/>
          </p:nvPr>
        </p:nvSpPr>
        <p:spPr>
          <a:xfrm>
            <a:off x="719792" y="402937"/>
            <a:ext cx="3204545" cy="513508"/>
          </a:xfrm>
          <a:prstGeom prst="rect">
            <a:avLst/>
          </a:prstGeom>
        </p:spPr>
        <p:txBody>
          <a:bodyPr vert="horz" lIns="0" tIns="0" rIns="0" bIns="0" rtlCol="0"/>
          <a:lstStyle>
            <a:lvl1pPr algn="l">
              <a:defRPr sz="1200">
                <a:solidFill>
                  <a:srgbClr val="28465A"/>
                </a:solidFill>
              </a:defRPr>
            </a:lvl1pPr>
          </a:lstStyle>
          <a:p>
            <a:endParaRPr lang="de-CH">
              <a:latin typeface="Arial" panose="020B0604020202020204" pitchFamily="34" charset="0"/>
              <a:cs typeface="Arial" panose="020B0604020202020204" pitchFamily="34" charset="0"/>
            </a:endParaRPr>
          </a:p>
        </p:txBody>
      </p:sp>
      <p:sp>
        <p:nvSpPr>
          <p:cNvPr id="9" name="Datumsplatzhalter 2">
            <a:extLst>
              <a:ext uri="{FF2B5EF4-FFF2-40B4-BE49-F238E27FC236}">
                <a16:creationId xmlns:a16="http://schemas.microsoft.com/office/drawing/2014/main" id="{4D39326A-47D9-B048-ABEC-7B5C9A52A22E}"/>
              </a:ext>
            </a:extLst>
          </p:cNvPr>
          <p:cNvSpPr>
            <a:spLocks noGrp="1"/>
          </p:cNvSpPr>
          <p:nvPr>
            <p:ph type="dt" sz="quarter" idx="1"/>
          </p:nvPr>
        </p:nvSpPr>
        <p:spPr>
          <a:xfrm>
            <a:off x="4156318" y="402937"/>
            <a:ext cx="2228123" cy="513508"/>
          </a:xfrm>
          <a:prstGeom prst="rect">
            <a:avLst/>
          </a:prstGeom>
        </p:spPr>
        <p:txBody>
          <a:bodyPr vert="horz" lIns="0" tIns="0" rIns="0" bIns="0" rtlCol="0"/>
          <a:lstStyle>
            <a:lvl1pPr algn="r">
              <a:defRPr sz="1200">
                <a:solidFill>
                  <a:srgbClr val="28465A"/>
                </a:solidFill>
              </a:defRPr>
            </a:lvl1pPr>
          </a:lstStyle>
          <a:p>
            <a:fld id="{A034627D-A72F-EC42-8270-06C6043433CC}" type="datetimeFigureOut">
              <a:rPr lang="de-CH" smtClean="0">
                <a:latin typeface="Arial" panose="020B0604020202020204" pitchFamily="34" charset="0"/>
                <a:cs typeface="Arial" panose="020B0604020202020204" pitchFamily="34" charset="0"/>
              </a:rPr>
              <a:pPr/>
              <a:t>11.02.2026</a:t>
            </a:fld>
            <a:endParaRPr lang="de-CH">
              <a:latin typeface="Arial" panose="020B0604020202020204" pitchFamily="34" charset="0"/>
              <a:cs typeface="Arial" panose="020B0604020202020204" pitchFamily="34" charset="0"/>
            </a:endParaRPr>
          </a:p>
        </p:txBody>
      </p:sp>
      <p:sp>
        <p:nvSpPr>
          <p:cNvPr id="10" name="Fußzeilenplatzhalter 3">
            <a:extLst>
              <a:ext uri="{FF2B5EF4-FFF2-40B4-BE49-F238E27FC236}">
                <a16:creationId xmlns:a16="http://schemas.microsoft.com/office/drawing/2014/main" id="{C61A47BF-84F6-7A4F-8E2C-04890DD6E3C9}"/>
              </a:ext>
            </a:extLst>
          </p:cNvPr>
          <p:cNvSpPr>
            <a:spLocks noGrp="1"/>
          </p:cNvSpPr>
          <p:nvPr>
            <p:ph type="ftr" sz="quarter" idx="4"/>
          </p:nvPr>
        </p:nvSpPr>
        <p:spPr>
          <a:xfrm>
            <a:off x="719792" y="9710795"/>
            <a:ext cx="3204545" cy="523818"/>
          </a:xfrm>
          <a:prstGeom prst="rect">
            <a:avLst/>
          </a:prstGeom>
        </p:spPr>
        <p:txBody>
          <a:bodyPr vert="horz" lIns="0" tIns="0" rIns="0" bIns="0" rtlCol="0" anchor="t" anchorCtr="0"/>
          <a:lstStyle>
            <a:lvl1pPr algn="l">
              <a:defRPr sz="1200">
                <a:solidFill>
                  <a:srgbClr val="28465A"/>
                </a:solidFill>
              </a:defRPr>
            </a:lvl1pPr>
          </a:lstStyle>
          <a:p>
            <a:endParaRPr lang="de-CH">
              <a:latin typeface="Arial" panose="020B0604020202020204" pitchFamily="34" charset="0"/>
              <a:cs typeface="Arial" panose="020B0604020202020204" pitchFamily="34" charset="0"/>
            </a:endParaRPr>
          </a:p>
        </p:txBody>
      </p:sp>
      <p:sp>
        <p:nvSpPr>
          <p:cNvPr id="11" name="Foliennummernplatzhalter 4">
            <a:extLst>
              <a:ext uri="{FF2B5EF4-FFF2-40B4-BE49-F238E27FC236}">
                <a16:creationId xmlns:a16="http://schemas.microsoft.com/office/drawing/2014/main" id="{57F656D4-1303-234D-AFE3-73DC8F32A563}"/>
              </a:ext>
            </a:extLst>
          </p:cNvPr>
          <p:cNvSpPr>
            <a:spLocks noGrp="1"/>
          </p:cNvSpPr>
          <p:nvPr>
            <p:ph type="sldNum" sz="quarter" idx="5"/>
          </p:nvPr>
        </p:nvSpPr>
        <p:spPr>
          <a:xfrm>
            <a:off x="4156318" y="9710795"/>
            <a:ext cx="2223192" cy="523818"/>
          </a:xfrm>
          <a:prstGeom prst="rect">
            <a:avLst/>
          </a:prstGeom>
        </p:spPr>
        <p:txBody>
          <a:bodyPr vert="horz" lIns="0" tIns="0" rIns="0" bIns="0" rtlCol="0" anchor="t" anchorCtr="0"/>
          <a:lstStyle>
            <a:lvl1pPr algn="r">
              <a:defRPr sz="1200">
                <a:solidFill>
                  <a:srgbClr val="28465A"/>
                </a:solidFill>
              </a:defRPr>
            </a:lvl1pPr>
          </a:lstStyle>
          <a:p>
            <a:fld id="{4C424E31-3554-8248-9451-CB9A66087762}" type="slidenum">
              <a:rPr lang="de-CH" smtClean="0">
                <a:latin typeface="Arial" panose="020B0604020202020204" pitchFamily="34" charset="0"/>
                <a:cs typeface="Arial" panose="020B0604020202020204" pitchFamily="34" charset="0"/>
              </a:rPr>
              <a:pPr/>
              <a:t>‹N°›</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687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rgbClr val="28465A"/>
        </a:solidFill>
        <a:latin typeface="Arial" panose="020B0604020202020204" pitchFamily="34" charset="0"/>
        <a:ea typeface="+mn-ea"/>
        <a:cs typeface="Arial" panose="020B0604020202020204" pitchFamily="34" charset="0"/>
      </a:defRPr>
    </a:lvl1pPr>
    <a:lvl2pPr marL="180975" indent="0" algn="l" defTabSz="914400" rtl="0" eaLnBrk="1" latinLnBrk="0" hangingPunct="1">
      <a:tabLst/>
      <a:defRPr sz="1200" kern="1200">
        <a:solidFill>
          <a:srgbClr val="28465A"/>
        </a:solidFill>
        <a:latin typeface="Arial" panose="020B0604020202020204" pitchFamily="34" charset="0"/>
        <a:ea typeface="+mn-ea"/>
        <a:cs typeface="Arial" panose="020B0604020202020204" pitchFamily="34" charset="0"/>
      </a:defRPr>
    </a:lvl2pPr>
    <a:lvl3pPr marL="361950" indent="0" algn="l" defTabSz="914400" rtl="0" eaLnBrk="1" latinLnBrk="0" hangingPunct="1">
      <a:tabLst/>
      <a:defRPr sz="1200" kern="1200">
        <a:solidFill>
          <a:srgbClr val="28465A"/>
        </a:solidFill>
        <a:latin typeface="Arial" panose="020B0604020202020204" pitchFamily="34" charset="0"/>
        <a:ea typeface="+mn-ea"/>
        <a:cs typeface="Arial" panose="020B0604020202020204" pitchFamily="34" charset="0"/>
      </a:defRPr>
    </a:lvl3pPr>
    <a:lvl4pPr marL="534988" indent="0" algn="l" defTabSz="914400" rtl="0" eaLnBrk="1" latinLnBrk="0" hangingPunct="1">
      <a:tabLst/>
      <a:defRPr sz="1200" kern="1200">
        <a:solidFill>
          <a:srgbClr val="28465A"/>
        </a:solidFill>
        <a:latin typeface="Arial" panose="020B0604020202020204" pitchFamily="34" charset="0"/>
        <a:ea typeface="+mn-ea"/>
        <a:cs typeface="Arial" panose="020B0604020202020204" pitchFamily="34" charset="0"/>
      </a:defRPr>
    </a:lvl4pPr>
    <a:lvl5pPr marL="715963" indent="0" algn="l" defTabSz="914400" rtl="0" eaLnBrk="1" latinLnBrk="0" hangingPunct="1">
      <a:tabLst/>
      <a:defRPr sz="1200" kern="1200">
        <a:solidFill>
          <a:srgbClr val="28465A"/>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1446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9677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latin typeface="Arial"/>
              <a:cs typeface="Arial"/>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634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fr-FR" dirty="0">
                <a:latin typeface="Arial"/>
                <a:cs typeface="Arial"/>
              </a:rPr>
              <a:t>Quelles sont les principales nouveautés ? En voici un bref aperçu.</a:t>
            </a:r>
          </a:p>
          <a:p>
            <a:pPr>
              <a:defRPr/>
            </a:pPr>
            <a:endParaRPr lang="fr-FR" dirty="0">
              <a:latin typeface="Arial"/>
              <a:cs typeface="Arial"/>
            </a:endParaRPr>
          </a:p>
          <a:p>
            <a:pPr>
              <a:defRPr/>
            </a:pPr>
            <a:r>
              <a:rPr lang="fr-FR" b="1" dirty="0">
                <a:latin typeface="Arial"/>
                <a:cs typeface="Arial"/>
              </a:rPr>
              <a:t>Coopération entre les lieux de formation</a:t>
            </a:r>
          </a:p>
          <a:p>
            <a:pPr marL="171450" indent="-171450">
              <a:buFont typeface="Symbol" panose="05050102010706020507" pitchFamily="18" charset="2"/>
              <a:buChar char="-"/>
              <a:defRPr/>
            </a:pPr>
            <a:r>
              <a:rPr lang="fr-FR" dirty="0">
                <a:latin typeface="Arial"/>
                <a:cs typeface="Arial"/>
              </a:rPr>
              <a:t>Comme nous venons de le mentionner, des compétences opérationnelles intersectorielles ont été définies.</a:t>
            </a:r>
          </a:p>
          <a:p>
            <a:pPr marL="171450" indent="-171450">
              <a:buFont typeface="Symbol" panose="05050102010706020507" pitchFamily="18" charset="2"/>
              <a:buChar char="-"/>
              <a:defRPr/>
            </a:pPr>
            <a:r>
              <a:rPr lang="fr-FR" dirty="0">
                <a:latin typeface="Arial"/>
                <a:cs typeface="Arial"/>
              </a:rPr>
              <a:t>La formation est harmonisée entre les trois lieux de formation.</a:t>
            </a:r>
          </a:p>
          <a:p>
            <a:pPr marL="171450" indent="-171450">
              <a:buFont typeface="Symbol" panose="05050102010706020507" pitchFamily="18" charset="2"/>
              <a:buChar char="-"/>
              <a:defRPr/>
            </a:pPr>
            <a:r>
              <a:rPr lang="fr-FR" dirty="0">
                <a:latin typeface="Arial"/>
                <a:cs typeface="Arial"/>
              </a:rPr>
              <a:t>Des instruments de mise en œuvre identiques - les mandats pratiques - sont utilisés pour la formation.</a:t>
            </a:r>
          </a:p>
          <a:p>
            <a:pPr marL="171450" indent="-171450">
              <a:buFont typeface="Symbol" panose="05050102010706020507" pitchFamily="18" charset="2"/>
              <a:buChar char="-"/>
              <a:defRPr/>
            </a:pPr>
            <a:r>
              <a:rPr lang="fr-FR" dirty="0">
                <a:latin typeface="Arial"/>
                <a:cs typeface="Arial"/>
              </a:rPr>
              <a:t>Les médias d'apprentissage professionnels et les mandats pratiques en entreprise sont harmonisés entre eux.</a:t>
            </a:r>
          </a:p>
          <a:p>
            <a:pPr marL="171450" indent="-171450">
              <a:buFont typeface="Symbol" panose="05050102010706020507" pitchFamily="18" charset="2"/>
              <a:buChar char="-"/>
              <a:defRPr/>
            </a:pPr>
            <a:r>
              <a:rPr lang="fr-FR" dirty="0">
                <a:latin typeface="Arial"/>
                <a:cs typeface="Arial"/>
              </a:rPr>
              <a:t>Pendant leur formation, tous les apprentis tiennent un portfolio personnel, appelé dossier de formation en ligne. Celui-ci aide les apprentis à planifier et à gérer leur processus d'apprentissage tout au long de la formation initiale. Ils y documentent et réfléchissent à la mise en œuvre de leurs mandats pratiques, évaluent leurs compétences et rassemblent des outils et des ressources provenant des lieux de formation que sont l'entreprise, l'école professionnelle et les CI. </a:t>
            </a:r>
          </a:p>
          <a:p>
            <a:pPr>
              <a:defRPr/>
            </a:pPr>
            <a:endParaRPr lang="fr-FR" dirty="0">
              <a:latin typeface="Arial"/>
              <a:cs typeface="Arial"/>
            </a:endParaRPr>
          </a:p>
          <a:p>
            <a:pPr>
              <a:defRPr/>
            </a:pPr>
            <a:r>
              <a:rPr lang="fr-FR" b="1" dirty="0">
                <a:latin typeface="Arial"/>
                <a:cs typeface="Arial"/>
              </a:rPr>
              <a:t>Formes et cadres d'apprentissage</a:t>
            </a:r>
          </a:p>
          <a:p>
            <a:pPr>
              <a:defRPr/>
            </a:pPr>
            <a:r>
              <a:rPr lang="fr-FR" dirty="0">
                <a:latin typeface="Arial"/>
                <a:cs typeface="Arial"/>
              </a:rPr>
              <a:t>L'apprentissage </a:t>
            </a:r>
            <a:r>
              <a:rPr lang="fr-FR" dirty="0" err="1">
                <a:latin typeface="Arial"/>
                <a:cs typeface="Arial"/>
              </a:rPr>
              <a:t>auto-organisé</a:t>
            </a:r>
            <a:r>
              <a:rPr lang="fr-FR" dirty="0">
                <a:latin typeface="Arial"/>
                <a:cs typeface="Arial"/>
              </a:rPr>
              <a:t> permet d'encourager de manière ciblée l'autonomie et la responsabilité des apprenants. L'apprentissage </a:t>
            </a:r>
            <a:r>
              <a:rPr lang="fr-FR" dirty="0" err="1">
                <a:latin typeface="Arial"/>
                <a:cs typeface="Arial"/>
              </a:rPr>
              <a:t>auto-organisé</a:t>
            </a:r>
            <a:r>
              <a:rPr lang="fr-FR" dirty="0">
                <a:latin typeface="Arial"/>
                <a:cs typeface="Arial"/>
              </a:rPr>
              <a:t> signifie que les apprenants ne dépendent plus de l'apport constant des formateurs. Les apprenants se fixent des objectifs réalistes et évaluent eux-mêmes ce qu'ils peuvent et comment ils veulent apprendre. A ce stade, certains se demandent à juste titre pourquoi il y a encore des formateurs si les apprentis apprennent tout par eux-mêmes. Mais les formateurs ne sont pas si insignifiants que cela. Les apprentis ont bien sûr encore besoin de vous. Peut-être plus en tant que maître d'apprentissage classique, mais en tant que coach.</a:t>
            </a:r>
          </a:p>
          <a:p>
            <a:pPr>
              <a:defRPr/>
            </a:pPr>
            <a:endParaRPr lang="fr-FR" dirty="0">
              <a:latin typeface="Arial"/>
              <a:cs typeface="Arial"/>
            </a:endParaRPr>
          </a:p>
          <a:p>
            <a:pPr>
              <a:defRPr/>
            </a:pPr>
            <a:r>
              <a:rPr lang="fr-FR" dirty="0">
                <a:latin typeface="Arial"/>
                <a:cs typeface="Arial"/>
              </a:rPr>
              <a:t>Une autre nouveauté est que les apprentis peuvent acquérir des expériences ciblées en matière de gestion de projet.</a:t>
            </a:r>
          </a:p>
          <a:p>
            <a:pPr>
              <a:defRPr/>
            </a:pPr>
            <a:endParaRPr lang="fr-FR" dirty="0">
              <a:latin typeface="Arial"/>
              <a:cs typeface="Arial"/>
            </a:endParaRPr>
          </a:p>
          <a:p>
            <a:pPr>
              <a:defRPr/>
            </a:pPr>
            <a:r>
              <a:rPr lang="fr-FR" dirty="0">
                <a:latin typeface="Arial"/>
                <a:cs typeface="Arial"/>
              </a:rPr>
              <a:t>Les settings d'apprentissage hybrides et les outils numériques sont poursuivis de manière conséquente, ce qui correspond à la nouvelle normalité dans le travail quotidien.</a:t>
            </a:r>
            <a:endParaRPr lang="fr-CH" dirty="0">
              <a:latin typeface="Arial"/>
              <a:cs typeface="Arial"/>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911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fr-CH" dirty="0">
                <a:latin typeface="Arial"/>
                <a:cs typeface="Arial"/>
              </a:rPr>
              <a:t>Outre les nouvelles compétences (cf. profil de qualification), l’accent sur les compétences opérationnelles constitue la plus grande nouveauté. La formation commerciale initiale est la dernière des quelque 230 formations professionnelles initiales à passer à l’orientation vers les compétences opérationnelles. Définition du SEFRI : </a:t>
            </a:r>
            <a:r>
              <a:rPr lang="fr-CH" b="1" dirty="0">
                <a:latin typeface="Arial"/>
                <a:cs typeface="Arial"/>
              </a:rPr>
              <a:t>« Une personne dispose des compétences opérationnelles requises si elle est capable d’exécuter des tâches et des activités professionnelles de manière ciblée, adéquate, autonome et flexible. »</a:t>
            </a:r>
            <a:r>
              <a:rPr lang="fr-CH" b="0" dirty="0">
                <a:latin typeface="Arial"/>
                <a:cs typeface="Arial"/>
              </a:rPr>
              <a:t>.</a:t>
            </a:r>
            <a:r>
              <a:rPr lang="fr-CH" b="1" dirty="0">
                <a:latin typeface="Arial"/>
                <a:cs typeface="Arial"/>
              </a:rPr>
              <a:t> </a:t>
            </a:r>
            <a:r>
              <a:rPr lang="fr-CH" dirty="0">
                <a:latin typeface="Arial"/>
                <a:cs typeface="Arial"/>
              </a:rPr>
              <a:t>En tant que formateur ou formatrice, vous transmettez toujours les nouvelles tâches en vous basant sur les compétences opérationnelles – parce que vous ne transmettez jamais des compétences isolées, mais toujours l’action dans son ensemble. Dans les écoles professionnelles, l’abandon de la logique de discipline apporte un grand changement et une grande chance.</a:t>
            </a:r>
          </a:p>
          <a:p>
            <a:pPr>
              <a:defRPr/>
            </a:pPr>
            <a:endParaRPr lang="de-CH" b="1" dirty="0">
              <a:latin typeface="Arial"/>
              <a:cs typeface="Arial"/>
            </a:endParaRPr>
          </a:p>
          <a:p>
            <a:pPr>
              <a:defRPr/>
            </a:pPr>
            <a:r>
              <a:rPr lang="fr-CH" dirty="0">
                <a:latin typeface="Arial"/>
                <a:cs typeface="Arial"/>
              </a:rPr>
              <a:t>L’analyse du champ professionnel a montré que les entreprises souhaitent une</a:t>
            </a:r>
            <a:r>
              <a:rPr lang="fr-CH" b="1" dirty="0">
                <a:latin typeface="Arial"/>
                <a:cs typeface="Arial"/>
              </a:rPr>
              <a:t> formation individuelle et flexible</a:t>
            </a:r>
            <a:r>
              <a:rPr lang="fr-CH" dirty="0">
                <a:latin typeface="Arial"/>
                <a:cs typeface="Arial"/>
              </a:rPr>
              <a:t> afin que leurs besoins – qui peuvent être en contradiction avec les besoins d’autres entreprises – puissent être couverts. L’objectif est que la formation puisse répondre aux intérêts et aux forces des apprenti-e-s tout en répondant aux besoins des entreprises. </a:t>
            </a:r>
          </a:p>
          <a:p>
            <a:pPr>
              <a:defRPr/>
            </a:pPr>
            <a:r>
              <a:rPr lang="fr-CH" dirty="0">
                <a:latin typeface="Arial"/>
                <a:cs typeface="Arial"/>
              </a:rPr>
              <a:t>La </a:t>
            </a:r>
            <a:r>
              <a:rPr lang="fr-CH" b="1" dirty="0">
                <a:latin typeface="Arial"/>
                <a:cs typeface="Arial"/>
              </a:rPr>
              <a:t>maturité professionnelle </a:t>
            </a:r>
            <a:r>
              <a:rPr lang="fr-CH" dirty="0">
                <a:latin typeface="Arial"/>
                <a:cs typeface="Arial"/>
              </a:rPr>
              <a:t>(MP 1 et MP 2) a également été prise en compte dans la réforme et la possibilité de raccordement vers des formations ultérieures est toujours garantie.</a:t>
            </a:r>
          </a:p>
          <a:p>
            <a:pPr>
              <a:defRPr/>
            </a:pPr>
            <a:endParaRPr lang="de-CH" dirty="0">
              <a:latin typeface="Arial"/>
              <a:cs typeface="Arial"/>
            </a:endParaRPr>
          </a:p>
          <a:p>
            <a:pPr>
              <a:defRPr/>
            </a:pPr>
            <a:r>
              <a:rPr lang="fr-CH" dirty="0">
                <a:latin typeface="Arial"/>
                <a:cs typeface="Arial"/>
              </a:rPr>
              <a:t>La CIFC Suisse a développé pour la branche des </a:t>
            </a:r>
            <a:r>
              <a:rPr lang="fr-CH" b="1" dirty="0">
                <a:latin typeface="Arial"/>
                <a:cs typeface="Arial"/>
              </a:rPr>
              <a:t>instruments de mise en œuvre standardisés, modernes et pertinents pour la</a:t>
            </a:r>
            <a:r>
              <a:rPr lang="fr-CH" dirty="0">
                <a:latin typeface="Arial"/>
                <a:cs typeface="Arial"/>
              </a:rPr>
              <a:t> </a:t>
            </a:r>
            <a:r>
              <a:rPr lang="fr-CH" b="1" dirty="0">
                <a:latin typeface="Arial"/>
                <a:cs typeface="Arial"/>
              </a:rPr>
              <a:t>pratique</a:t>
            </a:r>
            <a:r>
              <a:rPr lang="fr-CH" dirty="0">
                <a:latin typeface="Arial"/>
                <a:cs typeface="Arial"/>
              </a:rPr>
              <a:t> afin de développer de manière ciblée les compétences opérationnelles exigées. Des bases standardisées ont également été développées pour l’évaluation des compétences dans l’entreprise. Nous vous en dirons plus sur la formation en entreprise après.</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450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Avant le début de la formation</a:t>
            </a:r>
            <a:r>
              <a:rPr lang="fr-CH" dirty="0"/>
              <a:t>, il est possible de choisir</a:t>
            </a:r>
            <a:r>
              <a:rPr lang="fr-CH" b="0" dirty="0"/>
              <a:t>,</a:t>
            </a:r>
            <a:r>
              <a:rPr lang="fr-CH" b="1" dirty="0"/>
              <a:t> en accord </a:t>
            </a:r>
            <a:r>
              <a:rPr lang="fr-CH" dirty="0"/>
              <a:t>avec l’entreprise formatrice, </a:t>
            </a:r>
            <a:r>
              <a:rPr lang="fr-CH" b="1" dirty="0"/>
              <a:t>l’un des deux </a:t>
            </a:r>
            <a:r>
              <a:rPr lang="fr-CH" dirty="0"/>
              <a:t>domaines à choix. Il convient de tenir compte des affinités linguistiques des apprenti-e-s :  </a:t>
            </a:r>
            <a:r>
              <a:rPr lang="fr-CH" b="1" dirty="0"/>
              <a:t>le domaine à choix A </a:t>
            </a:r>
            <a:r>
              <a:rPr lang="fr-CH" dirty="0"/>
              <a:t>est recommandé aux </a:t>
            </a:r>
            <a:r>
              <a:rPr lang="fr-CH" b="1" dirty="0"/>
              <a:t>jeunes particulièrement orientés vers les langues </a:t>
            </a:r>
            <a:r>
              <a:rPr lang="fr-CH" dirty="0"/>
              <a:t>et le domaine à choix B aux autres talents commerciaux. </a:t>
            </a:r>
            <a:r>
              <a:rPr lang="fr-CH" b="1" dirty="0"/>
              <a:t>Dans le cadre de la maturité professionnelle intégrée (MP 1), c’est le domaine à choix A</a:t>
            </a:r>
          </a:p>
          <a:p>
            <a:r>
              <a:rPr lang="fr-CH" dirty="0"/>
              <a:t>qui est sélectionné. </a:t>
            </a:r>
            <a:r>
              <a:rPr lang="fr-CH" b="1" dirty="0"/>
              <a:t>Les apprenti-e-s qui optent pour une maturité professionnelle à la fin de leur apprentissage (MP 2) </a:t>
            </a:r>
            <a:r>
              <a:rPr lang="fr-CH" dirty="0"/>
              <a:t>sont également </a:t>
            </a:r>
            <a:r>
              <a:rPr lang="fr-CH" b="1" dirty="0"/>
              <a:t>encouragés à suivre le domaine à choix A.</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r>
              <a:rPr lang="fr-CH" dirty="0"/>
              <a:t>Dans le </a:t>
            </a:r>
            <a:r>
              <a:rPr lang="fr-CH" b="1" dirty="0"/>
              <a:t>domaine à choix A </a:t>
            </a:r>
            <a:r>
              <a:rPr lang="fr-CH" dirty="0"/>
              <a:t>, les personnes en formation approfondissent leurs connaissances orales et écrites dans une deuxième langue nationale.</a:t>
            </a:r>
          </a:p>
          <a:p>
            <a:endParaRPr lang="de-CH" dirty="0"/>
          </a:p>
          <a:p>
            <a:r>
              <a:rPr lang="fr-CH" dirty="0"/>
              <a:t>Le </a:t>
            </a:r>
            <a:r>
              <a:rPr lang="fr-CH" b="1" dirty="0"/>
              <a:t>domaine à choix B </a:t>
            </a:r>
            <a:r>
              <a:rPr lang="fr-CH" dirty="0"/>
              <a:t>comporte également une part de langues étrangères, mais elle est plus petite et au niveau A2. Autrement dit, les personnes en formation peuvent comprendre et utiliser des mots d’usage courant et des phrases simples pour des situations concrètes.</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Le domaine à choix est défini par les parties au contrat d’apprentissage et enseigné </a:t>
            </a:r>
            <a:r>
              <a:rPr lang="fr-CH" b="1" dirty="0"/>
              <a:t>pendant les 4 premiers semestres</a:t>
            </a:r>
            <a:r>
              <a:rPr lang="fr-CH" dirty="0"/>
              <a:t>. Le domaine à choix n’</a:t>
            </a:r>
            <a:r>
              <a:rPr lang="fr-CH" b="1" dirty="0"/>
              <a:t>est</a:t>
            </a:r>
            <a:r>
              <a:rPr lang="fr-CH" dirty="0"/>
              <a:t> </a:t>
            </a:r>
            <a:r>
              <a:rPr lang="fr-CH" b="1" dirty="0"/>
              <a:t>pas</a:t>
            </a:r>
            <a:r>
              <a:rPr lang="fr-CH" dirty="0"/>
              <a:t> </a:t>
            </a:r>
            <a:r>
              <a:rPr lang="fr-CH" b="1" dirty="0"/>
              <a:t>réglé dans le contrat d’apprentissage</a:t>
            </a:r>
            <a:r>
              <a:rPr lang="fr-CH" dirty="0"/>
              <a:t>. L’école professionnelle soutient la prise de décision « au début de la formation ». Certaines écoles professionnelles feront par exemple passer un test d’évaluation linguistique pour la prise de décision. </a:t>
            </a:r>
          </a:p>
          <a:p>
            <a:r>
              <a:rPr lang="fr-CH" dirty="0"/>
              <a:t>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32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fr-CH" sz="1200" b="0" i="0" u="none" strike="noStrike" baseline="0" dirty="0">
                <a:latin typeface="Feijoa-Medium"/>
              </a:rPr>
              <a:t>Les options élargissent certains domaines de compétences opérationnelles du profil de qualification. Elles sont enseignées au cours de la </a:t>
            </a:r>
            <a:r>
              <a:rPr lang="fr-CH" sz="1200" b="1" i="0" u="none" strike="noStrike" baseline="0" dirty="0">
                <a:latin typeface="Feijoa-Medium"/>
              </a:rPr>
              <a:t>3</a:t>
            </a:r>
            <a:r>
              <a:rPr lang="fr-CH" sz="1200" b="1" i="0" u="none" strike="noStrike" baseline="30000" dirty="0">
                <a:latin typeface="Feijoa-Medium"/>
              </a:rPr>
              <a:t>e</a:t>
            </a:r>
            <a:r>
              <a:rPr lang="fr-CH" sz="1200" b="1" i="0" u="none" strike="noStrike" baseline="0" dirty="0">
                <a:latin typeface="Feijoa-Medium"/>
              </a:rPr>
              <a:t> année d’apprentissage dans l’entreprise formatrice et à l’école professionnelle </a:t>
            </a:r>
            <a:r>
              <a:rPr lang="fr-CH" sz="1200" b="0" i="0" u="none" strike="noStrike" baseline="0" dirty="0">
                <a:latin typeface="Feijoa-Medium"/>
              </a:rPr>
              <a:t>et permettent d’encourager individuellement les forces et les intérêts des apprenti-e-s. Pour le choix de l’option, les formateurs/</a:t>
            </a:r>
            <a:r>
              <a:rPr lang="fr-CH" sz="1200" b="0" i="0" u="none" strike="noStrike" baseline="0" dirty="0" err="1">
                <a:latin typeface="Feijoa-Medium"/>
              </a:rPr>
              <a:t>trices</a:t>
            </a:r>
            <a:r>
              <a:rPr lang="fr-CH" sz="1200" b="0" i="0" u="none" strike="noStrike" baseline="0" dirty="0">
                <a:latin typeface="Feijoa-Medium"/>
              </a:rPr>
              <a:t> examinent dans un premier temps</a:t>
            </a:r>
            <a:r>
              <a:rPr lang="fr-CH" dirty="0">
                <a:latin typeface="Feijoa-Medium"/>
              </a:rPr>
              <a:t> les forces ou les intérêts individuels des apprenti-e-s et les</a:t>
            </a:r>
            <a:r>
              <a:rPr lang="fr-CH" sz="1200" b="0" i="0" u="none" strike="noStrike" baseline="0" dirty="0">
                <a:latin typeface="Feijoa-Medium"/>
              </a:rPr>
              <a:t> options réalisables dans l’entreprise. La personne en formation et l’entreprise formatrice choisissent ensemble une option au cours de la deuxième année d’apprentissage parmi les options disponibles.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i="0" u="none" strike="noStrike" baseline="0" dirty="0">
              <a:latin typeface="Feijoa-Medium"/>
            </a:endParaRPr>
          </a:p>
          <a:p>
            <a:endParaRPr lang="de-CH" dirty="0"/>
          </a:p>
          <a:p>
            <a:r>
              <a:rPr lang="fr-CH" dirty="0"/>
              <a:t>Si l’option « </a:t>
            </a:r>
            <a:r>
              <a:rPr lang="fr-CH" b="1" dirty="0"/>
              <a:t>Finances </a:t>
            </a:r>
            <a:r>
              <a:rPr lang="fr-CH" dirty="0"/>
              <a:t>» est choisie, les personnes en formation apprennent de manière approfondie à comptabiliser les transactions commerciales et à archiver les justificatifs. En outre, ils tiennent les livres auxiliaires ainsi que la comptabilité des salaires et fournissent des informations sur les déclarations de salaires. En outre, ils collaborent à l’établissement des comptes annuels. Dans le cadre de leur travail au sein de l’option « Finances », ils respectent à tout moment les dispositions légales. L’option « Finances » est recommandée aux apprenti-e-s qui aiment les chiffres.</a:t>
            </a:r>
          </a:p>
          <a:p>
            <a:endParaRPr lang="de-CH" dirty="0"/>
          </a:p>
          <a:p>
            <a:r>
              <a:rPr lang="fr-CH" dirty="0"/>
              <a:t>Dans l’option « </a:t>
            </a:r>
            <a:r>
              <a:rPr lang="fr-CH" b="1" dirty="0"/>
              <a:t>Communication dans la langue nationale</a:t>
            </a:r>
            <a:r>
              <a:rPr lang="fr-CH" dirty="0"/>
              <a:t> », les personnes en formation apprennent de manière approfondie comment mener des entretiens de conseil et de vente exigeants ainsi que des négociations dans la langue nationale de la région. Elles le font par différents canaux, par exemple par téléphone ou par e-mail, mais aussi en face à face. Elles interagissent toujours de manière factuelle et orientée vers la recherche de solutions, que ce soit avec des clients et des fournisseurs exigeants ou lors de situations conflictuelles, par exemple en cas de réclamation. L’option « Communication dans la langue nationale » est recommandée aux apprenti-e-s qui ont une bonne aptitude à la communication.</a:t>
            </a:r>
          </a:p>
          <a:p>
            <a:endParaRPr lang="de-CH" dirty="0"/>
          </a:p>
          <a:p>
            <a:pPr algn="l"/>
            <a:r>
              <a:rPr lang="fr-CH" sz="1800" b="0" i="0" u="none" strike="noStrike" baseline="0" dirty="0">
                <a:latin typeface="Feijoa-Medium"/>
              </a:rPr>
              <a:t>L’option </a:t>
            </a:r>
            <a:r>
              <a:rPr lang="fr-CH" sz="1800" b="1" i="0" u="none" strike="noStrike" baseline="0" dirty="0">
                <a:latin typeface="Effra-Bold"/>
              </a:rPr>
              <a:t>« Communication dans la langue étrangère » </a:t>
            </a:r>
            <a:r>
              <a:rPr lang="fr-CH" sz="1800" b="0" i="0" u="none" strike="noStrike" baseline="0" dirty="0">
                <a:latin typeface="Feijoa-Medium"/>
              </a:rPr>
              <a:t>a presque les mêmes objectifs que l’option « Communication dans la langue nationale ». La seule différence est que la communication se fait en anglais ou dans une deuxième langue nationale. Concrètement, il s’agit du français dans le canton de Berne et de l’anglais dans tous les autres cantons suisses alémaniques. L’option « Communication dans la langue étrangère » est recommandée aux apprenti-e-s qui sont doués en langues étrangères.</a:t>
            </a:r>
          </a:p>
          <a:p>
            <a:pPr algn="l"/>
            <a:endParaRPr lang="de-CH" sz="1800" b="0" i="0" u="none" strike="noStrike" baseline="0" dirty="0">
              <a:latin typeface="Feijoa-Medium"/>
            </a:endParaRPr>
          </a:p>
          <a:p>
            <a:pPr algn="l"/>
            <a:r>
              <a:rPr lang="fr-CH" sz="1800" b="0" i="0" u="none" strike="noStrike" baseline="0" dirty="0">
                <a:latin typeface="Feijoa-Medium"/>
              </a:rPr>
              <a:t>Si l’option </a:t>
            </a:r>
            <a:r>
              <a:rPr lang="fr-CH" sz="1800" b="1" i="0" u="none" strike="noStrike" baseline="0" dirty="0">
                <a:latin typeface="Effra-Bold"/>
              </a:rPr>
              <a:t>« Technologie » </a:t>
            </a:r>
            <a:r>
              <a:rPr lang="fr-CH" sz="1800" b="0" i="0" u="none" strike="noStrike" baseline="0" dirty="0">
                <a:latin typeface="Feijoa-Medium"/>
              </a:rPr>
              <a:t>est choisie, les personnes en formation apprennent, en collaboration avec la personne responsable, à mettre en place des bases de données et des systèmes de gestion de contenu dans l’entreprise et à les gérer dans leur domaine de travail. En outre, elles instruisent leurs collègues à l’utilisation de ces bases de données, systèmes et logiciels. Elles règlent également les problèmes de logiciel et de matériel. Elles examinent les offres techniques et émettent des recommandations à l’attention des services compétents de l’entreprise. L’option « Technologie » est recommandée aux apprenti-e-s qui aiment la technique.</a:t>
            </a:r>
          </a:p>
          <a:p>
            <a:pPr algn="l"/>
            <a:endParaRPr lang="de-CH" sz="1800" b="0" i="0" u="none" strike="noStrike" baseline="0" dirty="0">
              <a:latin typeface="Feijoa-Medium"/>
            </a:endParaRPr>
          </a:p>
          <a:p>
            <a:pPr algn="l"/>
            <a:r>
              <a:rPr lang="fr-CH" sz="1800" b="0" i="0" u="none" strike="noStrike" baseline="0" dirty="0">
                <a:solidFill>
                  <a:srgbClr val="FFFFFF"/>
                </a:solidFill>
                <a:latin typeface="Effra-Regular"/>
              </a:rPr>
              <a:t>Toutes les entreprises formatrices ne remplissent pas les conditions pour proposer les quatre options. Les entreprises qui souhaitent proposer certaines options, mais qui ne disposent pas des conditions nécessaires à l’interne peuvent également les mettre en œuvre de manière créative. Il serait par exemple possible de permettre aux apprenti-e-s d’effectuer un stage dans une entreprise qui leur convient et de l’intégrer dans la planification de la formation (par analogie avec un changement de département).</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563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0" dirty="0"/>
              <a:t>Avec la suppression de la promotion – à l’exception de l’apprentissage avec maturité professionnelle intégrée – le thème du changement de niveau est quelque peu ralenti. Selon toute vraisemblance, ceux qui commencent dans le CFC finiront également dans le CFC.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Passage de la formation d’employée/employé de commerce CFC avec maturité professionnelle intégrée </a:t>
            </a:r>
            <a:r>
              <a:rPr lang="fr-CH" b="1" dirty="0">
                <a:sym typeface="Wingdings" panose="05000000000000000000" pitchFamily="2" charset="2"/>
              </a:rPr>
              <a:t></a:t>
            </a:r>
            <a:r>
              <a:rPr lang="fr-CH" b="1" dirty="0"/>
              <a:t> Employée/Employé de commerce CFC</a:t>
            </a:r>
          </a:p>
          <a:p>
            <a:r>
              <a:rPr lang="fr-CH" dirty="0"/>
              <a:t>Si les apprenti-e-s ont commencé leur apprentissage avec une maturité professionnelle intégrée, ils peuvent, en cas de résultats insuffisants, passer à l’apprentissage CFC sans maturité professionnelle sans devoir répéter l’année d’apprentissage. Dans le sens, c’est-à-dire de l’apprentissage CFC à l’apprentissage avec maturité professionnelle intégrée, les conditions varient d’un canton à l’autre.</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Passage de la formation d’employée/employé de commerce CFC </a:t>
            </a:r>
            <a:r>
              <a:rPr lang="fr-CH" b="1" dirty="0">
                <a:sym typeface="Wingdings" panose="05000000000000000000" pitchFamily="2" charset="2"/>
              </a:rPr>
              <a:t></a:t>
            </a:r>
            <a:r>
              <a:rPr lang="fr-CH" b="1" dirty="0"/>
              <a:t> Employée/Employé de commerce AFP</a:t>
            </a:r>
          </a:p>
          <a:p>
            <a:pPr algn="l"/>
            <a:r>
              <a:rPr lang="fr-CH" sz="2400" dirty="0"/>
              <a:t>En cas de résultats insuffisants de manière répétée dans l’apprentissage CFC et de chances de réussite compromises, il est possible, avec l’accord de l’office de la formation professionnelle, de répéter l’année d’apprentissage</a:t>
            </a:r>
            <a:r>
              <a:rPr lang="fr-CH" sz="1800" b="0" i="0" u="none" strike="noStrike" baseline="0" dirty="0">
                <a:latin typeface="Feijoa-Medium"/>
              </a:rPr>
              <a:t>. Si une répétition n’est pas indiquée, le contrat d’apprentissage peut être résilié. Selon l’entreprise formatrice, il est possible, après une résiliation, de rester dans la même entreprise et d’effectuer un apprentissage AFP à la place d’un CFC. </a:t>
            </a:r>
            <a:r>
              <a:rPr lang="fr-CH" sz="2400" dirty="0"/>
              <a:t>En cas de passage d’une formation CFC de trois ans à une formation AFP de deux ans, il est obligatoire de résilier le contrat d’apprentissage et donc de conclure un nouveau contrat d’apprentissage, car la formation AFP est une profession à part entière</a:t>
            </a:r>
            <a:r>
              <a:rPr lang="fr-CH" sz="1800" b="0" i="0" u="none" strike="noStrike" baseline="0" dirty="0">
                <a:latin typeface="Feijoa-Medium"/>
              </a:rPr>
              <a:t>. Le changement de formation peut avoir lieu dans la même entreprise formatrice ou dans une nouvelle entreprise.</a:t>
            </a:r>
          </a:p>
          <a:p>
            <a:pPr algn="l"/>
            <a:endParaRPr lang="de-CH" sz="1800" b="0" i="0" u="none" strike="noStrike" baseline="0" dirty="0">
              <a:latin typeface="Feijoa-Medium"/>
            </a:endParaRPr>
          </a:p>
          <a:p>
            <a:pPr algn="l"/>
            <a:r>
              <a:rPr lang="fr-CH" dirty="0"/>
              <a:t>Après avoir terminé l’apprentissage d’employée/employé de commerce AFP, les jeunes peuvent continuer avec un apprentissage CFC raccourci. C’est généralement l’école professionnelle et l’entreprise formatrice qui décident si cette variante est recommandée. Une autre option consiste à effectuer un apprentissage CFC ordinaire, donc non raccourci.</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3680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fr-CH" sz="1800" b="0" i="0" u="none" strike="noStrike" baseline="0">
                <a:latin typeface="Feijoa-Medium"/>
              </a:rPr>
              <a:t>L’apprentissage d’employée/employé de commerce AFP dure deux ans. Au terme de l’apprentissage AFP, il est possible d’entamer un apprentissage CFC, éventuellement raccourci, et d’obtenir le diplôme d’employée/employé de commerce CFC. La systématique est la même que dans le CFC, c’est-à-dire que ce ne sont plus des branches qui sont enseignées, mais des domaines de compétences opérationnelles. </a:t>
            </a:r>
            <a:r>
              <a:rPr lang="fr-CH"/>
              <a:t>Lors de l’élaboration, une attention particulière a été porté à ce que la formation de deux ans soit harmonisée avec l’apprentissage de trois ans, tant au niveau du contenu que de la conception. La perméabilité de l’AFP vers le CFC est ainsi garantie et améliorée. Parallèlement, il est garanti que la formation initiale AFP en soi transmette les compétences opérationnelles centrales des employés de commerce de manière moderne et qu’elle est axée sur les activités professionnelles des personnes ayant suivi l’apprentissage de deux ans.</a:t>
            </a:r>
          </a:p>
          <a:p>
            <a:pPr algn="l"/>
            <a:endParaRPr lang="de-CH"/>
          </a:p>
          <a:p>
            <a:pPr algn="l"/>
            <a:r>
              <a:rPr lang="fr-CH"/>
              <a:t>En résumé, il sera plus facile à l’avenir de compenser les faiblesses à l’école professionnelle. Si un jeune a de mauvais résultats aujourd’hui en allemand, il a un problème. Il doit changer de profil. À l’avenir, une faiblesse dans une langue étrangère pourra être compensée par un point fort dans d’autres domaines de compétences opérationnelles. Cette démarche est beaucoup plus proche de la réalité du travail que la situation scolaire actuelle, où un apprenti ayant des difficultés avec les chiffres, par exemple, n’a aucune chance.</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737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73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a:t>
            </a:r>
            <a:r>
              <a:rPr lang="fr-CH" b="1" i="0" u="none" strike="noStrike" baseline="0" dirty="0"/>
              <a:t>entreprise formatrice</a:t>
            </a:r>
            <a:r>
              <a:rPr lang="fr-CH" b="0" i="0" u="none" strike="noStrike" baseline="0" dirty="0"/>
              <a:t>, </a:t>
            </a:r>
            <a:r>
              <a:rPr lang="fr-CH" dirty="0"/>
              <a:t>l’</a:t>
            </a:r>
            <a:r>
              <a:rPr lang="fr-CH" b="1" dirty="0"/>
              <a:t>école professionnelle</a:t>
            </a:r>
            <a:r>
              <a:rPr lang="fr-CH" dirty="0"/>
              <a:t> et les</a:t>
            </a:r>
            <a:r>
              <a:rPr lang="fr-CH" b="0" i="0" u="none" strike="noStrike" baseline="0" dirty="0"/>
              <a:t> cours interentreprises (</a:t>
            </a:r>
            <a:r>
              <a:rPr lang="fr-CH" b="1" i="0" u="none" strike="noStrike" baseline="0" dirty="0"/>
              <a:t>CI</a:t>
            </a:r>
            <a:r>
              <a:rPr lang="fr-CH" b="0" i="0" u="none" strike="noStrike" baseline="0" dirty="0"/>
              <a:t>) </a:t>
            </a:r>
            <a:r>
              <a:rPr lang="fr-CH" b="1" i="0" u="none" strike="noStrike" baseline="0" dirty="0"/>
              <a:t>collaborent afin que les apprenti-e-s achèvent leur formation avec succès.</a:t>
            </a:r>
            <a:r>
              <a:rPr lang="fr-CH" b="0" i="0" u="none" strike="noStrike" baseline="0" dirty="0"/>
              <a:t> Les trois lieux de formation se complètent :</a:t>
            </a:r>
          </a:p>
          <a:p>
            <a:r>
              <a:rPr lang="fr-CH" dirty="0"/>
              <a:t>Le lieu de formation le plus important est le </a:t>
            </a:r>
            <a:r>
              <a:rPr lang="fr-CH" b="1" dirty="0"/>
              <a:t>poste de travail, où </a:t>
            </a:r>
            <a:r>
              <a:rPr lang="fr-CH" dirty="0"/>
              <a:t>l’on acquiert des </a:t>
            </a:r>
            <a:r>
              <a:rPr lang="fr-CH" b="1" dirty="0"/>
              <a:t>aptitudes</a:t>
            </a:r>
            <a:r>
              <a:rPr lang="fr-CH" dirty="0"/>
              <a:t> </a:t>
            </a:r>
            <a:r>
              <a:rPr lang="fr-CH" b="1" dirty="0"/>
              <a:t>et des processus opérationnels</a:t>
            </a:r>
            <a:r>
              <a:rPr lang="fr-CH" dirty="0"/>
              <a:t>. </a:t>
            </a:r>
            <a:r>
              <a:rPr lang="fr-CH" b="0" i="0" u="none" strike="noStrike" baseline="0" dirty="0"/>
              <a:t>L’</a:t>
            </a:r>
            <a:r>
              <a:rPr lang="fr-CH" b="1" i="0" u="none" strike="noStrike" baseline="0" dirty="0"/>
              <a:t>école professionnelle</a:t>
            </a:r>
            <a:r>
              <a:rPr lang="fr-CH" b="0" i="0" u="none" strike="noStrike" baseline="0" dirty="0"/>
              <a:t> </a:t>
            </a:r>
            <a:r>
              <a:rPr lang="fr-CH" dirty="0"/>
              <a:t>transmet </a:t>
            </a:r>
            <a:r>
              <a:rPr lang="fr-CH" b="1" dirty="0"/>
              <a:t>des connaissances fondamentales</a:t>
            </a:r>
            <a:r>
              <a:rPr lang="fr-CH" b="1" i="0" u="none" strike="noStrike" baseline="0" dirty="0"/>
              <a:t> un savoir-faire </a:t>
            </a:r>
            <a:r>
              <a:rPr lang="fr-CH" dirty="0"/>
              <a:t>approfondis, </a:t>
            </a:r>
            <a:r>
              <a:rPr lang="fr-CH" b="0" i="0" u="none" strike="noStrike" baseline="0" dirty="0"/>
              <a:t>qui </a:t>
            </a:r>
            <a:r>
              <a:rPr lang="fr-CH" dirty="0"/>
              <a:t>sont appliqués dans l’</a:t>
            </a:r>
            <a:r>
              <a:rPr lang="fr-CH" b="0" i="0" u="none" strike="noStrike" baseline="0" dirty="0"/>
              <a:t>entreprise</a:t>
            </a:r>
            <a:r>
              <a:rPr lang="fr-CH" dirty="0"/>
              <a:t>. Les </a:t>
            </a:r>
            <a:r>
              <a:rPr lang="fr-CH" b="1" dirty="0"/>
              <a:t>CI permettent en outre d’acquérir des aptitudes spécifiques à la branche, des compétences méthodologiques et favorisent en particulier l’analyse de la pratique</a:t>
            </a:r>
            <a:r>
              <a:rPr lang="fr-CH" dirty="0"/>
              <a:t>.  </a:t>
            </a:r>
          </a:p>
          <a:p>
            <a:r>
              <a:rPr lang="fr-CH" dirty="0"/>
              <a:t>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19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7912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4905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a:latin typeface="Arial"/>
                <a:cs typeface="Arial"/>
              </a:rPr>
              <a:t>L’</a:t>
            </a:r>
            <a:r>
              <a:rPr lang="fr-CH" b="1" i="0" u="none" strike="noStrike" baseline="0">
                <a:latin typeface="Arial"/>
                <a:cs typeface="Arial"/>
              </a:rPr>
              <a:t>entreprise formatrice</a:t>
            </a:r>
            <a:r>
              <a:rPr lang="fr-CH" b="0" i="0" u="none" strike="noStrike" baseline="0">
                <a:latin typeface="Arial"/>
                <a:cs typeface="Arial"/>
              </a:rPr>
              <a:t>, </a:t>
            </a:r>
            <a:r>
              <a:rPr lang="fr-CH">
                <a:latin typeface="Arial"/>
                <a:cs typeface="Arial"/>
              </a:rPr>
              <a:t>l’</a:t>
            </a:r>
            <a:r>
              <a:rPr lang="fr-CH" b="1">
                <a:latin typeface="Arial"/>
                <a:cs typeface="Arial"/>
              </a:rPr>
              <a:t>école professionnelle</a:t>
            </a:r>
            <a:r>
              <a:rPr lang="fr-CH">
                <a:latin typeface="Arial"/>
                <a:cs typeface="Arial"/>
              </a:rPr>
              <a:t> et les</a:t>
            </a:r>
            <a:r>
              <a:rPr lang="fr-CH" b="0" i="0" u="none" strike="noStrike" baseline="0">
                <a:latin typeface="Arial"/>
                <a:cs typeface="Arial"/>
              </a:rPr>
              <a:t> cours interentreprises (</a:t>
            </a:r>
            <a:r>
              <a:rPr lang="fr-CH" b="1" i="0" u="none" strike="noStrike" baseline="0">
                <a:latin typeface="Arial"/>
                <a:cs typeface="Arial"/>
              </a:rPr>
              <a:t>CI</a:t>
            </a:r>
            <a:r>
              <a:rPr lang="fr-CH" b="0" i="0" u="none" strike="noStrike" baseline="0">
                <a:latin typeface="Arial"/>
                <a:cs typeface="Arial"/>
              </a:rPr>
              <a:t>) </a:t>
            </a:r>
            <a:r>
              <a:rPr lang="fr-CH" b="1" i="0" u="none" strike="noStrike" baseline="0">
                <a:latin typeface="Arial"/>
                <a:cs typeface="Arial"/>
              </a:rPr>
              <a:t>collaborent afin que les apprenti-e-s achèvent leur formation avec succès.</a:t>
            </a:r>
            <a:r>
              <a:rPr lang="fr-CH" b="0" i="0" u="none" strike="noStrike" baseline="0">
                <a:latin typeface="Arial"/>
                <a:cs typeface="Arial"/>
              </a:rPr>
              <a:t> Les trois lieux de formation se complètent :</a:t>
            </a:r>
          </a:p>
          <a:p>
            <a:r>
              <a:rPr lang="fr-CH">
                <a:latin typeface="Arial"/>
                <a:cs typeface="Arial"/>
              </a:rPr>
              <a:t>Le lieu de formation le plus important est le </a:t>
            </a:r>
            <a:r>
              <a:rPr lang="fr-CH" b="1">
                <a:latin typeface="Arial"/>
                <a:cs typeface="Arial"/>
              </a:rPr>
              <a:t>poste de travail, où </a:t>
            </a:r>
            <a:r>
              <a:rPr lang="fr-CH">
                <a:latin typeface="Arial"/>
                <a:cs typeface="Arial"/>
              </a:rPr>
              <a:t>l’on acquiert des </a:t>
            </a:r>
            <a:r>
              <a:rPr lang="fr-CH" b="1">
                <a:latin typeface="Arial"/>
                <a:cs typeface="Arial"/>
              </a:rPr>
              <a:t>aptitudes</a:t>
            </a:r>
            <a:r>
              <a:rPr lang="fr-CH">
                <a:latin typeface="Arial"/>
                <a:cs typeface="Arial"/>
              </a:rPr>
              <a:t> </a:t>
            </a:r>
            <a:r>
              <a:rPr lang="fr-CH" b="1">
                <a:latin typeface="Arial"/>
                <a:cs typeface="Arial"/>
              </a:rPr>
              <a:t>et des processus opérationnels</a:t>
            </a:r>
            <a:r>
              <a:rPr lang="fr-CH">
                <a:latin typeface="Arial"/>
                <a:cs typeface="Arial"/>
              </a:rPr>
              <a:t>. </a:t>
            </a:r>
            <a:r>
              <a:rPr lang="fr-CH" b="0" i="0" u="none" strike="noStrike" baseline="0">
                <a:latin typeface="Arial"/>
                <a:cs typeface="Arial"/>
              </a:rPr>
              <a:t>L’</a:t>
            </a:r>
            <a:r>
              <a:rPr lang="fr-CH" b="1" i="0" u="none" strike="noStrike" baseline="0">
                <a:latin typeface="Arial"/>
                <a:cs typeface="Arial"/>
              </a:rPr>
              <a:t>école professionnelle</a:t>
            </a:r>
            <a:r>
              <a:rPr lang="fr-CH" b="0" i="0" u="none" strike="noStrike" baseline="0">
                <a:latin typeface="Arial"/>
                <a:cs typeface="Arial"/>
              </a:rPr>
              <a:t> </a:t>
            </a:r>
            <a:r>
              <a:rPr lang="fr-CH">
                <a:latin typeface="Arial"/>
                <a:cs typeface="Arial"/>
              </a:rPr>
              <a:t>transmet </a:t>
            </a:r>
            <a:r>
              <a:rPr lang="fr-CH" b="1">
                <a:latin typeface="Arial"/>
                <a:cs typeface="Arial"/>
              </a:rPr>
              <a:t>des connaissances fondamentales</a:t>
            </a:r>
            <a:r>
              <a:rPr lang="fr-CH" b="1" i="0" u="none" strike="noStrike" baseline="0">
                <a:latin typeface="Arial"/>
                <a:cs typeface="Arial"/>
              </a:rPr>
              <a:t> un savoir-faire </a:t>
            </a:r>
            <a:r>
              <a:rPr lang="fr-CH">
                <a:latin typeface="Arial"/>
                <a:cs typeface="Arial"/>
              </a:rPr>
              <a:t>approfondis, </a:t>
            </a:r>
            <a:r>
              <a:rPr lang="fr-CH" b="0" i="0" u="none" strike="noStrike" baseline="0">
                <a:latin typeface="Arial"/>
                <a:cs typeface="Arial"/>
              </a:rPr>
              <a:t>qui </a:t>
            </a:r>
            <a:r>
              <a:rPr lang="fr-CH">
                <a:latin typeface="Arial"/>
                <a:cs typeface="Arial"/>
              </a:rPr>
              <a:t>sont appliqués dans l’</a:t>
            </a:r>
            <a:r>
              <a:rPr lang="fr-CH" b="0" i="0" u="none" strike="noStrike" baseline="0">
                <a:latin typeface="Arial"/>
                <a:cs typeface="Arial"/>
              </a:rPr>
              <a:t>entreprise</a:t>
            </a:r>
            <a:r>
              <a:rPr lang="fr-CH">
                <a:latin typeface="Arial"/>
                <a:cs typeface="Arial"/>
              </a:rPr>
              <a:t>. Les </a:t>
            </a:r>
            <a:r>
              <a:rPr lang="fr-CH" b="1">
                <a:latin typeface="Arial"/>
                <a:cs typeface="Arial"/>
              </a:rPr>
              <a:t>CI permettent en outre d’acquérir des aptitudes spécifiques à la branche, des compétences méthodologiques et favorisent en particulier l’analyse de la pratique</a:t>
            </a:r>
            <a:r>
              <a:rPr lang="fr-CH">
                <a:latin typeface="Arial"/>
                <a:cs typeface="Arial"/>
              </a:rPr>
              <a:t>.  </a:t>
            </a:r>
          </a:p>
          <a:p>
            <a:r>
              <a:rPr lang="fr-CH" sz="1800">
                <a:latin typeface="Feijoa-Medium"/>
              </a:rPr>
              <a:t>  </a:t>
            </a:r>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471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Au début, nous avons parlé de la coopération entre les lieux de formation. La vue d’ensemble de la formation montre quand les personnes en formation doivent acquérir quelles compétences opérationnelles dans quel lieu de formation. Comme vous le voyez, les compétences opérationnelles de l’école professionnelle et de l’entreprise sont parfaitement harmonisées. Les contenus des CI complètent les connaissances acquises dans les deux lieux de formation, comme nous le verrons plus en détail plus tard.  </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latin typeface="Arial"/>
                <a:cs typeface="Arial"/>
              </a:rPr>
              <a:t>La vue d’ensemble de la formation sert de base pour la planification de la formation/rotation. Les mandats pratiques peuvent également être effectués plusieurs fois. Dans le module d’approfondissement entreprise, nous aborderons les mandats pratiques en détail et verrons comment les utiliser en entreprise.</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8799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819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54E22-A364-3F12-CADF-5881847789F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5089722-C1F2-1124-9F06-73D5D1D1C7E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BB46CA-6F07-2B30-14CD-F7F2ACB90737}"/>
              </a:ext>
            </a:extLst>
          </p:cNvPr>
          <p:cNvSpPr>
            <a:spLocks noGrp="1"/>
          </p:cNvSpPr>
          <p:nvPr>
            <p:ph type="body" idx="1"/>
          </p:nvPr>
        </p:nvSpPr>
        <p:spPr/>
        <p:txBody>
          <a:bodyPr/>
          <a:lstStyle/>
          <a:p>
            <a:r>
              <a:rPr lang="fr-CH" dirty="0">
                <a:latin typeface="Arial"/>
                <a:cs typeface="Arial"/>
              </a:rPr>
              <a:t>Les cours interentreprises complètent la formation en entreprise et transmettent des compétences opérationnelles spécifiques à la branche. Le concept de CI de la CIFC Suisse intègre en particulier l’apprentissage pratique comme thème d’approfondissement et de réflexion dans les CI. Comme jusqu’ici, les CI comprennent 8 jours en présentiel et 2 jours sous forme de phases d’autoapprentissage guidées.</a:t>
            </a:r>
          </a:p>
          <a:p>
            <a:endParaRPr lang="de-CH"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latin typeface="Arial"/>
                <a:cs typeface="Arial"/>
              </a:rPr>
              <a:t>Pour la phase d’autoapprentissage guidée (</a:t>
            </a:r>
            <a:r>
              <a:rPr lang="fr-CH" dirty="0" err="1">
                <a:latin typeface="Arial"/>
                <a:cs typeface="Arial"/>
              </a:rPr>
              <a:t>blended</a:t>
            </a:r>
            <a:r>
              <a:rPr lang="fr-CH" dirty="0">
                <a:latin typeface="Arial"/>
                <a:cs typeface="Arial"/>
              </a:rPr>
              <a:t> </a:t>
            </a:r>
            <a:r>
              <a:rPr lang="fr-CH" dirty="0" err="1">
                <a:latin typeface="Arial"/>
                <a:cs typeface="Arial"/>
              </a:rPr>
              <a:t>learning</a:t>
            </a:r>
            <a:r>
              <a:rPr lang="fr-CH" dirty="0">
                <a:latin typeface="Arial"/>
                <a:cs typeface="Arial"/>
              </a:rPr>
              <a:t>), les responsables des CI se chargent de l’introduction, des instructions, de l’accompagnement et de la conclusion. Le mandat comprend notamment des indications sur la procédure, l’objectif d’apprentissage, les contenus d’apprentissage, le contrôle des acquis et le temps à disposition. Le résultat du travail est remis aux responsables des CI. Pour traiter le mandat, les personnes en formation disposent de 2 × 8 heures dans l’entreprise. Il leur incombe de répartir le temps mis à disposition, bien sûr en concertation avec la formatrice ou le formateur.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latin typeface="Arial"/>
              <a:cs typeface="Arial"/>
            </a:endParaRPr>
          </a:p>
          <a:p>
            <a:r>
              <a:rPr lang="fr-CH" dirty="0">
                <a:latin typeface="Arial"/>
                <a:cs typeface="Arial"/>
              </a:rPr>
              <a:t>Deux contrôles des compétences sont organisés au cours de la formation. Les contrôles de compétences CI comptent comme notes d’expériences pour la procédure de qualification (</a:t>
            </a:r>
            <a:r>
              <a:rPr lang="fr-CH" dirty="0" err="1">
                <a:latin typeface="Arial"/>
                <a:cs typeface="Arial"/>
              </a:rPr>
              <a:t>PQual</a:t>
            </a:r>
            <a:r>
              <a:rPr lang="fr-CH" dirty="0">
                <a:latin typeface="Arial"/>
                <a:cs typeface="Arial"/>
              </a:rPr>
              <a:t>). Les contrôles des compétences comprennent chacun un test de certification, à réaliser en ligne dans l’environnement de travail et d’apprentissage Konvink, et un mandat de transfert (œuvre). L’évaluation du test de certification représente 40 % de la note et le mandat de transfert 60 %. </a:t>
            </a:r>
            <a:r>
              <a:rPr lang="fr-FR" dirty="0">
                <a:latin typeface="Arial"/>
                <a:cs typeface="Arial"/>
              </a:rPr>
              <a:t>Les apprentis disposent d'un total de 30 heures en entreprise pour l'élaboration des deux contrôles de compétence.</a:t>
            </a:r>
            <a:endParaRPr lang="fr-CH" dirty="0">
              <a:latin typeface="Arial"/>
              <a:cs typeface="Arial"/>
            </a:endParaRPr>
          </a:p>
          <a:p>
            <a:endParaRPr lang="fr-CH" dirty="0"/>
          </a:p>
          <a:p>
            <a:endParaRPr lang="de-CH" dirty="0"/>
          </a:p>
          <a:p>
            <a:r>
              <a:rPr lang="fr-CH" dirty="0"/>
              <a:t>Le ou la responsable des CI évalue et note les contrôles des compétences des CI directement sur Konvink. Les notes sont ensuite transmises aux cantons via une interface directe (BDEFA2). En cas de changement de branche éventuel, ces notes sont reprises (voir la fiche thématique sur les particularités des branches de formation et d’examens ainsi que l’annexe 1 du plan de formation sur les dispenses relatives aux CI).</a:t>
            </a:r>
          </a:p>
          <a:p>
            <a:endParaRPr lang="de-CH" dirty="0"/>
          </a:p>
          <a:p>
            <a:endParaRPr lang="de-CH" dirty="0"/>
          </a:p>
        </p:txBody>
      </p:sp>
      <p:sp>
        <p:nvSpPr>
          <p:cNvPr id="4" name="Foliennummernplatzhalter 3">
            <a:extLst>
              <a:ext uri="{FF2B5EF4-FFF2-40B4-BE49-F238E27FC236}">
                <a16:creationId xmlns:a16="http://schemas.microsoft.com/office/drawing/2014/main" id="{3CA53255-FA3C-9816-7F4A-CD6E2E774B07}"/>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334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Arial"/>
                <a:cs typeface="Arial"/>
              </a:rPr>
              <a:t>Voici encore une fois l'essentiel en bref concernant la phase d'autoapprentissage guidé lors des CI jours 3 et 5 : comme nous l'avons entendu précédemment, l'introduction, l'instruction, l'accompagnement et la conclusion sont assurés par les formateurs CI. Le mandat de travail confié aux apprentis contient des directives claires et le résultat est remis aux formateurs 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Arial"/>
                <a:cs typeface="Arial"/>
              </a:rPr>
              <a:t>Les apprentis conviennent avec leurs formateurs du moment de la phase d'autoapprentissage ou du traitement concret du mandat. Il convient de noter que la journée de CI en phase d'autoapprentissage guidé représente une charge de travail de 8 heures au total, qui est considérée comme temps de travail de la même manière que les journées de CI en classe.</a:t>
            </a:r>
            <a:endParaRPr lang="de-CH" dirty="0"/>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35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Les apprentis effectuent deux contrôles de compétences dans le cadre du CI. Chaque contrôle de compétences se compose de tests  et d'un mandat de transfert. Les tests électroniques sont pondérés à 40 % et les mandats de transfert à 60 %.</a:t>
            </a:r>
          </a:p>
          <a:p>
            <a:endParaRPr lang="fr-FR" dirty="0"/>
          </a:p>
          <a:p>
            <a:r>
              <a:rPr lang="fr-FR" dirty="0"/>
              <a:t>Qu'est-ce qui est important pour vous en tant que formateur en entreprise ?</a:t>
            </a:r>
          </a:p>
          <a:p>
            <a:pPr marL="228600" indent="-228600">
              <a:buFont typeface="+mj-lt"/>
              <a:buAutoNum type="arabicPeriod"/>
            </a:pPr>
            <a:r>
              <a:rPr lang="fr-FR" dirty="0"/>
              <a:t>Les apprentis passent le test de certificat en dehors des CI, dans le lieu de leur choix.</a:t>
            </a:r>
          </a:p>
          <a:p>
            <a:pPr marL="228600" indent="-228600">
              <a:buFont typeface="+mj-lt"/>
              <a:buAutoNum type="arabicPeriod"/>
            </a:pPr>
            <a:r>
              <a:rPr lang="fr-FR" dirty="0"/>
              <a:t>Les tests de certificat ne peuvent en principe pas être répétés.</a:t>
            </a:r>
          </a:p>
          <a:p>
            <a:pPr marL="228600" indent="-228600">
              <a:buFont typeface="+mj-lt"/>
              <a:buAutoNum type="arabicPeriod"/>
            </a:pPr>
            <a:r>
              <a:rPr lang="fr-FR" dirty="0"/>
              <a:t>Les apprentis disposent de 30 heures au total en entreprise pour l'élaboration des deux mandats de transfert.</a:t>
            </a:r>
            <a:endParaRPr lang="de-CH" dirty="0"/>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585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a:t>Les personnes en formation peuvent se préparer au test de certification (images à droite) grâce aux exercices d’E-Test (image en bas à gauche). Elles peuvent refaire les exercices autant de fois qu’elles le souhaitent. Par contre, le test de certification ne peut être effectué qu’une seule fois. Il n’est possible de refaire le test de certification que dans quelques cas exceptionnels.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6151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0" i="0" u="none" strike="noStrike" baseline="0"/>
              <a:t>Nous allons aujourd’hui passer en revue toute la systématique globale de la formation en entreprise et utiliser les instruments. L’objectif consiste à acquérir des compétences opérationnelles ;-).</a:t>
            </a:r>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57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6670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29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7510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6627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CH">
              <a:latin typeface="Arial"/>
              <a:cs typeface="Arial"/>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6346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Merci </a:t>
            </a:r>
            <a:r>
              <a:rPr lang="en-US" err="1">
                <a:latin typeface="Calibri"/>
                <a:cs typeface="Calibri"/>
              </a:rPr>
              <a:t>à</a:t>
            </a:r>
            <a:r>
              <a:rPr lang="en-US">
                <a:latin typeface="Calibri"/>
                <a:cs typeface="Calibri"/>
              </a:rPr>
              <a:t> </a:t>
            </a:r>
            <a:r>
              <a:rPr lang="en-US" err="1">
                <a:latin typeface="Calibri"/>
                <a:cs typeface="Calibri"/>
              </a:rPr>
              <a:t>chaque</a:t>
            </a:r>
            <a:r>
              <a:rPr lang="en-US">
                <a:latin typeface="Calibri"/>
                <a:cs typeface="Calibri"/>
              </a:rPr>
              <a:t> </a:t>
            </a:r>
            <a:r>
              <a:rPr lang="en-US" err="1">
                <a:latin typeface="Calibri"/>
                <a:cs typeface="Calibri"/>
              </a:rPr>
              <a:t>groupe</a:t>
            </a:r>
            <a:r>
              <a:rPr lang="en-US">
                <a:latin typeface="Calibri"/>
                <a:cs typeface="Calibri"/>
              </a:rPr>
              <a:t> de </a:t>
            </a:r>
            <a:r>
              <a:rPr lang="fr-CH"/>
              <a:t>déterminer un porte-parole</a:t>
            </a:r>
          </a:p>
          <a:p>
            <a:endParaRPr lang="en-US">
              <a:latin typeface="Calibri"/>
              <a:cs typeface="Calibri"/>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110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281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37AA9-5D9C-CF8C-0953-CF15513FF6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B4525B-1BB0-2CE1-1C87-F0E41E0A94B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8B3CE13-A2DE-0CCB-523B-883F468887DB}"/>
              </a:ext>
            </a:extLst>
          </p:cNvPr>
          <p:cNvSpPr>
            <a:spLocks noGrp="1"/>
          </p:cNvSpPr>
          <p:nvPr>
            <p:ph type="body" idx="1"/>
          </p:nvPr>
        </p:nvSpPr>
        <p:spPr/>
        <p:txBody>
          <a:bodyPr/>
          <a:lstStyle/>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latin typeface="Arial"/>
                <a:cs typeface="Arial"/>
              </a:rPr>
              <a:t>La vue d’ensemble de la formation sert de base pour la planification de la formation/rotation. Les mandats pratiques peuvent également être effectués plusieurs fois. Dans le module d’approfondissement entreprise, nous aborderons les mandats pratiques en détail et verrons comment les utiliser en entreprise.</a:t>
            </a:r>
          </a:p>
        </p:txBody>
      </p:sp>
      <p:sp>
        <p:nvSpPr>
          <p:cNvPr id="4" name="Foliennummernplatzhalter 3">
            <a:extLst>
              <a:ext uri="{FF2B5EF4-FFF2-40B4-BE49-F238E27FC236}">
                <a16:creationId xmlns:a16="http://schemas.microsoft.com/office/drawing/2014/main" id="{E20FD661-755C-60DE-C794-B2B4AE251B65}"/>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804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a:t>Dans le cadre de la formation initiale, votre rôle de formateur ou formatrice consiste à encadrer et à évaluer les personnes en formation. Vous recevez une vue d’ensemble de la formation ainsi qu’un plan de formation qui vous aident à planifier les phases du développement et de l’évaluation des personnes en formation dans l’entreprise.</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400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4524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A95A4-7C37-8A58-1853-56776A1EAA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B2975FB-1790-5FA3-877F-1666A77D329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DBDCF65-D92C-F42F-1761-14295044B6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a:p>
        </p:txBody>
      </p:sp>
      <p:sp>
        <p:nvSpPr>
          <p:cNvPr id="4" name="Foliennummernplatzhalter 3">
            <a:extLst>
              <a:ext uri="{FF2B5EF4-FFF2-40B4-BE49-F238E27FC236}">
                <a16:creationId xmlns:a16="http://schemas.microsoft.com/office/drawing/2014/main" id="{E7C2BF66-587F-31AB-6C7A-44A4BE048163}"/>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411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Utilité</a:t>
            </a:r>
          </a:p>
          <a:p>
            <a:r>
              <a:rPr lang="fr-CH" dirty="0"/>
              <a:t>En tant que formatrice ou formateur, vous voulez offrir un encadrement optimal aux personnes en formation. Toutefois, le développement et l’évaluation vont toujours de pair. Ils constituent les deux faces d’une même médaille : Vous vous posez les questions suivantes : quand et dans quel domaine les personnes en formation vont réaliser les mandats pratiques, qui les encadrera et leur donnera des feed-back et quand un entretien de qualification aura lieu.</a:t>
            </a:r>
          </a:p>
          <a:p>
            <a:r>
              <a:rPr lang="fr-CH" dirty="0"/>
              <a:t>Dans la vue d’ensemble de la formation, vous trouverez l’ordre dans lequel les différentes compétences opérationnelles seront acquises dans les trois lieux de formation, à savoir l’école professionnelle, l’entreprise et les cours interentreprises. Pour la formation en entreprise, l’ordre peut être modifié si nécessaire au cours d’une année d’apprentissage et consigné dans le plan de formation (Excel).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39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421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74320" indent="-274320" algn="just">
              <a:lnSpc>
                <a:spcPts val="1500"/>
              </a:lnSpc>
            </a:pPr>
            <a:r>
              <a:rPr lang="fr-CH" b="1">
                <a:ea typeface="Times New Roman" panose="02020603050405020304" pitchFamily="18" charset="0"/>
              </a:rPr>
              <a:t>Démarche : Comment planifier la formation ?</a:t>
            </a:r>
          </a:p>
          <a:p>
            <a:pPr marL="0" indent="0">
              <a:buFont typeface="+mj-lt"/>
              <a:buNone/>
            </a:pPr>
            <a:r>
              <a:rPr lang="fr-CH">
                <a:ea typeface="Calibri" panose="020F0502020204030204" pitchFamily="34" charset="0"/>
              </a:rPr>
              <a:t>Étape</a:t>
            </a:r>
            <a:r>
              <a:rPr lang="fr-CH" b="1">
                <a:ea typeface="Calibri" panose="020F0502020204030204" pitchFamily="34" charset="0"/>
              </a:rPr>
              <a:t> 1</a:t>
            </a:r>
            <a:r>
              <a:rPr lang="fr-CH" b="0">
                <a:ea typeface="Calibri" panose="020F0502020204030204" pitchFamily="34" charset="0"/>
              </a:rPr>
              <a:t> : </a:t>
            </a:r>
            <a:r>
              <a:rPr lang="fr-CH"/>
              <a:t>Consultez l’aperçu de la formation pour avoir une vue d’ensemble des mandats pratiques de l’année de formation concernée. </a:t>
            </a:r>
          </a:p>
          <a:p>
            <a:pPr algn="just">
              <a:lnSpc>
                <a:spcPts val="1500"/>
              </a:lnSpc>
            </a:pPr>
            <a:r>
              <a:rPr lang="fr-CH">
                <a:ea typeface="Calibri" panose="020F0502020204030204" pitchFamily="34" charset="0"/>
              </a:rPr>
              <a:t> </a:t>
            </a:r>
          </a:p>
          <a:p>
            <a:pPr marL="0" marR="0" lvl="0" indent="0" algn="just" defTabSz="914400" rtl="0" eaLnBrk="1" fontAlgn="auto" latinLnBrk="0" hangingPunct="1">
              <a:lnSpc>
                <a:spcPts val="1500"/>
              </a:lnSpc>
              <a:buClrTx/>
              <a:buSzTx/>
              <a:buFontTx/>
              <a:buNone/>
              <a:tabLst/>
              <a:defRPr/>
            </a:pPr>
            <a:r>
              <a:rPr lang="fr-CH" b="1">
                <a:ea typeface="Calibri" panose="020F0502020204030204" pitchFamily="34" charset="0"/>
              </a:rPr>
              <a:t>Étape 2 : </a:t>
            </a:r>
            <a:r>
              <a:rPr lang="fr-CH">
                <a:ea typeface="Calibri" panose="020F0502020204030204" pitchFamily="34" charset="0"/>
              </a:rPr>
              <a:t>L’aperçu vous montre également quelles compétences opérationnelles sont traitées à l’école professionnelle. </a:t>
            </a:r>
          </a:p>
          <a:p>
            <a:pPr algn="just">
              <a:lnSpc>
                <a:spcPts val="1500"/>
              </a:lnSpc>
            </a:pPr>
            <a:r>
              <a:rPr lang="fr-CH">
                <a:ea typeface="Calibri" panose="020F0502020204030204" pitchFamily="34" charset="0"/>
              </a:rPr>
              <a:t> </a:t>
            </a:r>
          </a:p>
          <a:p>
            <a:pPr marL="0" indent="0">
              <a:buFont typeface="+mj-lt"/>
              <a:buNone/>
            </a:pPr>
            <a:r>
              <a:rPr lang="fr-CH" b="1">
                <a:ea typeface="Calibri" panose="020F0502020204030204" pitchFamily="34" charset="0"/>
              </a:rPr>
              <a:t>Étape 3 : </a:t>
            </a:r>
            <a:r>
              <a:rPr lang="fr-CH">
                <a:ea typeface="Times New Roman" panose="02020603050405020304" pitchFamily="18" charset="0"/>
              </a:rPr>
              <a:t>Réfléchissez </a:t>
            </a:r>
            <a:r>
              <a:rPr lang="fr-CH">
                <a:ea typeface="Calibri" panose="020F0502020204030204" pitchFamily="34" charset="0"/>
              </a:rPr>
              <a:t>au domaine de votre entreprise et aux délais à fixer pour la réalisation des mandats pratiques et consignez-les dans le</a:t>
            </a:r>
            <a:r>
              <a:rPr lang="fr-CH"/>
              <a:t> plan de formation (Excel).</a:t>
            </a:r>
          </a:p>
          <a:p>
            <a:pPr algn="just">
              <a:lnSpc>
                <a:spcPts val="1500"/>
              </a:lnSpc>
            </a:pPr>
            <a:r>
              <a:rPr lang="fr-CH">
                <a:ea typeface="Calibri" panose="020F0502020204030204" pitchFamily="34" charset="0"/>
              </a:rPr>
              <a:t> </a:t>
            </a:r>
          </a:p>
          <a:p>
            <a:pPr algn="just">
              <a:lnSpc>
                <a:spcPts val="1500"/>
              </a:lnSpc>
            </a:pPr>
            <a:r>
              <a:rPr lang="fr-CH" b="1">
                <a:ea typeface="Calibri" panose="020F0502020204030204" pitchFamily="34" charset="0"/>
              </a:rPr>
              <a:t>Étape 4 : </a:t>
            </a:r>
            <a:r>
              <a:rPr lang="fr-CH">
                <a:ea typeface="Calibri" panose="020F0502020204030204" pitchFamily="34" charset="0"/>
              </a:rPr>
              <a:t>Planifiez au moins une auto-évaluation et une évaluation externe par semestre, ainsi que l’entretien de qualification. </a:t>
            </a:r>
          </a:p>
          <a:p>
            <a:pPr algn="just">
              <a:lnSpc>
                <a:spcPts val="1500"/>
              </a:lnSpc>
            </a:pPr>
            <a:r>
              <a:rPr lang="fr-CH">
                <a:ea typeface="Calibri" panose="020F0502020204030204" pitchFamily="34" charset="0"/>
              </a:rPr>
              <a:t> </a:t>
            </a:r>
          </a:p>
          <a:p>
            <a:pPr algn="just">
              <a:lnSpc>
                <a:spcPts val="1500"/>
              </a:lnSpc>
            </a:pPr>
            <a:r>
              <a:rPr lang="fr-CH" b="1">
                <a:ea typeface="Calibri" panose="020F0502020204030204" pitchFamily="34" charset="0"/>
              </a:rPr>
              <a:t>Étape 5 : </a:t>
            </a:r>
            <a:r>
              <a:rPr lang="fr-CH">
                <a:ea typeface="Calibri" panose="020F0502020204030204" pitchFamily="34" charset="0"/>
              </a:rPr>
              <a:t>Réfléchissez à la personne qui encadrera la personne en formation dans la réalisation des mandats pratiques et définissez les modalités avec les personnes concernées.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8281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74320" indent="-274320" algn="just">
              <a:lnSpc>
                <a:spcPts val="1500"/>
              </a:lnSpc>
            </a:pPr>
            <a:r>
              <a:rPr lang="fr-CH" b="1" dirty="0">
                <a:ea typeface="Times New Roman" panose="02020603050405020304" pitchFamily="18" charset="0"/>
              </a:rPr>
              <a:t>Quels sont les points à prendre en compte ?</a:t>
            </a:r>
          </a:p>
          <a:p>
            <a:pPr marL="285750" indent="-285750" algn="just">
              <a:lnSpc>
                <a:spcPts val="1500"/>
              </a:lnSpc>
              <a:buFont typeface="Arial" panose="020B0604020202020204" pitchFamily="34" charset="0"/>
              <a:buChar char="•"/>
            </a:pPr>
            <a:r>
              <a:rPr lang="fr-CH" dirty="0">
                <a:ea typeface="Calibri" panose="020F0502020204030204" pitchFamily="34" charset="0"/>
              </a:rPr>
              <a:t>Souvent, en entreprise, la réalité ne correspond pas à ce qui est prévu dans le plan de formation. Utilisez le plan comme un outil et une référence, pas comme une directive stricte. </a:t>
            </a:r>
          </a:p>
          <a:p>
            <a:pPr marL="285750" lvl="0" indent="-285750" algn="just">
              <a:lnSpc>
                <a:spcPts val="1500"/>
              </a:lnSpc>
              <a:buFont typeface="Arial" panose="020B0604020202020204" pitchFamily="34" charset="0"/>
              <a:buChar char="•"/>
            </a:pPr>
            <a:r>
              <a:rPr lang="fr-CH" dirty="0">
                <a:ea typeface="Calibri" panose="020F0502020204030204" pitchFamily="34" charset="0"/>
              </a:rPr>
              <a:t>Tenez également compte du niveau de compétence individuel des personnes en formation lorsque vous planifiez la formation.</a:t>
            </a:r>
          </a:p>
          <a:p>
            <a:pPr marL="285750" lvl="0" indent="-285750" algn="just">
              <a:lnSpc>
                <a:spcPts val="1500"/>
              </a:lnSpc>
              <a:buFont typeface="Arial" panose="020B0604020202020204" pitchFamily="34" charset="0"/>
              <a:buChar char="•"/>
            </a:pPr>
            <a:r>
              <a:rPr lang="fr-CH" dirty="0">
                <a:ea typeface="Calibri" panose="020F0502020204030204" pitchFamily="34" charset="0"/>
              </a:rPr>
              <a:t>Assurez-vous que la personne en formation est capable de réaliser tous les mandats pratiques et qu’elle bénéficie de l’encadrement d’une personne expérimentée. </a:t>
            </a:r>
          </a:p>
          <a:p>
            <a:pPr marL="285750" lvl="0" indent="-285750" algn="just">
              <a:lnSpc>
                <a:spcPts val="1500"/>
              </a:lnSpc>
              <a:buFont typeface="Arial" panose="020B0604020202020204" pitchFamily="34" charset="0"/>
              <a:buChar char="•"/>
            </a:pPr>
            <a:r>
              <a:rPr lang="fr-CH" dirty="0">
                <a:ea typeface="Calibri" panose="020F0502020204030204" pitchFamily="34" charset="0"/>
              </a:rPr>
              <a:t>Veillez à ce que la personne en formation effectue une auto-évaluation de l’évolution de ses propres compétences une fois par semestre en utilisant la grille de compétences. Vous ou une autre personne qui assure l’encadrement effectuez une évaluation externe par semestre.</a:t>
            </a:r>
          </a:p>
          <a:p>
            <a:pPr marL="285750" lvl="0" indent="-285750" algn="just">
              <a:lnSpc>
                <a:spcPts val="1500"/>
              </a:lnSpc>
              <a:buFont typeface="Arial" panose="020B0604020202020204" pitchFamily="34" charset="0"/>
              <a:buChar char="•"/>
            </a:pPr>
            <a:r>
              <a:rPr lang="fr-CH" dirty="0">
                <a:ea typeface="Calibri" panose="020F0502020204030204" pitchFamily="34" charset="0"/>
              </a:rPr>
              <a:t>Appuyez-vous sur les auto-évaluations et les évaluations externes pour les entretiens de qualification semestriels.</a:t>
            </a:r>
          </a:p>
          <a:p>
            <a:endParaRPr lang="de-CH" dirty="0"/>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088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419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latin typeface="Calibri"/>
              <a:cs typeface="Calibri"/>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068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162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fr-CH" dirty="0"/>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372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5691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5B65C-F953-86CC-309C-1E5F8D3175F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ED44EB1-546C-D7FB-09B2-8FAF7ED162C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B949924-FE66-B69C-CD6F-01BBBFFA77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a:p>
        </p:txBody>
      </p:sp>
      <p:sp>
        <p:nvSpPr>
          <p:cNvPr id="4" name="Foliennummernplatzhalter 3">
            <a:extLst>
              <a:ext uri="{FF2B5EF4-FFF2-40B4-BE49-F238E27FC236}">
                <a16:creationId xmlns:a16="http://schemas.microsoft.com/office/drawing/2014/main" id="{12F9FD5E-6CD2-1044-8513-A5722A4B345D}"/>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6031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ea typeface="Calibri" panose="020F0502020204030204" pitchFamily="34" charset="0"/>
              </a:rPr>
              <a:t>Les formatrices et formateurs ont tous comme objectif d’aider les personnes en formation à devenir des personnes professionnelles compétentes, indépendantes et sûres d’elles. Pour atteindre cet objectif, plusieurs instruments de travail sont à leur disposition. Le </a:t>
            </a:r>
            <a:r>
              <a:rPr lang="fr-CH" b="1" dirty="0">
                <a:ea typeface="Calibri" panose="020F0502020204030204" pitchFamily="34" charset="0"/>
              </a:rPr>
              <a:t>mandat pratique</a:t>
            </a:r>
            <a:r>
              <a:rPr lang="fr-CH" dirty="0">
                <a:ea typeface="Calibri" panose="020F0502020204030204" pitchFamily="34" charset="0"/>
              </a:rPr>
              <a:t> est le principal instrument de gestion du développement des compétences des personnes en formation.</a:t>
            </a:r>
          </a:p>
          <a:p>
            <a:endParaRPr lang="de-CH" dirty="0"/>
          </a:p>
          <a:p>
            <a:pPr marL="274320" indent="-274320" algn="just">
              <a:lnSpc>
                <a:spcPts val="1500"/>
              </a:lnSpc>
              <a:spcAft>
                <a:spcPts val="2550"/>
              </a:spcAft>
            </a:pPr>
            <a:r>
              <a:rPr lang="fr-CH" b="1" dirty="0">
                <a:ea typeface="Times New Roman" panose="02020603050405020304" pitchFamily="18" charset="0"/>
              </a:rPr>
              <a:t>Utilité : Pourquoi les mandats pratiques sont-ils utiles ?</a:t>
            </a:r>
          </a:p>
          <a:p>
            <a:pPr algn="just">
              <a:lnSpc>
                <a:spcPts val="1500"/>
              </a:lnSpc>
            </a:pPr>
            <a:r>
              <a:rPr lang="fr-CH" dirty="0">
                <a:ea typeface="Calibri" panose="020F0502020204030204" pitchFamily="34" charset="0"/>
              </a:rPr>
              <a:t>Les mandats pratiques permettent aux personnes en formation d’accomplir et de s’exercer à exécuter des activités professionnelles essentielles. </a:t>
            </a:r>
          </a:p>
          <a:p>
            <a:pPr marL="342900" lvl="0" indent="-342900" algn="just">
              <a:lnSpc>
                <a:spcPts val="1500"/>
              </a:lnSpc>
              <a:buFont typeface="Symbol" panose="05050102010706020507" pitchFamily="18" charset="2"/>
              <a:buChar char=""/>
              <a:tabLst>
                <a:tab pos="457200" algn="l"/>
              </a:tabLst>
            </a:pPr>
            <a:r>
              <a:rPr lang="fr-CH" dirty="0">
                <a:ea typeface="Calibri" panose="020F0502020204030204" pitchFamily="34" charset="0"/>
              </a:rPr>
              <a:t>Un mandat pratique exige des personnes en formation </a:t>
            </a:r>
            <a:r>
              <a:rPr lang="fr-CH" b="1" dirty="0">
                <a:ea typeface="Calibri" panose="020F0502020204030204" pitchFamily="34" charset="0"/>
              </a:rPr>
              <a:t>la mise en œuvre pratique d’une activité professionnelle essentielle</a:t>
            </a:r>
            <a:r>
              <a:rPr lang="fr-CH" dirty="0">
                <a:ea typeface="Calibri" panose="020F0502020204030204" pitchFamily="34" charset="0"/>
              </a:rPr>
              <a:t>.</a:t>
            </a:r>
          </a:p>
          <a:p>
            <a:pPr marL="342900" lvl="0" indent="-342900" algn="just">
              <a:lnSpc>
                <a:spcPts val="1500"/>
              </a:lnSpc>
              <a:buFont typeface="Symbol" panose="05050102010706020507" pitchFamily="18" charset="2"/>
              <a:buChar char=""/>
              <a:tabLst>
                <a:tab pos="457200" algn="l"/>
              </a:tabLst>
            </a:pPr>
            <a:r>
              <a:rPr lang="fr-CH" dirty="0">
                <a:ea typeface="Calibri" panose="020F0502020204030204" pitchFamily="34" charset="0"/>
              </a:rPr>
              <a:t>Grâce au mandat pratique, les personnes en formation peuvent directement mettre leurs acquis </a:t>
            </a:r>
            <a:r>
              <a:rPr lang="fr-CH" b="1" dirty="0">
                <a:ea typeface="Calibri" panose="020F0502020204030204" pitchFamily="34" charset="0"/>
              </a:rPr>
              <a:t>à profit dans leur travail quotidien</a:t>
            </a:r>
            <a:r>
              <a:rPr lang="fr-CH" dirty="0">
                <a:ea typeface="Calibri" panose="020F0502020204030204" pitchFamily="34" charset="0"/>
              </a:rPr>
              <a:t>.</a:t>
            </a:r>
          </a:p>
          <a:p>
            <a:pPr marL="342900" lvl="0" indent="-342900" algn="just">
              <a:lnSpc>
                <a:spcPts val="1500"/>
              </a:lnSpc>
              <a:buFont typeface="Calibri Light" panose="020F0302020204030204" pitchFamily="34" charset="0"/>
              <a:buChar char="–"/>
            </a:pPr>
            <a:r>
              <a:rPr lang="fr-CH" dirty="0">
                <a:ea typeface="Calibri" panose="020F0502020204030204" pitchFamily="34" charset="0"/>
              </a:rPr>
              <a:t>Grâce aux </a:t>
            </a:r>
            <a:r>
              <a:rPr lang="fr-CH" b="1" dirty="0">
                <a:ea typeface="Calibri" panose="020F0502020204030204" pitchFamily="34" charset="0"/>
              </a:rPr>
              <a:t>feed-back</a:t>
            </a:r>
            <a:r>
              <a:rPr lang="fr-CH" dirty="0">
                <a:ea typeface="Calibri" panose="020F0502020204030204" pitchFamily="34" charset="0"/>
              </a:rPr>
              <a:t> qu’elles reçoivent sur leur mandat pratique, elles apprennent à évaluer les exigences d’un travail de qualité et à voir si leurs réalisations correspondent à ces attentes. </a:t>
            </a:r>
          </a:p>
          <a:p>
            <a:pPr algn="just">
              <a:lnSpc>
                <a:spcPts val="1500"/>
              </a:lnSpc>
            </a:pPr>
            <a:r>
              <a:rPr lang="fr-CH" dirty="0">
                <a:ea typeface="Calibri" panose="020F0502020204030204" pitchFamily="34" charset="0"/>
              </a:rPr>
              <a:t> </a:t>
            </a:r>
          </a:p>
          <a:p>
            <a:pPr algn="just">
              <a:lnSpc>
                <a:spcPts val="1500"/>
              </a:lnSpc>
            </a:pPr>
            <a:r>
              <a:rPr lang="fr-CH" dirty="0">
                <a:ea typeface="Calibri" panose="020F0502020204030204" pitchFamily="34" charset="0"/>
              </a:rPr>
              <a:t>Les mandats pratiques sont un instrument simple de gestion de la formation en entreprise. Vous pouvez ainsi déléguer efficacement les tâches aux personnes en formation et vous assurer que tous les objectifs évaluateurs de la partie entreprise du plan de formation sont traités.</a:t>
            </a:r>
          </a:p>
          <a:p>
            <a:pPr algn="just">
              <a:lnSpc>
                <a:spcPts val="1500"/>
              </a:lnSpc>
            </a:pPr>
            <a:endParaRPr lang="de-CH" dirty="0">
              <a:effectLst/>
              <a:ea typeface="Calibri" panose="020F0502020204030204" pitchFamily="34" charset="0"/>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6779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Démarche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1 </a:t>
            </a:r>
            <a:r>
              <a:rPr lang="fr-CH">
                <a:ea typeface="Calibri" panose="020F0502020204030204" pitchFamily="34" charset="0"/>
              </a:rPr>
              <a:t>: Consultez la vue d’ensemble de la formation ou votre plan de formation en entreprise pour voir quand réaliser quel mandat pratique avec la personne en 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2 </a:t>
            </a:r>
            <a:r>
              <a:rPr lang="fr-CH">
                <a:ea typeface="Calibri" panose="020F0502020204030204" pitchFamily="34" charset="0"/>
              </a:rPr>
              <a:t>: Choisissez une « situation de travail » appropriée dans laquelle elle peut réaliser le mandat pratique. Si la personne en formation effectue une tâche pour la première fois, veillez à bien lui expliquer le mandat pratique.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3 </a:t>
            </a:r>
            <a:r>
              <a:rPr lang="fr-CH">
                <a:ea typeface="Calibri" panose="020F0502020204030204" pitchFamily="34" charset="0"/>
              </a:rPr>
              <a:t>: Voyez si vous devez aider la personne en formation pour la mise en œuvre. Vous pouvez éventuellement commencer la mise en œuvre en lui donnant quelques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4 </a:t>
            </a:r>
            <a:r>
              <a:rPr lang="fr-CH">
                <a:ea typeface="Calibri" panose="020F0502020204030204" pitchFamily="34" charset="0"/>
              </a:rPr>
              <a:t>: Fixez ensemble avec la personne en formation la date de remise du mandat pratique.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5 </a:t>
            </a:r>
            <a:r>
              <a:rPr lang="fr-CH">
                <a:ea typeface="Calibri" panose="020F0502020204030204" pitchFamily="34" charset="0"/>
              </a:rPr>
              <a:t>: Encadrez la personne en formation. Encouragez-la à vous demander de l’aide si nécessaire et à consigner la mise en œuvre dans son dossier de formation en ligne.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6 </a:t>
            </a:r>
            <a:r>
              <a:rPr lang="fr-CH">
                <a:ea typeface="Calibri" panose="020F0502020204030204" pitchFamily="34" charset="0"/>
              </a:rPr>
              <a:t>: Donnez-lui un feed-back sur la mise en œuvre et sur la documentation. Vous saurez ainsi ce qui s’est bien passé et ce que la personne en formation pourra améliorer la prochaine fois.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b="1">
                <a:ea typeface="Calibri" panose="020F0502020204030204" pitchFamily="34" charset="0"/>
              </a:rPr>
              <a:t>Étape 7 </a:t>
            </a:r>
            <a:r>
              <a:rPr lang="fr-CH">
                <a:ea typeface="Calibri" panose="020F0502020204030204" pitchFamily="34" charset="0"/>
              </a:rPr>
              <a:t>: Si nécessaire, réattribuez le mandat pratique.</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9272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74320" indent="-274320" algn="just">
              <a:lnSpc>
                <a:spcPts val="1500"/>
              </a:lnSpc>
              <a:spcAft>
                <a:spcPts val="2550"/>
              </a:spcAft>
            </a:pPr>
            <a:r>
              <a:rPr lang="fr-CH" b="1" dirty="0">
                <a:ea typeface="Times New Roman" panose="02020603050405020304" pitchFamily="18" charset="0"/>
              </a:rPr>
              <a:t>Quels sont les points à prendre en compte ?</a:t>
            </a:r>
          </a:p>
          <a:p>
            <a:pPr marL="342900" lvl="0" indent="-342900" algn="just">
              <a:lnSpc>
                <a:spcPts val="1500"/>
              </a:lnSpc>
              <a:buFont typeface="Symbol" panose="05050102010706020507" pitchFamily="18" charset="2"/>
              <a:buChar char=""/>
              <a:tabLst>
                <a:tab pos="457200" algn="l"/>
              </a:tabLst>
            </a:pPr>
            <a:r>
              <a:rPr lang="fr-CH" dirty="0">
                <a:ea typeface="Calibri" panose="020F0502020204030204" pitchFamily="34" charset="0"/>
              </a:rPr>
              <a:t>Tenez compte des capacités de la personne en formation. Les mandats pratiques ne doivent pas être trop exigeants ni trop faciles.</a:t>
            </a:r>
          </a:p>
          <a:p>
            <a:pPr marL="342900" lvl="0" indent="-342900" algn="just">
              <a:lnSpc>
                <a:spcPts val="1500"/>
              </a:lnSpc>
              <a:buFont typeface="Symbol" panose="05050102010706020507" pitchFamily="18" charset="2"/>
              <a:buChar char=""/>
              <a:tabLst>
                <a:tab pos="457200" algn="l"/>
              </a:tabLst>
            </a:pPr>
            <a:r>
              <a:rPr lang="fr-CH" dirty="0">
                <a:ea typeface="Calibri" panose="020F0502020204030204" pitchFamily="34" charset="0"/>
              </a:rPr>
              <a:t>La responsabilité de la mise en œuvre du mandat pratique incombe à la personne en formation. Vous lui apportez votre aide au besoin. </a:t>
            </a:r>
          </a:p>
          <a:p>
            <a:pPr marL="342900" lvl="0" indent="-342900" algn="just">
              <a:lnSpc>
                <a:spcPts val="1500"/>
              </a:lnSpc>
              <a:buFont typeface="Symbol" panose="05050102010706020507" pitchFamily="18" charset="2"/>
              <a:buChar char=""/>
              <a:tabLst>
                <a:tab pos="457200" algn="l"/>
              </a:tabLst>
            </a:pPr>
            <a:r>
              <a:rPr lang="fr-CH" dirty="0">
                <a:ea typeface="Calibri" panose="020F0502020204030204" pitchFamily="34" charset="0"/>
              </a:rPr>
              <a:t>Prenez le temps d’évaluer la prestation et d’en discuter avec la personne en formation. C’est ici qu’intervient le développement des compétences. </a:t>
            </a:r>
          </a:p>
          <a:p>
            <a:pPr marL="342900" lvl="0" indent="-342900" algn="just">
              <a:lnSpc>
                <a:spcPts val="1500"/>
              </a:lnSpc>
              <a:buFont typeface="Symbol" panose="05050102010706020507" pitchFamily="18" charset="2"/>
              <a:buChar char=""/>
              <a:tabLst>
                <a:tab pos="457200" algn="l"/>
              </a:tabLst>
            </a:pPr>
            <a:r>
              <a:rPr lang="fr-CH" dirty="0">
                <a:ea typeface="Calibri" panose="020F0502020204030204" pitchFamily="34" charset="0"/>
              </a:rPr>
              <a:t>Si cela ne fonctionne pas la première fois, donnez à la personne en formation une nouvelle occasion de réaliser le mandat pratique.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effectLst/>
              <a:ea typeface="Calibri" panose="020F0502020204030204" pitchFamily="34" charset="0"/>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49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1526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latin typeface="Calibri"/>
              <a:cs typeface="Calibri"/>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1346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4420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fr-CH"/>
              <a:t>Présentation de la/du responsable du cours</a:t>
            </a:r>
          </a:p>
          <a:p>
            <a:pPr marL="171450" indent="-171450">
              <a:buFont typeface="Arial" panose="020B0604020202020204" pitchFamily="34" charset="0"/>
              <a:buChar char="•"/>
            </a:pPr>
            <a:r>
              <a:rPr lang="fr-CH"/>
              <a:t>Présentations individuelles</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11356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5787B-84C9-7EBE-E748-8C7E194C06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A526F92-1F2F-143F-20CC-15C62B199A0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0FD804B-7ECF-BBD7-109F-EF5D481600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a:p>
        </p:txBody>
      </p:sp>
      <p:sp>
        <p:nvSpPr>
          <p:cNvPr id="4" name="Foliennummernplatzhalter 3">
            <a:extLst>
              <a:ext uri="{FF2B5EF4-FFF2-40B4-BE49-F238E27FC236}">
                <a16:creationId xmlns:a16="http://schemas.microsoft.com/office/drawing/2014/main" id="{271FD34D-41B4-2678-9CCD-826CAE6EBAF3}"/>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5773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a:t>Situation initiale</a:t>
            </a:r>
          </a:p>
          <a:p>
            <a:r>
              <a:rPr lang="fr-CH"/>
              <a:t>À la fin d’un semestre, lorsque tous les mandats pratiques du semestre ont été traités, les personnes en formation procèdent à une évaluation de leur niveau de compétence. En tant que formateur ou formatrice, vous procédez vous aussi à une évaluation des compétences des personnes en formation chaque semestre. Cette évaluation externe a également lieu deux fois par an. Pour ces évaluations, vous et les personnes en formation utilisez la grille de compétences préconçue.</a:t>
            </a:r>
          </a:p>
          <a:p>
            <a:pPr marL="274320" indent="-274320" algn="just">
              <a:lnSpc>
                <a:spcPts val="1500"/>
              </a:lnSpc>
            </a:pPr>
            <a:endParaRPr lang="de-CH" b="1" kern="0">
              <a:effectLst/>
              <a:ea typeface="Times New Roman" panose="02020603050405020304" pitchFamily="18" charset="0"/>
            </a:endParaRPr>
          </a:p>
          <a:p>
            <a:pPr marL="274320" indent="-274320" algn="just">
              <a:lnSpc>
                <a:spcPts val="1500"/>
              </a:lnSpc>
            </a:pPr>
            <a:r>
              <a:rPr lang="fr-CH" b="1">
                <a:ea typeface="Times New Roman" panose="02020603050405020304" pitchFamily="18" charset="0"/>
              </a:rPr>
              <a:t>Utilité : Quelle est l’utilité d’une évaluation ?</a:t>
            </a:r>
          </a:p>
          <a:p>
            <a:pPr algn="just">
              <a:lnSpc>
                <a:spcPts val="1500"/>
              </a:lnSpc>
            </a:pPr>
            <a:r>
              <a:rPr lang="fr-CH">
                <a:ea typeface="Calibri" panose="020F0502020204030204" pitchFamily="34" charset="0"/>
              </a:rPr>
              <a:t>L’auto-évaluation et l’évaluation externe sont des instruments essentiels au développement ciblé de compétences. Elles illustrent les points forts et les points faibles des personnes en formation et sont le point de départ pour la planification d’autres mesures de développement. La grille de compétences est un instrument qui vous aide, vous et les personnes en formation, à évaluer le niveau de compétence. L’auto-évaluation et l’évaluation externe servent également de base aux entretiens de qualification semestriels.</a:t>
            </a:r>
          </a:p>
          <a:p>
            <a:pPr marL="285750" indent="-285750" algn="just">
              <a:lnSpc>
                <a:spcPts val="1500"/>
              </a:lnSpc>
              <a:buFont typeface="Arial" panose="020B0604020202020204" pitchFamily="34" charset="0"/>
              <a:buChar char="•"/>
            </a:pPr>
            <a:r>
              <a:rPr lang="fr-CH">
                <a:ea typeface="Calibri" panose="020F0502020204030204" pitchFamily="34" charset="0"/>
              </a:rPr>
              <a:t>La grille de compétences permet de procéder à une </a:t>
            </a:r>
            <a:r>
              <a:rPr lang="fr-CH" b="1">
                <a:ea typeface="Calibri" panose="020F0502020204030204" pitchFamily="34" charset="0"/>
              </a:rPr>
              <a:t>auto-évaluation du développement de ses propres compétences</a:t>
            </a:r>
            <a:r>
              <a:rPr lang="fr-CH">
                <a:ea typeface="Calibri" panose="020F0502020204030204" pitchFamily="34" charset="0"/>
              </a:rPr>
              <a:t> sur la base de critères concrets et est un </a:t>
            </a:r>
            <a:r>
              <a:rPr lang="fr-CH" b="1">
                <a:ea typeface="Calibri" panose="020F0502020204030204" pitchFamily="34" charset="0"/>
              </a:rPr>
              <a:t>outil de réflexion optimal</a:t>
            </a:r>
            <a:r>
              <a:rPr lang="fr-CH">
                <a:ea typeface="Calibri" panose="020F0502020204030204" pitchFamily="34" charset="0"/>
              </a:rPr>
              <a:t>.</a:t>
            </a:r>
          </a:p>
          <a:p>
            <a:pPr marL="285750" lvl="0" indent="-285750" algn="l">
              <a:lnSpc>
                <a:spcPts val="1400"/>
              </a:lnSpc>
              <a:buFont typeface="Arial" panose="020B0604020202020204" pitchFamily="34" charset="0"/>
              <a:buChar char="•"/>
              <a:tabLst>
                <a:tab pos="457200" algn="l"/>
              </a:tabLst>
            </a:pPr>
            <a:r>
              <a:rPr lang="fr-CH">
                <a:ea typeface="Calibri" panose="020F0502020204030204" pitchFamily="34" charset="0"/>
              </a:rPr>
              <a:t>L’auto-évaluation des personnes en formation peut être complétée par une </a:t>
            </a:r>
            <a:r>
              <a:rPr lang="fr-CH" b="1">
                <a:ea typeface="Calibri" panose="020F0502020204030204" pitchFamily="34" charset="0"/>
              </a:rPr>
              <a:t>évaluation externe</a:t>
            </a:r>
            <a:r>
              <a:rPr lang="fr-CH">
                <a:ea typeface="Calibri" panose="020F0502020204030204" pitchFamily="34" charset="0"/>
              </a:rPr>
              <a:t> effectuée par les </a:t>
            </a:r>
            <a:r>
              <a:rPr lang="fr-CH" b="1">
                <a:ea typeface="Calibri" panose="020F0502020204030204" pitchFamily="34" charset="0"/>
              </a:rPr>
              <a:t> formatrices ou formateurs</a:t>
            </a:r>
            <a:r>
              <a:rPr lang="fr-CH">
                <a:ea typeface="Calibri" panose="020F0502020204030204" pitchFamily="34" charset="0"/>
              </a:rPr>
              <a:t> ou par d’</a:t>
            </a:r>
            <a:r>
              <a:rPr lang="fr-CH" b="1">
                <a:ea typeface="Calibri" panose="020F0502020204030204" pitchFamily="34" charset="0"/>
              </a:rPr>
              <a:t>autres personnes impliquées dans la formation des personnes.</a:t>
            </a:r>
          </a:p>
          <a:p>
            <a:endParaRPr lang="fr-CH">
              <a:ea typeface="Calibri" panose="020F0502020204030204" pitchFamily="34" charset="0"/>
            </a:endParaRPr>
          </a:p>
          <a:p>
            <a:r>
              <a:rPr lang="fr-CH">
                <a:ea typeface="Calibri" panose="020F0502020204030204" pitchFamily="34" charset="0"/>
              </a:rPr>
              <a:t>La grille de compétences n’est </a:t>
            </a:r>
            <a:r>
              <a:rPr lang="fr-CH" b="1">
                <a:ea typeface="Calibri" panose="020F0502020204030204" pitchFamily="34" charset="0"/>
              </a:rPr>
              <a:t>pas un test</a:t>
            </a:r>
            <a:r>
              <a:rPr lang="fr-CH">
                <a:ea typeface="Calibri" panose="020F0502020204030204" pitchFamily="34" charset="0"/>
              </a:rPr>
              <a:t> ; il s’agit bien davantage d’un moyen, pour les personnes en formation comme pour les formatrices et formateurs de suivre le </a:t>
            </a:r>
            <a:r>
              <a:rPr lang="fr-CH" b="1">
                <a:ea typeface="Calibri" panose="020F0502020204030204" pitchFamily="34" charset="0"/>
              </a:rPr>
              <a:t>développement des compétences</a:t>
            </a:r>
            <a:r>
              <a:rPr lang="fr-CH">
                <a:ea typeface="Calibri" panose="020F0502020204030204" pitchFamily="34" charset="0"/>
              </a:rPr>
              <a:t> des personnes en formation </a:t>
            </a:r>
            <a:r>
              <a:rPr lang="fr-CH" b="1">
                <a:ea typeface="Calibri" panose="020F0502020204030204" pitchFamily="34" charset="0"/>
              </a:rPr>
              <a:t>au fil du temps</a:t>
            </a:r>
            <a:r>
              <a:rPr lang="fr-CH">
                <a:ea typeface="Calibri" panose="020F0502020204030204" pitchFamily="34" charset="0"/>
              </a:rPr>
              <a:t> et de </a:t>
            </a:r>
            <a:r>
              <a:rPr lang="fr-CH" b="1">
                <a:ea typeface="Calibri" panose="020F0502020204030204" pitchFamily="34" charset="0"/>
              </a:rPr>
              <a:t>mettre en lumière les progrès</a:t>
            </a:r>
            <a:r>
              <a:rPr lang="fr-CH">
                <a:ea typeface="Calibri" panose="020F0502020204030204" pitchFamily="34" charset="0"/>
              </a:rPr>
              <a:t> réalisés.</a:t>
            </a:r>
          </a:p>
          <a:p>
            <a:endParaRPr lang="de-CH">
              <a:effectLst/>
            </a:endParaRPr>
          </a:p>
          <a:p>
            <a:pPr algn="just">
              <a:lnSpc>
                <a:spcPts val="1500"/>
              </a:lnSpc>
            </a:pPr>
            <a:r>
              <a:rPr lang="fr-CH" b="1">
                <a:ea typeface="Calibri" panose="020F0502020204030204" pitchFamily="34" charset="0"/>
              </a:rPr>
              <a:t>Remarque pour l’animatrice/l’animateur :</a:t>
            </a:r>
          </a:p>
          <a:p>
            <a:pPr algn="just">
              <a:lnSpc>
                <a:spcPts val="1500"/>
              </a:lnSpc>
            </a:pPr>
            <a:r>
              <a:rPr lang="fr-CH">
                <a:ea typeface="Calibri" panose="020F0502020204030204" pitchFamily="34" charset="0"/>
              </a:rPr>
              <a:t>Pour commencer, visionner la vidéo relative à l’étape 3 « Procéder à une évaluation » avec les PA.</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4056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ts val="1500"/>
              </a:lnSpc>
              <a:spcAft>
                <a:spcPts val="1200"/>
              </a:spcAft>
            </a:pPr>
            <a:r>
              <a:rPr lang="fr-CH" b="1" dirty="0">
                <a:ea typeface="Calibri" panose="020F0502020204030204" pitchFamily="34" charset="0"/>
              </a:rPr>
              <a:t>Étape 1 : </a:t>
            </a:r>
            <a:r>
              <a:rPr lang="fr-CH" dirty="0">
                <a:ea typeface="Calibri" panose="020F0502020204030204" pitchFamily="34" charset="0"/>
              </a:rPr>
              <a:t>Demandez à la personne en formation d’effectuer une auto-évaluation du développement de ses compétences. Discutez également de qui se chargera de l’évaluation externe. </a:t>
            </a:r>
          </a:p>
          <a:p>
            <a:pPr algn="just">
              <a:lnSpc>
                <a:spcPts val="1500"/>
              </a:lnSpc>
              <a:spcAft>
                <a:spcPts val="1200"/>
              </a:spcAft>
            </a:pPr>
            <a:r>
              <a:rPr lang="fr-CH" b="1" dirty="0">
                <a:ea typeface="Calibri" panose="020F0502020204030204" pitchFamily="34" charset="0"/>
              </a:rPr>
              <a:t>Étape 2 : </a:t>
            </a:r>
            <a:r>
              <a:rPr lang="fr-CH" dirty="0">
                <a:ea typeface="Calibri" panose="020F0502020204030204" pitchFamily="34" charset="0"/>
              </a:rPr>
              <a:t>Parcourez les questions principales et les différents critères de compétence de la grille de compétences.</a:t>
            </a:r>
          </a:p>
          <a:p>
            <a:pPr algn="just">
              <a:lnSpc>
                <a:spcPts val="1500"/>
              </a:lnSpc>
              <a:spcAft>
                <a:spcPts val="1200"/>
              </a:spcAft>
            </a:pPr>
            <a:r>
              <a:rPr lang="fr-CH" b="1" dirty="0">
                <a:ea typeface="Calibri" panose="020F0502020204030204" pitchFamily="34" charset="0"/>
              </a:rPr>
              <a:t>Étape 3 : </a:t>
            </a:r>
            <a:r>
              <a:rPr lang="fr-CH" dirty="0">
                <a:ea typeface="Calibri" panose="020F0502020204030204" pitchFamily="34" charset="0"/>
              </a:rPr>
              <a:t>Consignez votre évaluation des points forts et des points faibles de la personne en formation.</a:t>
            </a:r>
          </a:p>
          <a:p>
            <a:pPr algn="just">
              <a:lnSpc>
                <a:spcPts val="1500"/>
              </a:lnSpc>
              <a:spcAft>
                <a:spcPts val="1200"/>
              </a:spcAft>
            </a:pPr>
            <a:r>
              <a:rPr lang="fr-CH" b="1" dirty="0">
                <a:ea typeface="Calibri" panose="020F0502020204030204" pitchFamily="34" charset="0"/>
              </a:rPr>
              <a:t>Étape 4 : </a:t>
            </a:r>
            <a:r>
              <a:rPr lang="fr-CH" dirty="0">
                <a:ea typeface="Calibri" panose="020F0502020204030204" pitchFamily="34" charset="0"/>
              </a:rPr>
              <a:t>Pour chaque question principale, procédez à une évaluation globale sur la base de vos notes. Mettez l’évaluation externe à la disposition des personnes en formation.</a:t>
            </a:r>
          </a:p>
          <a:p>
            <a:pPr algn="just">
              <a:lnSpc>
                <a:spcPts val="1500"/>
              </a:lnSpc>
              <a:spcAft>
                <a:spcPts val="1200"/>
              </a:spcAft>
            </a:pPr>
            <a:r>
              <a:rPr lang="fr-CH" b="1" dirty="0">
                <a:ea typeface="Calibri" panose="020F0502020204030204" pitchFamily="34" charset="0"/>
              </a:rPr>
              <a:t>Étape 5 : </a:t>
            </a:r>
            <a:r>
              <a:rPr lang="fr-CH" dirty="0">
                <a:ea typeface="Calibri" panose="020F0502020204030204" pitchFamily="34" charset="0"/>
              </a:rPr>
              <a:t>Demandez-leur de comparer les deux évaluations. Les réflexions font partie de l’entretien de qualification.</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9428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a:t>Quels sont les points à prendre en compte ?</a:t>
            </a:r>
          </a:p>
          <a:p>
            <a:pPr marL="285750" indent="-285750">
              <a:buFont typeface="Arial" panose="020B0604020202020204" pitchFamily="34" charset="0"/>
              <a:buChar char="•"/>
            </a:pPr>
            <a:r>
              <a:rPr lang="fr-CH"/>
              <a:t>L’évaluation sera très enrichissante pour les personnes en formation si elle leur permet de savoir ce elles réussissent déjà bien et à quel niveau elles doivent encore progresser.</a:t>
            </a:r>
          </a:p>
          <a:p>
            <a:pPr marL="285750" indent="-285750">
              <a:buFont typeface="Arial" panose="020B0604020202020204" pitchFamily="34" charset="0"/>
              <a:buChar char="•"/>
            </a:pPr>
            <a:r>
              <a:rPr lang="fr-CH"/>
              <a:t>Les personnes en formation et les formatrices et formateurs procèdent à leur évaluation respective de manière individuelle, et les résultats sont ensuite comparés lors de l’entretien de qualification.</a:t>
            </a:r>
          </a:p>
          <a:p>
            <a:pPr marL="285750" indent="-285750">
              <a:buFont typeface="Arial" panose="020B0604020202020204" pitchFamily="34" charset="0"/>
              <a:buChar char="•"/>
            </a:pPr>
            <a:r>
              <a:rPr lang="fr-CH"/>
              <a:t>Exprimez-vous le plus concrètement possible. Impliquez éventuellement d’autres personnes, qui ont encadré la personne en formation dans son quotidien professionnel, dans l’évaluation externe.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2046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latin typeface="Calibri"/>
              <a:cs typeface="Calibri"/>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8487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29572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C5726-EA11-6949-2581-80F677C1C7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474653D-7103-33ED-1CF4-FC616043A18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5DA5334-6820-F729-6EB8-EAE294174F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a:p>
        </p:txBody>
      </p:sp>
      <p:sp>
        <p:nvSpPr>
          <p:cNvPr id="4" name="Foliennummernplatzhalter 3">
            <a:extLst>
              <a:ext uri="{FF2B5EF4-FFF2-40B4-BE49-F238E27FC236}">
                <a16:creationId xmlns:a16="http://schemas.microsoft.com/office/drawing/2014/main" id="{BBBA3182-8A64-2270-A73B-4DE3D5384BD9}"/>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4697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Situation initiale</a:t>
            </a:r>
          </a:p>
          <a:p>
            <a:r>
              <a:rPr lang="fr-CH" dirty="0"/>
              <a:t>Une fois par semestre, vous organisez un entretien de qualification avec la personne en formation sur la base des grilles de compétences complétées (auto-évaluation avec ou sans évaluation externe) et des réalisations documentées des mandats pratiques Dans le cadre de cet entretien, vous abordez les points forts et les points faibles actuels de la personne en formation et définissez des mesures de développement pour le semestre à venir. </a:t>
            </a:r>
          </a:p>
          <a:p>
            <a:endParaRPr lang="de-CH" sz="1200" b="1" dirty="0">
              <a:effectLst/>
              <a:ea typeface="Calibri" panose="020F0502020204030204" pitchFamily="34" charset="0"/>
            </a:endParaRPr>
          </a:p>
          <a:p>
            <a:r>
              <a:rPr lang="fr-CH" sz="1200" b="1" dirty="0">
                <a:ea typeface="Calibri" panose="020F0502020204030204" pitchFamily="34" charset="0"/>
              </a:rPr>
              <a:t>Utilité : Quelle est l’utilité d’un entretien de qualification ?</a:t>
            </a:r>
          </a:p>
          <a:p>
            <a:r>
              <a:rPr lang="fr-CH" sz="1200" dirty="0">
                <a:ea typeface="Calibri" panose="020F0502020204030204" pitchFamily="34" charset="0"/>
              </a:rPr>
              <a:t>L’entretien de qualification permet aux personnes en formation de se faire une bonne idée du développement de leurs compétences. En tant que formateur/formatrice, vous avez la possibilité de donner un feed-back aux personnes en formation sur leur niveau de compétence et de leur communiquer clairement vos autres attentes. Sur la base de cet échange, vous définissez des mesures pour le semestre à venir, afin de garantir l’évolution professionnelle des personnes en formation. </a:t>
            </a:r>
          </a:p>
          <a:p>
            <a:endParaRPr lang="de-CH" sz="1200" dirty="0">
              <a:effectLst/>
              <a:ea typeface="Calibri" panose="020F0502020204030204" pitchFamily="34" charset="0"/>
            </a:endParaRPr>
          </a:p>
          <a:p>
            <a:r>
              <a:rPr lang="fr-CH" sz="1200" dirty="0">
                <a:ea typeface="Calibri" panose="020F0502020204030204" pitchFamily="34" charset="0"/>
              </a:rPr>
              <a:t>L’entretien de qualification est source de transparence et d’engagement pour les deux parties. Il constitue un moment charnière important dans le cadre de la formation en entreprise. </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59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8118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ts val="1500"/>
              </a:lnSpc>
              <a:spcAft>
                <a:spcPts val="1200"/>
              </a:spcAft>
            </a:pPr>
            <a:r>
              <a:rPr lang="fr-CH" sz="180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563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D76AB-35B6-0A34-AF56-6029B14E710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D63AAC8-84FC-DE1A-E41F-FEA414DABC2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8C0BB80-DD40-EC89-ACC5-FFEEF1034DFD}"/>
              </a:ext>
            </a:extLst>
          </p:cNvPr>
          <p:cNvSpPr>
            <a:spLocks noGrp="1"/>
          </p:cNvSpPr>
          <p:nvPr>
            <p:ph type="body" idx="1"/>
          </p:nvPr>
        </p:nvSpPr>
        <p:spPr/>
        <p:txBody>
          <a:bodyPr/>
          <a:lstStyle/>
          <a:p>
            <a:pPr algn="just">
              <a:lnSpc>
                <a:spcPts val="1500"/>
              </a:lnSpc>
              <a:spcAft>
                <a:spcPts val="1200"/>
              </a:spcAft>
            </a:pPr>
            <a:r>
              <a:rPr lang="fr-CH" sz="180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p>
          <a:p>
            <a:endParaRPr lang="de-CH"/>
          </a:p>
        </p:txBody>
      </p:sp>
      <p:sp>
        <p:nvSpPr>
          <p:cNvPr id="4" name="Foliennummernplatzhalter 3">
            <a:extLst>
              <a:ext uri="{FF2B5EF4-FFF2-40B4-BE49-F238E27FC236}">
                <a16:creationId xmlns:a16="http://schemas.microsoft.com/office/drawing/2014/main" id="{46B015DA-A98C-3C10-B0A6-33D4AF263A89}"/>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6134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Permettez-moi de faire quelques brèves remarques préliminaires avant de commencer l'introduction. </a:t>
            </a:r>
            <a:endParaRPr lang="de-CH"/>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9672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56EED-0600-6AA4-9A9A-58874599924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760EA66-0689-6DFE-A65A-4D4D1A3137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EE15F75-B6DC-4914-EF8B-4CAEDBD662A1}"/>
              </a:ext>
            </a:extLst>
          </p:cNvPr>
          <p:cNvSpPr>
            <a:spLocks noGrp="1"/>
          </p:cNvSpPr>
          <p:nvPr>
            <p:ph type="body" idx="1"/>
          </p:nvPr>
        </p:nvSpPr>
        <p:spPr/>
        <p:txBody>
          <a:bodyPr/>
          <a:lstStyle/>
          <a:p>
            <a:pPr algn="just">
              <a:lnSpc>
                <a:spcPts val="1500"/>
              </a:lnSpc>
              <a:spcAft>
                <a:spcPts val="1200"/>
              </a:spcAft>
            </a:pPr>
            <a:r>
              <a:rPr lang="fr-CH" sz="180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p>
          <a:p>
            <a:endParaRPr lang="de-CH"/>
          </a:p>
        </p:txBody>
      </p:sp>
      <p:sp>
        <p:nvSpPr>
          <p:cNvPr id="4" name="Foliennummernplatzhalter 3">
            <a:extLst>
              <a:ext uri="{FF2B5EF4-FFF2-40B4-BE49-F238E27FC236}">
                <a16:creationId xmlns:a16="http://schemas.microsoft.com/office/drawing/2014/main" id="{C6F3472D-8498-FC02-67EE-69696E4E8D48}"/>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14150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D5BC0-67FF-D8B5-63B0-6E572155AC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71959C9-728E-0E83-FB81-AB820179D65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B6634C-F48A-CA24-2E74-81666C7A9E93}"/>
              </a:ext>
            </a:extLst>
          </p:cNvPr>
          <p:cNvSpPr>
            <a:spLocks noGrp="1"/>
          </p:cNvSpPr>
          <p:nvPr>
            <p:ph type="body" idx="1"/>
          </p:nvPr>
        </p:nvSpPr>
        <p:spPr/>
        <p:txBody>
          <a:bodyPr/>
          <a:lstStyle/>
          <a:p>
            <a:pPr algn="just">
              <a:lnSpc>
                <a:spcPts val="1500"/>
              </a:lnSpc>
              <a:spcAft>
                <a:spcPts val="1200"/>
              </a:spcAft>
            </a:pPr>
            <a:r>
              <a:rPr lang="fr-CH" sz="180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p>
          <a:p>
            <a:endParaRPr lang="de-CH"/>
          </a:p>
        </p:txBody>
      </p:sp>
      <p:sp>
        <p:nvSpPr>
          <p:cNvPr id="4" name="Foliennummernplatzhalter 3">
            <a:extLst>
              <a:ext uri="{FF2B5EF4-FFF2-40B4-BE49-F238E27FC236}">
                <a16:creationId xmlns:a16="http://schemas.microsoft.com/office/drawing/2014/main" id="{B7C3FA77-1144-5026-6DAC-067BA8CA1968}"/>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302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ts val="1500"/>
              </a:lnSpc>
              <a:spcAft>
                <a:spcPts val="1200"/>
              </a:spcAft>
            </a:pPr>
            <a:r>
              <a:rPr lang="fr-CH" sz="180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0004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ts val="1500"/>
              </a:lnSpc>
              <a:spcAft>
                <a:spcPts val="1200"/>
              </a:spcAft>
            </a:pPr>
            <a:r>
              <a:rPr lang="fr-CH" sz="1800">
                <a:solidFill>
                  <a:srgbClr val="000000"/>
                </a:solidFill>
                <a:latin typeface="Calibri Light" panose="020F0302020204030204" pitchFamily="34" charset="0"/>
                <a:ea typeface="Calibri" panose="020F0502020204030204" pitchFamily="34" charset="0"/>
                <a:cs typeface="Times New Roman" panose="02020603050405020304" pitchFamily="18" charset="0"/>
              </a:rPr>
              <a:t> </a:t>
            </a:r>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0243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77636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latin typeface="Calibri"/>
              <a:cs typeface="Calibri"/>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5575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69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1E56B-C87E-A09C-110B-9B6C4D1FA3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0D0F003-40CE-0876-8CF4-BAD1196B0B5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E127E74-966F-3D7F-F8FE-B6D21C0535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H"/>
          </a:p>
        </p:txBody>
      </p:sp>
      <p:sp>
        <p:nvSpPr>
          <p:cNvPr id="4" name="Foliennummernplatzhalter 3">
            <a:extLst>
              <a:ext uri="{FF2B5EF4-FFF2-40B4-BE49-F238E27FC236}">
                <a16:creationId xmlns:a16="http://schemas.microsoft.com/office/drawing/2014/main" id="{EDFBC473-60F6-63D0-D2A7-9E3038EAC307}"/>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69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3078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ea typeface="Calibri" panose="020F0502020204030204" pitchFamily="34" charset="0"/>
              </a:rPr>
              <a:t>Situation initiale</a:t>
            </a:r>
          </a:p>
          <a:p>
            <a:r>
              <a:rPr lang="fr-CH" dirty="0">
                <a:ea typeface="Calibri" panose="020F0502020204030204" pitchFamily="34" charset="0"/>
              </a:rPr>
              <a:t>Sur la base des entretiens de qualification semestriels avec les personnes en formation et des rapports de formation, vous procédez à leur évaluation. Celle-ci est intégrée sous forme de note d’expérience dans la procédure de qualification. Vous attribuez une note d’expérience après chaque semestre.</a:t>
            </a:r>
          </a:p>
          <a:p>
            <a:endParaRPr lang="de-CH" dirty="0">
              <a:effectLst/>
              <a:ea typeface="Calibri" panose="020F0502020204030204" pitchFamily="34" charset="0"/>
            </a:endParaRPr>
          </a:p>
          <a:p>
            <a:r>
              <a:rPr lang="fr-CH" b="1" dirty="0">
                <a:ea typeface="Calibri" panose="020F0502020204030204" pitchFamily="34" charset="0"/>
              </a:rPr>
              <a:t>Utilité : pourquoi attribuer une note d’expérience ?</a:t>
            </a:r>
          </a:p>
          <a:p>
            <a:r>
              <a:rPr lang="fr-CH" dirty="0">
                <a:ea typeface="Calibri" panose="020F0502020204030204" pitchFamily="34" charset="0"/>
              </a:rPr>
              <a:t>La note d’expérience permet d’évaluer le développement des compétences en entreprise de façon systématique. Ainsi, l’importance du lieu de formation « entreprise » est également mise en exergue dans la procédure de qualification et le développement des compétences des personnes en formation est régulièrement contrôlé.   </a:t>
            </a:r>
          </a:p>
          <a:p>
            <a:endParaRPr lang="de-CH" dirty="0">
              <a:effectLst/>
              <a:ea typeface="Calibri" panose="020F0502020204030204" pitchFamily="34" charset="0"/>
            </a:endParaRPr>
          </a:p>
          <a:p>
            <a:r>
              <a:rPr lang="fr-CH" dirty="0">
                <a:ea typeface="Calibri" panose="020F0502020204030204" pitchFamily="34" charset="0"/>
              </a:rPr>
              <a:t>Une grille d’évaluation standardisée est mise à votre disposition pour garantir une évaluation équitable. </a:t>
            </a:r>
          </a:p>
          <a:p>
            <a:endParaRPr lang="de-CH" dirty="0">
              <a:effectLst/>
              <a:ea typeface="Calibri" panose="020F0502020204030204" pitchFamily="34" charset="0"/>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225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683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a:t>Vous trouverez ici, entre autres, les bases légales ainsi que d'autres documents de base. Les explications suivantes se basent sur le contenu de ces documents. Si nécessaire, vous pouvez télécharger les documents en cliquant sur le lien indiqué. </a:t>
            </a:r>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7687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CCD1-C4D3-F86E-A70F-26CF427D9F4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1704C9B-454B-1D2F-6AF3-E7C5E6BF988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4499FC9-362F-92C8-49EA-6005B4680FE3}"/>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4FB59E74-21C4-F42C-0661-E32E931CBE01}"/>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586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A988-6328-B635-DC1E-37323CB17E5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ED76614-608E-85A6-9079-56FF0967250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8D75F75-13DF-9664-FBC6-CB479C12A990}"/>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83A0C71D-1D66-9A15-8931-513DD3508500}"/>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2321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4912-0084-31C9-6C8D-C841B917A15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4E7FA41-EF94-95EB-2242-8C848927B90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477F9F9-3219-43AC-3ECD-4B6DF69BB3BA}"/>
              </a:ext>
            </a:extLst>
          </p:cNvPr>
          <p:cNvSpPr>
            <a:spLocks noGrp="1"/>
          </p:cNvSpPr>
          <p:nvPr>
            <p:ph type="body" idx="1"/>
          </p:nvPr>
        </p:nvSpPr>
        <p:spPr/>
        <p:txBody>
          <a:bodyPr/>
          <a:lstStyle/>
          <a:p>
            <a:endParaRPr lang="de-CH"/>
          </a:p>
        </p:txBody>
      </p:sp>
      <p:sp>
        <p:nvSpPr>
          <p:cNvPr id="4" name="Foliennummernplatzhalter 3">
            <a:extLst>
              <a:ext uri="{FF2B5EF4-FFF2-40B4-BE49-F238E27FC236}">
                <a16:creationId xmlns:a16="http://schemas.microsoft.com/office/drawing/2014/main" id="{F431BEB7-9509-E117-83C7-239119BD5572}"/>
              </a:ext>
            </a:extLst>
          </p:cNvPr>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2759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7372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latin typeface="Calibri"/>
              <a:cs typeface="Calibri"/>
            </a:endParaRP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6740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77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65684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80</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80921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81</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415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Nous arrivons à la cinquième et dernière partie, la procédure de qualification. </a:t>
            </a:r>
            <a:endParaRPr lang="de-CH"/>
          </a:p>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82</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9127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a:t>La procédure de qualification se compose de différents domaines partiels (domaines de qualification), de sorte que des notes d’expérience sont collectées dans les trois lieux de formation tout au long de l’apprentissage et que certaines compétences opérationnelles sont évaluées à la fin de l’apprentissage selon différentes méthodes d’examen.</a:t>
            </a:r>
          </a:p>
          <a:p>
            <a:endParaRPr lang="de-CH"/>
          </a:p>
          <a:p>
            <a:r>
              <a:rPr lang="fr-CH"/>
              <a:t>Pendant l’apprentissage, les notes d’expérience se composent comme suit :</a:t>
            </a:r>
          </a:p>
          <a:p>
            <a:endParaRPr lang="de-CH"/>
          </a:p>
          <a:p>
            <a:pPr marL="285750" indent="-285750">
              <a:buFont typeface="Arial" panose="020B0604020202020204" pitchFamily="34" charset="0"/>
              <a:buChar char="•"/>
            </a:pPr>
            <a:r>
              <a:rPr lang="fr-CH"/>
              <a:t>Moyenne des 6 contrôles de compétences de l’entreprise </a:t>
            </a:r>
            <a:r>
              <a:rPr lang="fr-CH">
                <a:sym typeface="Wingdings" panose="05000000000000000000" pitchFamily="2" charset="2"/>
              </a:rPr>
              <a:t></a:t>
            </a:r>
            <a:r>
              <a:rPr lang="fr-CH"/>
              <a:t> Note d’expérience de la formation à la pratique professionnelle</a:t>
            </a:r>
          </a:p>
          <a:p>
            <a:pPr marL="285750" indent="-285750">
              <a:buFont typeface="Arial" panose="020B0604020202020204" pitchFamily="34" charset="0"/>
              <a:buChar char="•"/>
            </a:pPr>
            <a:r>
              <a:rPr lang="fr-CH"/>
              <a:t>Moyenne des 2 contrôles de compétences des CI </a:t>
            </a:r>
            <a:r>
              <a:rPr lang="fr-CH">
                <a:sym typeface="Wingdings" panose="05000000000000000000" pitchFamily="2" charset="2"/>
              </a:rPr>
              <a:t></a:t>
            </a:r>
            <a:r>
              <a:rPr lang="fr-CH"/>
              <a:t> Note d’expérience des cours interentreprises</a:t>
            </a:r>
          </a:p>
          <a:p>
            <a:pPr marL="285750" indent="-285750">
              <a:buFont typeface="Arial" panose="020B0604020202020204" pitchFamily="34" charset="0"/>
              <a:buChar char="•"/>
            </a:pPr>
            <a:r>
              <a:rPr lang="fr-CH"/>
              <a:t>Moyenne des 6 notes de bulletin semestriel </a:t>
            </a:r>
            <a:r>
              <a:rPr lang="fr-CH">
                <a:sym typeface="Wingdings" panose="05000000000000000000" pitchFamily="2" charset="2"/>
              </a:rPr>
              <a:t></a:t>
            </a:r>
            <a:r>
              <a:rPr lang="fr-CH"/>
              <a:t> Note d’expérience de l’enseignement des connaissances professionnelles et de la culture générale</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83</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23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Si vous vous êtes déjà demandé qui est la Communauté d'intérêts Formation commerciale de base Suisse et comment elle est organisée, vous trouverez ici la réponse.</a:t>
            </a:r>
          </a:p>
          <a:p>
            <a:endParaRPr lang="fr-FR" dirty="0"/>
          </a:p>
          <a:p>
            <a:r>
              <a:rPr lang="fr-FR" dirty="0"/>
              <a:t>La CIFC Suisse est l'association de formation professionnelle pour la formation professionnelle initiale de deux ans d'</a:t>
            </a:r>
            <a:r>
              <a:rPr lang="fr-FR" dirty="0" err="1"/>
              <a:t>employé-e</a:t>
            </a:r>
            <a:r>
              <a:rPr lang="fr-FR" dirty="0"/>
              <a:t> de commerce AFP et pour la formation professionnelle initiale de trois ans d'</a:t>
            </a:r>
            <a:r>
              <a:rPr lang="fr-FR" dirty="0" err="1"/>
              <a:t>employé-e</a:t>
            </a:r>
            <a:r>
              <a:rPr lang="fr-FR" dirty="0"/>
              <a:t> de commerce CFC Services et administration. La formation d'</a:t>
            </a:r>
            <a:r>
              <a:rPr lang="fr-FR" dirty="0" err="1"/>
              <a:t>employé-e</a:t>
            </a:r>
            <a:r>
              <a:rPr lang="fr-FR" dirty="0"/>
              <a:t> de commerce CFC peut être suivie dans 19 branches dites de formation et d'examen au total. La branche Services et administration n'est pas seulement l'une d'entre elles, elle est la plus grande des 19 branches de formation et d'examens.</a:t>
            </a:r>
          </a:p>
          <a:p>
            <a:endParaRPr lang="fr-FR" dirty="0"/>
          </a:p>
          <a:p>
            <a:r>
              <a:rPr lang="fr-FR" dirty="0"/>
              <a:t>La CIFC Suisse est active dans toute la Suisse : Elle dispose de 21 organisations cantonales ou intercantonales - appelées commissions des cours. Celles-ci sont responsables de la mise en œuvre des cours interentreprises, soutiennent les entreprises formatrices dans la formation en entreprise et travaillent en étroite collaboration avec les écoles professionnelles.</a:t>
            </a:r>
            <a:endParaRPr lang="de-CH" dirty="0"/>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5602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i="0" u="none" strike="noStrike" baseline="0"/>
              <a:t>A la fin de l'apprentissage, les apprentis passent les examens finaux à l'école et en entreprise. </a:t>
            </a:r>
            <a:endParaRPr lang="fr-CH" b="0" i="0" u="none" strike="noStrike" baseline="0"/>
          </a:p>
          <a:p>
            <a:pPr algn="l"/>
            <a:endParaRPr lang="fr-CH" b="0" i="0" u="none" strike="noStrike" baseline="0"/>
          </a:p>
          <a:p>
            <a:pPr algn="l"/>
            <a:r>
              <a:rPr lang="fr-CH" b="0" i="0" u="none" strike="noStrike" baseline="0"/>
              <a:t>Une étude de cas dirigée de 50 min est effectué dans la langue nationale de la région et se déroule dans un lieu central. Les conditions-cadres sont fixées par la CIFC Suisse. Cet examen se déroule majoritairement à l’oral, mais peut également comporter des épreuves écrites. L’examen est encadré, évalué et noté par deux expert-e-s aux examens. La note est éliminatoire ; autrement dit, l’apprenti-e doit obtenir une note suffisante, soit au moins 4. La note constitue la partie entreprise de l’examen final. Si l’apprenti-e échoue à ce domaine de qualification, il/elle peut repasser cette partie de l’examen un an plus tard.</a:t>
            </a:r>
          </a:p>
          <a:p>
            <a:pPr algn="l"/>
            <a:endParaRPr lang="de-CH" b="0" i="0" u="none" strike="noStrike" baseline="0"/>
          </a:p>
          <a:p>
            <a:r>
              <a:rPr lang="fr-CH"/>
              <a:t>Il y a une partie d’examen séparée pour chaque domaine de compétences opérationnelles (DCO) A-E.</a:t>
            </a:r>
          </a:p>
          <a:p>
            <a:pPr marL="285750" indent="-285750">
              <a:buFont typeface="Arial" panose="020B0604020202020204" pitchFamily="34" charset="0"/>
              <a:buChar char="•"/>
            </a:pPr>
            <a:r>
              <a:rPr lang="fr-CH"/>
              <a:t>DCO A : 30 min à l’oral sous forme d’une présentation et d’une application active</a:t>
            </a:r>
          </a:p>
          <a:p>
            <a:pPr marL="285750" indent="-285750">
              <a:buFont typeface="Arial" panose="020B0604020202020204" pitchFamily="34" charset="0"/>
              <a:buChar char="•"/>
            </a:pPr>
            <a:r>
              <a:rPr lang="fr-CH"/>
              <a:t>DCO B : 75 min par écrit sous forme d’une étude de cas avec des tâches partielles</a:t>
            </a:r>
          </a:p>
          <a:p>
            <a:pPr marL="285750" indent="-285750">
              <a:buFont typeface="Arial" panose="020B0604020202020204" pitchFamily="34" charset="0"/>
              <a:buChar char="•"/>
            </a:pPr>
            <a:r>
              <a:rPr lang="fr-CH"/>
              <a:t>DCO C : 75 min écrit sous forme de simulations pratiques et d’une langue étrangère</a:t>
            </a:r>
          </a:p>
          <a:p>
            <a:pPr marL="285750" indent="-285750">
              <a:buFont typeface="Arial" panose="020B0604020202020204" pitchFamily="34" charset="0"/>
              <a:buChar char="•"/>
            </a:pPr>
            <a:r>
              <a:rPr lang="fr-CH"/>
              <a:t>DCO D : 30 min à l’oral sous forme d’un jeu de rôles et de traitement de situations déterminantes pour le succès (y compris langue étrangère)</a:t>
            </a:r>
          </a:p>
          <a:p>
            <a:pPr marL="285750" indent="-285750">
              <a:buFont typeface="Arial" panose="020B0604020202020204" pitchFamily="34" charset="0"/>
              <a:buChar char="•"/>
            </a:pPr>
            <a:r>
              <a:rPr lang="fr-CH"/>
              <a:t>DCO E : 75 min par écrit sous forme d’une étude de cas avec des tâches partielles</a:t>
            </a:r>
          </a:p>
          <a:p>
            <a:pPr marL="0" indent="0">
              <a:buFont typeface="Arial" panose="020B0604020202020204" pitchFamily="34" charset="0"/>
              <a:buNone/>
            </a:pPr>
            <a:endParaRPr lang="de-CH"/>
          </a:p>
          <a:p>
            <a:pPr marL="0" indent="0">
              <a:buFont typeface="Arial" panose="020B0604020202020204" pitchFamily="34" charset="0"/>
              <a:buNone/>
            </a:pPr>
            <a:r>
              <a:rPr lang="fr-CH"/>
              <a:t>Chaque partie compte pour 20 %, ce qui permet de calculer une note globale. Cette note globale est également considérée comme une note éliminatoire ; l’apprenti-e doit donc obtenir au moins 4. Si ce n’est pas le cas, il est possible de repasser les parties insuffisantes un an plus tard.</a:t>
            </a:r>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84</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1277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Quelles sont les normes de réussite ?</a:t>
            </a:r>
            <a:endParaRPr lang="fr-CH"/>
          </a:p>
          <a:p>
            <a:endParaRPr lang="fr-CH"/>
          </a:p>
          <a:p>
            <a:r>
              <a:rPr lang="fr-CH"/>
              <a:t>La procédure de qualification avec examen final est réussie si les conditions suivantes sont réunies :</a:t>
            </a:r>
          </a:p>
          <a:p>
            <a:pPr marL="342900" indent="-342900">
              <a:buFont typeface="+mj-lt"/>
              <a:buAutoNum type="alphaLcParenR"/>
            </a:pPr>
            <a:r>
              <a:rPr lang="fr-CH"/>
              <a:t>la note du domaine de qualification « travail pratique » est supérieure ou égale à 4 (note éliminatoire) ;</a:t>
            </a:r>
          </a:p>
          <a:p>
            <a:pPr marL="342900" indent="-342900">
              <a:buFont typeface="+mj-lt"/>
              <a:buAutoNum type="alphaLcParenR"/>
            </a:pPr>
            <a:r>
              <a:rPr lang="fr-CH"/>
              <a:t>a note du domaine de qualification « connaissances professionnelles et culture générale » est supérieure ou égale à 4 (note éliminatoire) ;</a:t>
            </a:r>
          </a:p>
          <a:p>
            <a:pPr marL="342900" indent="-342900">
              <a:buFont typeface="+mj-lt"/>
              <a:buAutoNum type="alphaLcParenR"/>
            </a:pPr>
            <a:r>
              <a:rPr lang="fr-CH"/>
              <a:t>la note globale est supérieure ou égale à 4.</a:t>
            </a:r>
          </a:p>
          <a:p>
            <a:endParaRPr lang="de-CH"/>
          </a:p>
          <a:p>
            <a:r>
              <a:rPr lang="fr-CH"/>
              <a:t>La procédure de qualification peut être répétée deux fois au maximum.</a:t>
            </a:r>
          </a:p>
        </p:txBody>
      </p:sp>
      <p:sp>
        <p:nvSpPr>
          <p:cNvPr id="4" name="Espace réservé du numéro de diapositive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85</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31018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a:t>Sur cette diapositive, vous pouvez voir la systématique globale de la procédure de qualification. Comme vous pouvez probablement le constater aisément, la pondération change. La réforme accorde plus de poids aux examens finaux en entreprise et en école.</a:t>
            </a:r>
            <a:endParaRPr lang="fr-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86</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2448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87</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7179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88</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8054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89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0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Le guide de formation est aujourd'hui ce que le dossier de formation et des prestations était autrefois. Le guide de formation documente la structure et le contenu de la formation dans l'entreprise, dans les cours interentreprises ainsi que dans la partie entreprise de la procédure de qualification. Il introduit toutes les bases obligatoires de la formation professionnelle initiale et sert de guide aux apprentis, aux formateurs, aux responsables de CI ainsi qu'aux experts aux examens.</a:t>
            </a:r>
          </a:p>
          <a:p>
            <a:endParaRPr lang="fr-FR" dirty="0"/>
          </a:p>
          <a:p>
            <a:r>
              <a:rPr lang="fr-FR" dirty="0"/>
              <a:t>Vous pouvez télécharger le guide gratuitement sur www.igkg.ch.</a:t>
            </a:r>
            <a:endParaRPr lang="de-CH" dirty="0"/>
          </a:p>
        </p:txBody>
      </p:sp>
      <p:sp>
        <p:nvSpPr>
          <p:cNvPr id="4" name="Foliennummernplatzhalter 3"/>
          <p:cNvSpPr>
            <a:spLocks noGrp="1"/>
          </p:cNvSpPr>
          <p:nvPr>
            <p:ph type="sldNum" sz="quarter" idx="5"/>
          </p:nvPr>
        </p:nvSpPr>
        <p:spPr/>
        <p:txBody>
          <a:bodyPr/>
          <a:lstStyle/>
          <a:p>
            <a:fld id="{4C424E31-3554-8248-9451-CB9A66087762}" type="slidenum">
              <a:rPr lang="de-CH" smtClean="0">
                <a:latin typeface="Arial" panose="020B0604020202020204" pitchFamily="34" charset="0"/>
                <a:cs typeface="Arial" panose="020B0604020202020204" pitchFamily="34" charset="0"/>
              </a:rPr>
              <a:pPr/>
              <a:t>9</a:t>
            </a:fld>
            <a:endParaRPr lang="de-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2860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Werbewirksam Folie 1">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2F36A40-7F38-ED4E-B8CF-B89303FDBED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Tree>
    <p:extLst>
      <p:ext uri="{BB962C8B-B14F-4D97-AF65-F5344CB8AC3E}">
        <p14:creationId xmlns:p14="http://schemas.microsoft.com/office/powerpoint/2010/main" val="1430664224"/>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seite Werbewirksam Folie 2">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solidFill>
            <a:srgbClr val="00ADB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 name="Titel 1">
            <a:extLst>
              <a:ext uri="{FF2B5EF4-FFF2-40B4-BE49-F238E27FC236}">
                <a16:creationId xmlns:a16="http://schemas.microsoft.com/office/drawing/2014/main" id="{8C1E56B9-6B64-624C-B39D-A8614B8C6545}"/>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813536503"/>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seite Werbewirksam Folie 3">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solidFill>
            <a:srgbClr val="9DBF1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 name="Titel 1">
            <a:extLst>
              <a:ext uri="{FF2B5EF4-FFF2-40B4-BE49-F238E27FC236}">
                <a16:creationId xmlns:a16="http://schemas.microsoft.com/office/drawing/2014/main" id="{EEF247E4-B983-8045-85D5-4931C159234B}"/>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3146115711"/>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schlussseite Werbewirksam">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9D90778-7979-B246-8CA0-A44B75128A4F}"/>
              </a:ext>
            </a:extLst>
          </p:cNvPr>
          <p:cNvPicPr>
            <a:picLocks noChangeAspect="1"/>
          </p:cNvPicPr>
          <p:nvPr userDrawn="1"/>
        </p:nvPicPr>
        <p:blipFill>
          <a:blip r:embed="rId2"/>
          <a:stretch>
            <a:fillRect/>
          </a:stretch>
        </p:blipFill>
        <p:spPr>
          <a:xfrm>
            <a:off x="0" y="0"/>
            <a:ext cx="5511800" cy="1422400"/>
          </a:xfrm>
          <a:prstGeom prst="rect">
            <a:avLst/>
          </a:prstGeom>
        </p:spPr>
      </p:pic>
    </p:spTree>
    <p:extLst>
      <p:ext uri="{BB962C8B-B14F-4D97-AF65-F5344CB8AC3E}">
        <p14:creationId xmlns:p14="http://schemas.microsoft.com/office/powerpoint/2010/main" val="1997077316"/>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folie 1">
    <p:spTree>
      <p:nvGrpSpPr>
        <p:cNvPr id="1" name=""/>
        <p:cNvGrpSpPr/>
        <p:nvPr/>
      </p:nvGrpSpPr>
      <p:grpSpPr>
        <a:xfrm>
          <a:off x="0" y="0"/>
          <a:ext cx="0" cy="0"/>
          <a:chOff x="0" y="0"/>
          <a:chExt cx="0" cy="0"/>
        </a:xfrm>
      </p:grpSpPr>
      <p:sp>
        <p:nvSpPr>
          <p:cNvPr id="20" name="Rechteck 19"/>
          <p:cNvSpPr/>
          <p:nvPr userDrawn="1"/>
        </p:nvSpPr>
        <p:spPr>
          <a:xfrm>
            <a:off x="-5351" y="0"/>
            <a:ext cx="12195846" cy="5588740"/>
          </a:xfrm>
          <a:prstGeom prst="rect">
            <a:avLst/>
          </a:prstGeom>
          <a:solidFill>
            <a:srgbClr val="96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9" name="Rechteck 8"/>
          <p:cNvSpPr/>
          <p:nvPr userDrawn="1"/>
        </p:nvSpPr>
        <p:spPr>
          <a:xfrm>
            <a:off x="-3846" y="2133236"/>
            <a:ext cx="9267373" cy="71983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18" name="Rechteck 17"/>
          <p:cNvSpPr/>
          <p:nvPr userDrawn="1"/>
        </p:nvSpPr>
        <p:spPr>
          <a:xfrm>
            <a:off x="-1" y="1285502"/>
            <a:ext cx="6092574" cy="71983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solidFill>
                <a:srgbClr val="FFFFFF"/>
              </a:solidFill>
            </a:endParaRPr>
          </a:p>
        </p:txBody>
      </p:sp>
      <p:sp>
        <p:nvSpPr>
          <p:cNvPr id="29" name="Textplatzhalter 2047"/>
          <p:cNvSpPr>
            <a:spLocks noGrp="1"/>
          </p:cNvSpPr>
          <p:nvPr>
            <p:ph type="body" sz="quarter" idx="12" hasCustomPrompt="1"/>
          </p:nvPr>
        </p:nvSpPr>
        <p:spPr>
          <a:xfrm>
            <a:off x="624817" y="1271791"/>
            <a:ext cx="7922958" cy="743731"/>
          </a:xfrm>
        </p:spPr>
        <p:txBody>
          <a:bodyPr anchor="ctr">
            <a:normAutofit/>
          </a:bodyPr>
          <a:lstStyle>
            <a:lvl1pPr marL="0" indent="0">
              <a:buNone/>
              <a:defRPr lang="de-CH" sz="3799" b="1" kern="1200" dirty="0">
                <a:solidFill>
                  <a:srgbClr val="96C11F"/>
                </a:solidFill>
                <a:latin typeface="Myriad Pro" pitchFamily="34" charset="0"/>
                <a:ea typeface="Roboto Slab Bold" pitchFamily="2" charset="0"/>
                <a:cs typeface="+mn-cs"/>
              </a:defRPr>
            </a:lvl1pPr>
          </a:lstStyle>
          <a:p>
            <a:r>
              <a:rPr lang="de-CH" sz="3799">
                <a:solidFill>
                  <a:schemeClr val="bg1"/>
                </a:solidFill>
              </a:rPr>
              <a:t>Titel</a:t>
            </a:r>
          </a:p>
        </p:txBody>
      </p:sp>
      <p:sp>
        <p:nvSpPr>
          <p:cNvPr id="32" name="Textplatzhalter 2047"/>
          <p:cNvSpPr>
            <a:spLocks noGrp="1"/>
          </p:cNvSpPr>
          <p:nvPr>
            <p:ph type="body" sz="quarter" idx="15" hasCustomPrompt="1"/>
          </p:nvPr>
        </p:nvSpPr>
        <p:spPr>
          <a:xfrm>
            <a:off x="624816" y="2139388"/>
            <a:ext cx="8638710" cy="676118"/>
          </a:xfrm>
        </p:spPr>
        <p:txBody>
          <a:bodyPr anchor="ctr">
            <a:normAutofit/>
          </a:bodyPr>
          <a:lstStyle>
            <a:lvl1pPr marL="0" indent="0">
              <a:buNone/>
              <a:defRPr lang="de-CH" sz="3699" kern="1200" baseline="0" dirty="0">
                <a:solidFill>
                  <a:srgbClr val="5F5F5F"/>
                </a:solidFill>
                <a:latin typeface="Myriad Pro" pitchFamily="34" charset="0"/>
                <a:ea typeface="Roboto Slab Light" pitchFamily="2" charset="0"/>
                <a:cs typeface="+mn-cs"/>
              </a:defRPr>
            </a:lvl1pPr>
          </a:lstStyle>
          <a:p>
            <a:r>
              <a:rPr lang="de-CH" sz="3799">
                <a:solidFill>
                  <a:schemeClr val="bg1"/>
                </a:solidFill>
              </a:rPr>
              <a:t>Präsentation vom …</a:t>
            </a:r>
          </a:p>
        </p:txBody>
      </p:sp>
      <p:pic>
        <p:nvPicPr>
          <p:cNvPr id="3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24816" y="5938942"/>
            <a:ext cx="2220754" cy="69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29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078250"/>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folie 1">
    <p:spTree>
      <p:nvGrpSpPr>
        <p:cNvPr id="1" name=""/>
        <p:cNvGrpSpPr/>
        <p:nvPr/>
      </p:nvGrpSpPr>
      <p:grpSpPr>
        <a:xfrm>
          <a:off x="0" y="0"/>
          <a:ext cx="0" cy="0"/>
          <a:chOff x="0" y="0"/>
          <a:chExt cx="0" cy="0"/>
        </a:xfrm>
      </p:grpSpPr>
      <p:sp>
        <p:nvSpPr>
          <p:cNvPr id="20" name="Rechteck 19"/>
          <p:cNvSpPr/>
          <p:nvPr userDrawn="1"/>
        </p:nvSpPr>
        <p:spPr>
          <a:xfrm>
            <a:off x="-5351" y="0"/>
            <a:ext cx="12195846" cy="5588740"/>
          </a:xfrm>
          <a:prstGeom prst="rect">
            <a:avLst/>
          </a:prstGeom>
          <a:solidFill>
            <a:srgbClr val="96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9" name="Rechteck 8"/>
          <p:cNvSpPr/>
          <p:nvPr userDrawn="1"/>
        </p:nvSpPr>
        <p:spPr>
          <a:xfrm>
            <a:off x="-3846" y="2133236"/>
            <a:ext cx="9267373" cy="71983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18" name="Rechteck 17"/>
          <p:cNvSpPr/>
          <p:nvPr userDrawn="1"/>
        </p:nvSpPr>
        <p:spPr>
          <a:xfrm>
            <a:off x="-1" y="1285502"/>
            <a:ext cx="6092574" cy="71983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solidFill>
                <a:srgbClr val="FFFFFF"/>
              </a:solidFill>
            </a:endParaRPr>
          </a:p>
        </p:txBody>
      </p:sp>
      <p:sp>
        <p:nvSpPr>
          <p:cNvPr id="29" name="Textplatzhalter 2047"/>
          <p:cNvSpPr>
            <a:spLocks noGrp="1"/>
          </p:cNvSpPr>
          <p:nvPr>
            <p:ph type="body" sz="quarter" idx="12" hasCustomPrompt="1"/>
          </p:nvPr>
        </p:nvSpPr>
        <p:spPr>
          <a:xfrm>
            <a:off x="624817" y="1271791"/>
            <a:ext cx="7922958" cy="743731"/>
          </a:xfrm>
        </p:spPr>
        <p:txBody>
          <a:bodyPr anchor="ctr">
            <a:normAutofit/>
          </a:bodyPr>
          <a:lstStyle>
            <a:lvl1pPr marL="0" indent="0">
              <a:buNone/>
              <a:defRPr lang="de-CH" sz="3799" b="1" kern="1200" dirty="0">
                <a:solidFill>
                  <a:srgbClr val="96C11F"/>
                </a:solidFill>
                <a:latin typeface="Myriad Pro" pitchFamily="34" charset="0"/>
                <a:ea typeface="Roboto Slab Bold" pitchFamily="2" charset="0"/>
                <a:cs typeface="+mn-cs"/>
              </a:defRPr>
            </a:lvl1pPr>
          </a:lstStyle>
          <a:p>
            <a:r>
              <a:rPr lang="de-CH" sz="3799">
                <a:solidFill>
                  <a:schemeClr val="bg1"/>
                </a:solidFill>
              </a:rPr>
              <a:t>Titel</a:t>
            </a:r>
          </a:p>
        </p:txBody>
      </p:sp>
      <p:sp>
        <p:nvSpPr>
          <p:cNvPr id="32" name="Textplatzhalter 2047"/>
          <p:cNvSpPr>
            <a:spLocks noGrp="1"/>
          </p:cNvSpPr>
          <p:nvPr>
            <p:ph type="body" sz="quarter" idx="15" hasCustomPrompt="1"/>
          </p:nvPr>
        </p:nvSpPr>
        <p:spPr>
          <a:xfrm>
            <a:off x="624816" y="2139388"/>
            <a:ext cx="8638710" cy="676118"/>
          </a:xfrm>
        </p:spPr>
        <p:txBody>
          <a:bodyPr anchor="ctr">
            <a:normAutofit/>
          </a:bodyPr>
          <a:lstStyle>
            <a:lvl1pPr marL="0" indent="0">
              <a:buNone/>
              <a:defRPr lang="de-CH" sz="3699" kern="1200" baseline="0" dirty="0">
                <a:solidFill>
                  <a:srgbClr val="5F5F5F"/>
                </a:solidFill>
                <a:latin typeface="Myriad Pro" pitchFamily="34" charset="0"/>
                <a:ea typeface="Roboto Slab Light" pitchFamily="2" charset="0"/>
                <a:cs typeface="+mn-cs"/>
              </a:defRPr>
            </a:lvl1pPr>
          </a:lstStyle>
          <a:p>
            <a:r>
              <a:rPr lang="de-CH" sz="3799">
                <a:solidFill>
                  <a:schemeClr val="bg1"/>
                </a:solidFill>
              </a:rPr>
              <a:t>Präsentation vom …</a:t>
            </a:r>
          </a:p>
        </p:txBody>
      </p:sp>
      <p:pic>
        <p:nvPicPr>
          <p:cNvPr id="3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24816" y="5938942"/>
            <a:ext cx="2220754" cy="69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99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Rechteck 10"/>
          <p:cNvSpPr/>
          <p:nvPr userDrawn="1"/>
        </p:nvSpPr>
        <p:spPr>
          <a:xfrm>
            <a:off x="-5351" y="0"/>
            <a:ext cx="12195846" cy="5588740"/>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36" name="Textplatzhalter 2047"/>
          <p:cNvSpPr>
            <a:spLocks noGrp="1"/>
          </p:cNvSpPr>
          <p:nvPr userDrawn="1">
            <p:ph type="body" sz="quarter" idx="12" hasCustomPrompt="1"/>
          </p:nvPr>
        </p:nvSpPr>
        <p:spPr>
          <a:xfrm>
            <a:off x="539860" y="575867"/>
            <a:ext cx="9459196" cy="693393"/>
          </a:xfrm>
        </p:spPr>
        <p:txBody>
          <a:bodyPr>
            <a:normAutofit/>
          </a:bodyPr>
          <a:lstStyle>
            <a:lvl1pPr marL="0" indent="0">
              <a:buNone/>
              <a:defRPr lang="de-CH" sz="3799" b="1" kern="1200" baseline="0" dirty="0">
                <a:solidFill>
                  <a:srgbClr val="96C11F"/>
                </a:solidFill>
                <a:latin typeface="Myriad Pro" pitchFamily="34" charset="0"/>
                <a:ea typeface="Roboto Slab Light" pitchFamily="2" charset="0"/>
                <a:cs typeface="+mn-cs"/>
              </a:defRPr>
            </a:lvl1pPr>
          </a:lstStyle>
          <a:p>
            <a:pPr lvl="0"/>
            <a:r>
              <a:rPr lang="de-CH"/>
              <a:t>Seitentitel</a:t>
            </a:r>
          </a:p>
        </p:txBody>
      </p:sp>
      <p:sp>
        <p:nvSpPr>
          <p:cNvPr id="6" name="Textplatzhalter 5"/>
          <p:cNvSpPr>
            <a:spLocks noGrp="1"/>
          </p:cNvSpPr>
          <p:nvPr>
            <p:ph type="body" sz="quarter" idx="14" hasCustomPrompt="1"/>
          </p:nvPr>
        </p:nvSpPr>
        <p:spPr>
          <a:xfrm>
            <a:off x="525464" y="1701208"/>
            <a:ext cx="11206007" cy="3479892"/>
          </a:xfrm>
        </p:spPr>
        <p:txBody>
          <a:bodyPr>
            <a:normAutofit/>
          </a:bodyPr>
          <a:lstStyle>
            <a:lvl1pPr marL="342797" indent="-342797">
              <a:buFont typeface="Symbol" panose="05050102010706020507" pitchFamily="18" charset="2"/>
              <a:buChar char="-"/>
              <a:defRPr sz="2399">
                <a:solidFill>
                  <a:srgbClr val="5F5F5F"/>
                </a:solidFill>
                <a:latin typeface="Myriad Pro" pitchFamily="34" charset="0"/>
                <a:ea typeface="Roboto Slab Regular" pitchFamily="2" charset="0"/>
              </a:defRPr>
            </a:lvl1pPr>
            <a:lvl2pPr marL="799860" indent="-342797">
              <a:buFont typeface="Symbol" panose="05050102010706020507" pitchFamily="18" charset="2"/>
              <a:buChar char="-"/>
              <a:defRPr sz="2199">
                <a:solidFill>
                  <a:srgbClr val="5F5F5F"/>
                </a:solidFill>
                <a:latin typeface="Myriad Pro" pitchFamily="34" charset="0"/>
                <a:ea typeface="Calibri Light" panose="020F0302020204030204" pitchFamily="34" charset="0"/>
              </a:defRPr>
            </a:lvl2pPr>
            <a:lvl3pPr marL="1277555" indent="-363429">
              <a:buFont typeface="Symbol" panose="05050102010706020507" pitchFamily="18" charset="2"/>
              <a:buChar char="-"/>
              <a:defRPr sz="1999">
                <a:solidFill>
                  <a:srgbClr val="5F5F5F"/>
                </a:solidFill>
                <a:latin typeface="Myriad Pro" pitchFamily="34" charset="0"/>
                <a:ea typeface="Calibri Light" panose="020F0302020204030204" pitchFamily="34" charset="0"/>
              </a:defRPr>
            </a:lvl3pPr>
            <a:lvl4pPr marL="1371189" indent="0">
              <a:buFont typeface="Symbol" panose="05050102010706020507" pitchFamily="18" charset="2"/>
              <a:buNone/>
              <a:defRPr>
                <a:solidFill>
                  <a:srgbClr val="4A5466"/>
                </a:solidFill>
                <a:latin typeface="Calibri Light" panose="020F0302020204030204" pitchFamily="34" charset="0"/>
                <a:ea typeface="Calibri Light" panose="020F0302020204030204" pitchFamily="34" charset="0"/>
              </a:defRPr>
            </a:lvl4pPr>
            <a:lvl5pPr>
              <a:defRPr>
                <a:solidFill>
                  <a:srgbClr val="4A5466"/>
                </a:solidFill>
                <a:latin typeface="Roboto Slab Regular" pitchFamily="2" charset="0"/>
                <a:ea typeface="Roboto Slab Regular" pitchFamily="2" charset="0"/>
              </a:defRPr>
            </a:lvl5pPr>
          </a:lstStyle>
          <a:p>
            <a:pPr lvl="0"/>
            <a:r>
              <a:rPr lang="de-CH"/>
              <a:t>Text hier eingeben</a:t>
            </a:r>
          </a:p>
          <a:p>
            <a:pPr lvl="1"/>
            <a:r>
              <a:rPr lang="de-CH"/>
              <a:t>Text</a:t>
            </a:r>
          </a:p>
          <a:p>
            <a:pPr lvl="2"/>
            <a:r>
              <a:rPr lang="de-CH"/>
              <a:t>Text</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24816" y="5938942"/>
            <a:ext cx="2220754" cy="690126"/>
          </a:xfrm>
          <a:prstGeom prst="rect">
            <a:avLst/>
          </a:prstGeom>
          <a:noFill/>
          <a:extLst>
            <a:ext uri="{909E8E84-426E-40DD-AFC4-6F175D3DCCD1}">
              <a14:hiddenFill xmlns:a14="http://schemas.microsoft.com/office/drawing/2010/main">
                <a:solidFill>
                  <a:srgbClr val="FFFFFF"/>
                </a:solidFill>
              </a14:hiddenFill>
            </a:ext>
          </a:extLst>
        </p:spPr>
      </p:pic>
      <p:sp>
        <p:nvSpPr>
          <p:cNvPr id="7" name="Foliennummernplatzhalter 5">
            <a:extLst>
              <a:ext uri="{FF2B5EF4-FFF2-40B4-BE49-F238E27FC236}">
                <a16:creationId xmlns:a16="http://schemas.microsoft.com/office/drawing/2014/main" id="{9D82DFCC-EA93-437A-A5F3-EC2AC761D6C1}"/>
              </a:ext>
            </a:extLst>
          </p:cNvPr>
          <p:cNvSpPr>
            <a:spLocks noGrp="1"/>
          </p:cNvSpPr>
          <p:nvPr>
            <p:ph type="sldNum" sz="quarter" idx="4"/>
          </p:nvPr>
        </p:nvSpPr>
        <p:spPr>
          <a:xfrm>
            <a:off x="8736913" y="6356467"/>
            <a:ext cx="2845646" cy="365040"/>
          </a:xfrm>
          <a:prstGeom prst="rect">
            <a:avLst/>
          </a:prstGeom>
        </p:spPr>
        <p:txBody>
          <a:bodyPr vert="horz" lIns="91440" tIns="45720" rIns="91440" bIns="45720" rtlCol="0" anchor="ctr"/>
          <a:lstStyle>
            <a:lvl1pPr algn="r">
              <a:defRPr sz="1200">
                <a:solidFill>
                  <a:schemeClr val="tx1">
                    <a:tint val="75000"/>
                  </a:schemeClr>
                </a:solidFill>
              </a:defRPr>
            </a:lvl1pPr>
          </a:lstStyle>
          <a:p>
            <a:fld id="{58A5ABE6-3D13-4A29-9703-BC6575504CF9}" type="slidenum">
              <a:rPr lang="de-CH" smtClean="0"/>
              <a:t>‹N°›</a:t>
            </a:fld>
            <a:endParaRPr lang="de-CH"/>
          </a:p>
        </p:txBody>
      </p:sp>
    </p:spTree>
    <p:extLst>
      <p:ext uri="{BB962C8B-B14F-4D97-AF65-F5344CB8AC3E}">
        <p14:creationId xmlns:p14="http://schemas.microsoft.com/office/powerpoint/2010/main" val="1208283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folie 1">
    <p:spTree>
      <p:nvGrpSpPr>
        <p:cNvPr id="1" name=""/>
        <p:cNvGrpSpPr/>
        <p:nvPr/>
      </p:nvGrpSpPr>
      <p:grpSpPr>
        <a:xfrm>
          <a:off x="0" y="0"/>
          <a:ext cx="0" cy="0"/>
          <a:chOff x="0" y="0"/>
          <a:chExt cx="0" cy="0"/>
        </a:xfrm>
      </p:grpSpPr>
      <p:sp>
        <p:nvSpPr>
          <p:cNvPr id="20" name="Rechteck 19"/>
          <p:cNvSpPr/>
          <p:nvPr userDrawn="1"/>
        </p:nvSpPr>
        <p:spPr>
          <a:xfrm>
            <a:off x="-5351" y="0"/>
            <a:ext cx="12195846" cy="5588740"/>
          </a:xfrm>
          <a:prstGeom prst="rect">
            <a:avLst/>
          </a:prstGeom>
          <a:solidFill>
            <a:srgbClr val="96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9" name="Rechteck 8"/>
          <p:cNvSpPr/>
          <p:nvPr userDrawn="1"/>
        </p:nvSpPr>
        <p:spPr>
          <a:xfrm>
            <a:off x="-3846" y="2133236"/>
            <a:ext cx="9267373" cy="71983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p>
        </p:txBody>
      </p:sp>
      <p:sp>
        <p:nvSpPr>
          <p:cNvPr id="18" name="Rechteck 17"/>
          <p:cNvSpPr/>
          <p:nvPr userDrawn="1"/>
        </p:nvSpPr>
        <p:spPr>
          <a:xfrm>
            <a:off x="-1" y="1285502"/>
            <a:ext cx="6092574" cy="719833"/>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799">
              <a:solidFill>
                <a:srgbClr val="FFFFFF"/>
              </a:solidFill>
            </a:endParaRPr>
          </a:p>
        </p:txBody>
      </p:sp>
      <p:sp>
        <p:nvSpPr>
          <p:cNvPr id="29" name="Textplatzhalter 2047"/>
          <p:cNvSpPr>
            <a:spLocks noGrp="1"/>
          </p:cNvSpPr>
          <p:nvPr>
            <p:ph type="body" sz="quarter" idx="12" hasCustomPrompt="1"/>
          </p:nvPr>
        </p:nvSpPr>
        <p:spPr>
          <a:xfrm>
            <a:off x="624817" y="1271791"/>
            <a:ext cx="7922958" cy="743731"/>
          </a:xfrm>
        </p:spPr>
        <p:txBody>
          <a:bodyPr anchor="ctr">
            <a:normAutofit/>
          </a:bodyPr>
          <a:lstStyle>
            <a:lvl1pPr marL="0" indent="0">
              <a:buNone/>
              <a:defRPr lang="de-CH" sz="3799" b="1" kern="1200" dirty="0">
                <a:solidFill>
                  <a:srgbClr val="96C11F"/>
                </a:solidFill>
                <a:latin typeface="Myriad Pro" pitchFamily="34" charset="0"/>
                <a:ea typeface="Roboto Slab Bold" pitchFamily="2" charset="0"/>
                <a:cs typeface="+mn-cs"/>
              </a:defRPr>
            </a:lvl1pPr>
          </a:lstStyle>
          <a:p>
            <a:r>
              <a:rPr lang="de-CH" sz="3799">
                <a:solidFill>
                  <a:schemeClr val="bg1"/>
                </a:solidFill>
              </a:rPr>
              <a:t>Titel</a:t>
            </a:r>
          </a:p>
        </p:txBody>
      </p:sp>
      <p:sp>
        <p:nvSpPr>
          <p:cNvPr id="32" name="Textplatzhalter 2047"/>
          <p:cNvSpPr>
            <a:spLocks noGrp="1"/>
          </p:cNvSpPr>
          <p:nvPr>
            <p:ph type="body" sz="quarter" idx="15" hasCustomPrompt="1"/>
          </p:nvPr>
        </p:nvSpPr>
        <p:spPr>
          <a:xfrm>
            <a:off x="624816" y="2139388"/>
            <a:ext cx="8638710" cy="676118"/>
          </a:xfrm>
        </p:spPr>
        <p:txBody>
          <a:bodyPr anchor="ctr">
            <a:normAutofit/>
          </a:bodyPr>
          <a:lstStyle>
            <a:lvl1pPr marL="0" indent="0">
              <a:buNone/>
              <a:defRPr lang="de-CH" sz="3699" kern="1200" baseline="0" dirty="0">
                <a:solidFill>
                  <a:srgbClr val="5F5F5F"/>
                </a:solidFill>
                <a:latin typeface="Myriad Pro" pitchFamily="34" charset="0"/>
                <a:ea typeface="Roboto Slab Light" pitchFamily="2" charset="0"/>
                <a:cs typeface="+mn-cs"/>
              </a:defRPr>
            </a:lvl1pPr>
          </a:lstStyle>
          <a:p>
            <a:r>
              <a:rPr lang="de-CH" sz="3799">
                <a:solidFill>
                  <a:schemeClr val="bg1"/>
                </a:solidFill>
              </a:rPr>
              <a:t>Präsentation vom …</a:t>
            </a:r>
          </a:p>
        </p:txBody>
      </p:sp>
      <p:pic>
        <p:nvPicPr>
          <p:cNvPr id="3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24816" y="5938942"/>
            <a:ext cx="2220754" cy="69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087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D82DFCC-EA93-437A-A5F3-EC2AC761D6C1}"/>
              </a:ext>
            </a:extLst>
          </p:cNvPr>
          <p:cNvSpPr>
            <a:spLocks noGrp="1"/>
          </p:cNvSpPr>
          <p:nvPr>
            <p:ph type="sldNum" sz="quarter" idx="4"/>
          </p:nvPr>
        </p:nvSpPr>
        <p:spPr>
          <a:xfrm>
            <a:off x="8736913" y="6356467"/>
            <a:ext cx="2845646" cy="365040"/>
          </a:xfrm>
          <a:prstGeom prst="rect">
            <a:avLst/>
          </a:prstGeom>
        </p:spPr>
        <p:txBody>
          <a:bodyPr vert="horz" lIns="91440" tIns="45720" rIns="91440" bIns="45720" rtlCol="0" anchor="ctr"/>
          <a:lstStyle>
            <a:lvl1pPr algn="r">
              <a:defRPr sz="1200">
                <a:solidFill>
                  <a:schemeClr val="tx1">
                    <a:tint val="75000"/>
                  </a:schemeClr>
                </a:solidFill>
              </a:defRPr>
            </a:lvl1pPr>
          </a:lstStyle>
          <a:p>
            <a:fld id="{58A5ABE6-3D13-4A29-9703-BC6575504CF9}" type="slidenum">
              <a:rPr lang="de-CH" smtClean="0"/>
              <a:t>‹N°›</a:t>
            </a:fld>
            <a:endParaRPr lang="de-CH"/>
          </a:p>
        </p:txBody>
      </p:sp>
    </p:spTree>
    <p:extLst>
      <p:ext uri="{BB962C8B-B14F-4D97-AF65-F5344CB8AC3E}">
        <p14:creationId xmlns:p14="http://schemas.microsoft.com/office/powerpoint/2010/main" val="3515683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seite Werbewirksam Folie 1">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291FD4D-1994-8F4A-8837-F3E3AD00C2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Tree>
    <p:extLst>
      <p:ext uri="{BB962C8B-B14F-4D97-AF65-F5344CB8AC3E}">
        <p14:creationId xmlns:p14="http://schemas.microsoft.com/office/powerpoint/2010/main" val="349404103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eite Werbewirksam Folie 2">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4B8ABA8-E15C-1A48-9F29-4667719340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8" name="Textfeld 7">
            <a:extLst>
              <a:ext uri="{FF2B5EF4-FFF2-40B4-BE49-F238E27FC236}">
                <a16:creationId xmlns:a16="http://schemas.microsoft.com/office/drawing/2014/main" id="{9CFF796B-1EE0-974B-8664-55132F2781F4}"/>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11. Februar 2026</a:t>
            </a:fld>
            <a:endParaRPr lang="de-CH" sz="1600">
              <a:solidFill>
                <a:schemeClr val="bg1"/>
              </a:solidFill>
            </a:endParaRPr>
          </a:p>
        </p:txBody>
      </p:sp>
    </p:spTree>
    <p:extLst>
      <p:ext uri="{BB962C8B-B14F-4D97-AF65-F5344CB8AC3E}">
        <p14:creationId xmlns:p14="http://schemas.microsoft.com/office/powerpoint/2010/main" val="2315482796"/>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seite Werbewirksam Folie 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AAA8661-1FBD-D543-A569-14CD7D128BF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10" name="Textfeld 9">
            <a:extLst>
              <a:ext uri="{FF2B5EF4-FFF2-40B4-BE49-F238E27FC236}">
                <a16:creationId xmlns:a16="http://schemas.microsoft.com/office/drawing/2014/main" id="{59991E82-6AE5-1A42-AB5C-2F61FD880878}"/>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11. Februar 2026</a:t>
            </a:fld>
            <a:endParaRPr lang="de-CH" sz="1600">
              <a:solidFill>
                <a:schemeClr val="bg1"/>
              </a:solidFill>
            </a:endParaRPr>
          </a:p>
        </p:txBody>
      </p:sp>
    </p:spTree>
    <p:extLst>
      <p:ext uri="{BB962C8B-B14F-4D97-AF65-F5344CB8AC3E}">
        <p14:creationId xmlns:p14="http://schemas.microsoft.com/office/powerpoint/2010/main" val="260813354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seite Werbewirksam Folie 3">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57F0EBC-516A-4C48-AF06-85A8714A3D7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10" name="Textfeld 9">
            <a:extLst>
              <a:ext uri="{FF2B5EF4-FFF2-40B4-BE49-F238E27FC236}">
                <a16:creationId xmlns:a16="http://schemas.microsoft.com/office/drawing/2014/main" id="{59991E82-6AE5-1A42-AB5C-2F61FD880878}"/>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11. Februar 2026</a:t>
            </a:fld>
            <a:endParaRPr lang="de-CH" sz="1600">
              <a:solidFill>
                <a:schemeClr val="bg1"/>
              </a:solidFill>
            </a:endParaRPr>
          </a:p>
        </p:txBody>
      </p:sp>
    </p:spTree>
    <p:extLst>
      <p:ext uri="{BB962C8B-B14F-4D97-AF65-F5344CB8AC3E}">
        <p14:creationId xmlns:p14="http://schemas.microsoft.com/office/powerpoint/2010/main" val="200297377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seite Werbewirksam mit Bi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8815C96-0739-614D-970B-0EC922E13B6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Grafik 6" descr="Ein Bild, das Person, computer, sitzend, Computer enthält.&#10;&#10;Automatisch generierte Beschreibung">
            <a:extLst>
              <a:ext uri="{FF2B5EF4-FFF2-40B4-BE49-F238E27FC236}">
                <a16:creationId xmlns:a16="http://schemas.microsoft.com/office/drawing/2014/main" id="{084085AD-CB0E-E249-B009-08F53C14DC3C}"/>
              </a:ext>
            </a:extLst>
          </p:cNvPr>
          <p:cNvPicPr>
            <a:picLocks noChangeAspect="1"/>
          </p:cNvPicPr>
          <p:nvPr userDrawn="1"/>
        </p:nvPicPr>
        <p:blipFill>
          <a:blip r:embed="rId3"/>
          <a:stretch>
            <a:fillRect/>
          </a:stretch>
        </p:blipFill>
        <p:spPr>
          <a:xfrm>
            <a:off x="8216900" y="0"/>
            <a:ext cx="3975100" cy="44704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10" name="Textfeld 9">
            <a:extLst>
              <a:ext uri="{FF2B5EF4-FFF2-40B4-BE49-F238E27FC236}">
                <a16:creationId xmlns:a16="http://schemas.microsoft.com/office/drawing/2014/main" id="{59991E82-6AE5-1A42-AB5C-2F61FD880878}"/>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11. Februar 2026</a:t>
            </a:fld>
            <a:endParaRPr lang="de-CH" sz="1600">
              <a:solidFill>
                <a:schemeClr val="bg1"/>
              </a:solidFill>
            </a:endParaRPr>
          </a:p>
        </p:txBody>
      </p:sp>
    </p:spTree>
    <p:extLst>
      <p:ext uri="{BB962C8B-B14F-4D97-AF65-F5344CB8AC3E}">
        <p14:creationId xmlns:p14="http://schemas.microsoft.com/office/powerpoint/2010/main" val="3107209131"/>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und Inhalt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11113200" cy="46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14" name="Foliennummernplatzhalter 5">
            <a:extLst>
              <a:ext uri="{FF2B5EF4-FFF2-40B4-BE49-F238E27FC236}">
                <a16:creationId xmlns:a16="http://schemas.microsoft.com/office/drawing/2014/main" id="{E6D740E1-793B-4049-93A7-394D4A6D3BA9}"/>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133932071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ite mit Randspalte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8218799" cy="46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4" name="Textplatzhalter 3">
            <a:extLst>
              <a:ext uri="{FF2B5EF4-FFF2-40B4-BE49-F238E27FC236}">
                <a16:creationId xmlns:a16="http://schemas.microsoft.com/office/drawing/2014/main" id="{CAB15816-46C0-9B44-A432-4E63A10B4D7F}"/>
              </a:ext>
            </a:extLst>
          </p:cNvPr>
          <p:cNvSpPr>
            <a:spLocks noGrp="1"/>
          </p:cNvSpPr>
          <p:nvPr>
            <p:ph type="body" sz="quarter" idx="12"/>
          </p:nvPr>
        </p:nvSpPr>
        <p:spPr>
          <a:xfrm>
            <a:off x="9118800" y="1224000"/>
            <a:ext cx="2714400" cy="4680000"/>
          </a:xfrm>
          <a:prstGeom prst="rect">
            <a:avLst/>
          </a:prstGeom>
        </p:spPr>
        <p:txBody>
          <a:bodyPr/>
          <a:lstStyle>
            <a:lvl1pPr>
              <a:lnSpc>
                <a:spcPts val="1800"/>
              </a:lnSpc>
              <a:spcBef>
                <a:spcPts val="0"/>
              </a:spcBef>
              <a:defRPr sz="1200"/>
            </a:lvl1pPr>
            <a:lvl2pPr>
              <a:lnSpc>
                <a:spcPts val="1800"/>
              </a:lnSpc>
              <a:spcBef>
                <a:spcPts val="200"/>
              </a:spcBef>
              <a:defRPr sz="1200"/>
            </a:lvl2pPr>
            <a:lvl3pPr>
              <a:lnSpc>
                <a:spcPts val="1800"/>
              </a:lnSpc>
              <a:spcBef>
                <a:spcPts val="200"/>
              </a:spcBef>
              <a:defRPr sz="1200"/>
            </a:lvl3pPr>
            <a:lvl4pPr>
              <a:lnSpc>
                <a:spcPts val="1800"/>
              </a:lnSpc>
              <a:spcBef>
                <a:spcPts val="200"/>
              </a:spcBef>
              <a:defRPr sz="1200"/>
            </a:lvl4pPr>
            <a:lvl5pPr>
              <a:lnSpc>
                <a:spcPts val="1800"/>
              </a:lnSpc>
              <a:spcBef>
                <a:spcPts val="2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Foliennummernplatzhalter 5">
            <a:extLst>
              <a:ext uri="{FF2B5EF4-FFF2-40B4-BE49-F238E27FC236}">
                <a16:creationId xmlns:a16="http://schemas.microsoft.com/office/drawing/2014/main" id="{E63713C7-6471-9147-B3CF-3BF0474DE463}"/>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343902559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ite mit Bild / Grafik und Randspalte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9" name="Inhaltsplatzhalter 4">
            <a:extLst>
              <a:ext uri="{FF2B5EF4-FFF2-40B4-BE49-F238E27FC236}">
                <a16:creationId xmlns:a16="http://schemas.microsoft.com/office/drawing/2014/main" id="{04313030-D797-2547-BE71-1257F05232BE}"/>
              </a:ext>
            </a:extLst>
          </p:cNvPr>
          <p:cNvSpPr>
            <a:spLocks noGrp="1"/>
          </p:cNvSpPr>
          <p:nvPr>
            <p:ph sz="quarter" idx="13" hasCustomPrompt="1"/>
          </p:nvPr>
        </p:nvSpPr>
        <p:spPr>
          <a:xfrm>
            <a:off x="720001" y="1223913"/>
            <a:ext cx="8225562" cy="4680000"/>
          </a:xfrm>
          <a:prstGeom prst="rect">
            <a:avLst/>
          </a:prstGeom>
          <a:solidFill>
            <a:srgbClr val="000000">
              <a:alpha val="14902"/>
            </a:srgbClr>
          </a:solidFill>
        </p:spPr>
        <p:txBody>
          <a:bodyPr/>
          <a:lstStyle>
            <a:lvl1pPr marL="0" indent="0">
              <a:buNone/>
              <a:defRPr/>
            </a:lvl1pPr>
          </a:lstStyle>
          <a:p>
            <a:pPr lvl="0"/>
            <a:r>
              <a:rPr lang="de-DE"/>
              <a:t>Bilder/Grafiken hinzufügen</a:t>
            </a:r>
          </a:p>
        </p:txBody>
      </p:sp>
      <p:sp>
        <p:nvSpPr>
          <p:cNvPr id="12" name="Textplatzhalter 3">
            <a:extLst>
              <a:ext uri="{FF2B5EF4-FFF2-40B4-BE49-F238E27FC236}">
                <a16:creationId xmlns:a16="http://schemas.microsoft.com/office/drawing/2014/main" id="{A15F5EEE-69CD-3340-8446-6862E9213816}"/>
              </a:ext>
            </a:extLst>
          </p:cNvPr>
          <p:cNvSpPr>
            <a:spLocks noGrp="1"/>
          </p:cNvSpPr>
          <p:nvPr>
            <p:ph type="body" sz="quarter" idx="12"/>
          </p:nvPr>
        </p:nvSpPr>
        <p:spPr>
          <a:xfrm>
            <a:off x="9118800" y="1224000"/>
            <a:ext cx="2714400" cy="4680000"/>
          </a:xfrm>
          <a:prstGeom prst="rect">
            <a:avLst/>
          </a:prstGeom>
        </p:spPr>
        <p:txBody>
          <a:bodyPr/>
          <a:lstStyle>
            <a:lvl1pPr>
              <a:lnSpc>
                <a:spcPts val="1800"/>
              </a:lnSpc>
              <a:spcBef>
                <a:spcPts val="0"/>
              </a:spcBef>
              <a:defRPr sz="1200"/>
            </a:lvl1pPr>
            <a:lvl2pPr>
              <a:lnSpc>
                <a:spcPts val="1800"/>
              </a:lnSpc>
              <a:spcBef>
                <a:spcPts val="200"/>
              </a:spcBef>
              <a:defRPr sz="1200"/>
            </a:lvl2pPr>
            <a:lvl3pPr>
              <a:lnSpc>
                <a:spcPts val="1800"/>
              </a:lnSpc>
              <a:spcBef>
                <a:spcPts val="200"/>
              </a:spcBef>
              <a:defRPr sz="1200"/>
            </a:lvl3pPr>
            <a:lvl4pPr>
              <a:lnSpc>
                <a:spcPts val="1800"/>
              </a:lnSpc>
              <a:spcBef>
                <a:spcPts val="200"/>
              </a:spcBef>
              <a:defRPr sz="1200"/>
            </a:lvl4pPr>
            <a:lvl5pPr>
              <a:lnSpc>
                <a:spcPts val="1800"/>
              </a:lnSpc>
              <a:spcBef>
                <a:spcPts val="2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4" name="Foliennummernplatzhalter 5">
            <a:extLst>
              <a:ext uri="{FF2B5EF4-FFF2-40B4-BE49-F238E27FC236}">
                <a16:creationId xmlns:a16="http://schemas.microsoft.com/office/drawing/2014/main" id="{71364943-0F87-004E-8BC7-421E7C5B1BA0}"/>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92982152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ite mit Bild / Grafik Arbeitswirksam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9" name="Inhaltsplatzhalter 4">
            <a:extLst>
              <a:ext uri="{FF2B5EF4-FFF2-40B4-BE49-F238E27FC236}">
                <a16:creationId xmlns:a16="http://schemas.microsoft.com/office/drawing/2014/main" id="{04313030-D797-2547-BE71-1257F05232BE}"/>
              </a:ext>
            </a:extLst>
          </p:cNvPr>
          <p:cNvSpPr>
            <a:spLocks noGrp="1"/>
          </p:cNvSpPr>
          <p:nvPr>
            <p:ph sz="quarter" idx="13" hasCustomPrompt="1"/>
          </p:nvPr>
        </p:nvSpPr>
        <p:spPr>
          <a:xfrm>
            <a:off x="720001" y="1223913"/>
            <a:ext cx="11113200" cy="4680000"/>
          </a:xfrm>
          <a:prstGeom prst="rect">
            <a:avLst/>
          </a:prstGeom>
          <a:solidFill>
            <a:srgbClr val="000000">
              <a:alpha val="14902"/>
            </a:srgbClr>
          </a:solidFill>
        </p:spPr>
        <p:txBody>
          <a:bodyPr/>
          <a:lstStyle>
            <a:lvl1pPr marL="0" indent="0">
              <a:buNone/>
              <a:defRPr/>
            </a:lvl1pPr>
          </a:lstStyle>
          <a:p>
            <a:pPr lvl="0"/>
            <a:r>
              <a:rPr lang="de-DE"/>
              <a:t>Bilder/Grafiken hinzufügen</a:t>
            </a:r>
          </a:p>
        </p:txBody>
      </p:sp>
      <p:sp>
        <p:nvSpPr>
          <p:cNvPr id="12" name="Foliennummernplatzhalter 5">
            <a:extLst>
              <a:ext uri="{FF2B5EF4-FFF2-40B4-BE49-F238E27FC236}">
                <a16:creationId xmlns:a16="http://schemas.microsoft.com/office/drawing/2014/main" id="{34276E6F-F45C-1640-8E5F-EECE0468B576}"/>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218641861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seite Werbewirksam Folie 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37068240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apitelseite Werbewirksam Folie 2">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solidFill>
            <a:srgbClr val="00ADB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 name="Titel 1">
            <a:extLst>
              <a:ext uri="{FF2B5EF4-FFF2-40B4-BE49-F238E27FC236}">
                <a16:creationId xmlns:a16="http://schemas.microsoft.com/office/drawing/2014/main" id="{8C1E56B9-6B64-624C-B39D-A8614B8C6545}"/>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197361098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pitelseite Werbewirksam Folie 3">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solidFill>
            <a:srgbClr val="9DBF1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 name="Titel 1">
            <a:extLst>
              <a:ext uri="{FF2B5EF4-FFF2-40B4-BE49-F238E27FC236}">
                <a16:creationId xmlns:a16="http://schemas.microsoft.com/office/drawing/2014/main" id="{EEF247E4-B983-8045-85D5-4931C159234B}"/>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85296344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eite Werbewirksam Folie 3">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C76A99B-10BE-1C4D-AFDE-411EA024CF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8" name="Textfeld 7">
            <a:extLst>
              <a:ext uri="{FF2B5EF4-FFF2-40B4-BE49-F238E27FC236}">
                <a16:creationId xmlns:a16="http://schemas.microsoft.com/office/drawing/2014/main" id="{9CFF796B-1EE0-974B-8664-55132F2781F4}"/>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11. Februar 2026</a:t>
            </a:fld>
            <a:endParaRPr lang="de-CH" sz="1600">
              <a:solidFill>
                <a:schemeClr val="bg1"/>
              </a:solidFill>
            </a:endParaRPr>
          </a:p>
        </p:txBody>
      </p:sp>
    </p:spTree>
    <p:extLst>
      <p:ext uri="{BB962C8B-B14F-4D97-AF65-F5344CB8AC3E}">
        <p14:creationId xmlns:p14="http://schemas.microsoft.com/office/powerpoint/2010/main" val="2267046052"/>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bschlussseite Werbewirksam">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9D90778-7979-B246-8CA0-A44B75128A4F}"/>
              </a:ext>
            </a:extLst>
          </p:cNvPr>
          <p:cNvPicPr>
            <a:picLocks noChangeAspect="1"/>
          </p:cNvPicPr>
          <p:nvPr userDrawn="1"/>
        </p:nvPicPr>
        <p:blipFill>
          <a:blip r:embed="rId2"/>
          <a:stretch>
            <a:fillRect/>
          </a:stretch>
        </p:blipFill>
        <p:spPr>
          <a:xfrm>
            <a:off x="0" y="0"/>
            <a:ext cx="5511800" cy="1422400"/>
          </a:xfrm>
          <a:prstGeom prst="rect">
            <a:avLst/>
          </a:prstGeom>
        </p:spPr>
      </p:pic>
    </p:spTree>
    <p:extLst>
      <p:ext uri="{BB962C8B-B14F-4D97-AF65-F5344CB8AC3E}">
        <p14:creationId xmlns:p14="http://schemas.microsoft.com/office/powerpoint/2010/main" val="220008719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seite Werbewirksam Folie 1">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2F36A40-7F38-ED4E-B8CF-B89303FDBED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8" name="Textfeld 7">
            <a:extLst>
              <a:ext uri="{FF2B5EF4-FFF2-40B4-BE49-F238E27FC236}">
                <a16:creationId xmlns:a16="http://schemas.microsoft.com/office/drawing/2014/main" id="{9CFF796B-1EE0-974B-8664-55132F2781F4}"/>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11. Februar 2026</a:t>
            </a:fld>
            <a:endParaRPr lang="de-CH" sz="1600">
              <a:solidFill>
                <a:schemeClr val="bg1"/>
              </a:solidFill>
            </a:endParaRPr>
          </a:p>
        </p:txBody>
      </p:sp>
    </p:spTree>
    <p:extLst>
      <p:ext uri="{BB962C8B-B14F-4D97-AF65-F5344CB8AC3E}">
        <p14:creationId xmlns:p14="http://schemas.microsoft.com/office/powerpoint/2010/main" val="135191007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seite Werbewirksam Folie 2">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4B8ABA8-E15C-1A48-9F29-4667719340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8" name="Textfeld 7">
            <a:extLst>
              <a:ext uri="{FF2B5EF4-FFF2-40B4-BE49-F238E27FC236}">
                <a16:creationId xmlns:a16="http://schemas.microsoft.com/office/drawing/2014/main" id="{9CFF796B-1EE0-974B-8664-55132F2781F4}"/>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11. Februar 2026</a:t>
            </a:fld>
            <a:endParaRPr lang="de-CH" sz="1600">
              <a:solidFill>
                <a:schemeClr val="bg1"/>
              </a:solidFill>
            </a:endParaRPr>
          </a:p>
        </p:txBody>
      </p:sp>
    </p:spTree>
    <p:extLst>
      <p:ext uri="{BB962C8B-B14F-4D97-AF65-F5344CB8AC3E}">
        <p14:creationId xmlns:p14="http://schemas.microsoft.com/office/powerpoint/2010/main" val="253336821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seite Werbewirksam Folie 3">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C76A99B-10BE-1C4D-AFDE-411EA024CF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8" name="Textfeld 7">
            <a:extLst>
              <a:ext uri="{FF2B5EF4-FFF2-40B4-BE49-F238E27FC236}">
                <a16:creationId xmlns:a16="http://schemas.microsoft.com/office/drawing/2014/main" id="{9CFF796B-1EE0-974B-8664-55132F2781F4}"/>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11. Februar 2026</a:t>
            </a:fld>
            <a:endParaRPr lang="de-CH" sz="1600">
              <a:solidFill>
                <a:schemeClr val="bg1"/>
              </a:solidFill>
            </a:endParaRPr>
          </a:p>
        </p:txBody>
      </p:sp>
    </p:spTree>
    <p:extLst>
      <p:ext uri="{BB962C8B-B14F-4D97-AF65-F5344CB8AC3E}">
        <p14:creationId xmlns:p14="http://schemas.microsoft.com/office/powerpoint/2010/main" val="311399504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seite Werbewirksam mit Bi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8815C96-0739-614D-970B-0EC922E13B6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Grafik 6" descr="Ein Bild, das Person, computer, sitzend, Computer enthält.&#10;&#10;Automatisch generierte Beschreibung">
            <a:extLst>
              <a:ext uri="{FF2B5EF4-FFF2-40B4-BE49-F238E27FC236}">
                <a16:creationId xmlns:a16="http://schemas.microsoft.com/office/drawing/2014/main" id="{084085AD-CB0E-E249-B009-08F53C14DC3C}"/>
              </a:ext>
            </a:extLst>
          </p:cNvPr>
          <p:cNvPicPr>
            <a:picLocks noChangeAspect="1"/>
          </p:cNvPicPr>
          <p:nvPr userDrawn="1"/>
        </p:nvPicPr>
        <p:blipFill>
          <a:blip r:embed="rId3"/>
          <a:stretch>
            <a:fillRect/>
          </a:stretch>
        </p:blipFill>
        <p:spPr>
          <a:xfrm>
            <a:off x="8216900" y="0"/>
            <a:ext cx="3975100" cy="44704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8" name="Textfeld 7">
            <a:extLst>
              <a:ext uri="{FF2B5EF4-FFF2-40B4-BE49-F238E27FC236}">
                <a16:creationId xmlns:a16="http://schemas.microsoft.com/office/drawing/2014/main" id="{9CFF796B-1EE0-974B-8664-55132F2781F4}"/>
              </a:ext>
            </a:extLst>
          </p:cNvPr>
          <p:cNvSpPr txBox="1"/>
          <p:nvPr userDrawn="1"/>
        </p:nvSpPr>
        <p:spPr>
          <a:xfrm>
            <a:off x="1792800" y="5575177"/>
            <a:ext cx="10044000" cy="246221"/>
          </a:xfrm>
          <a:prstGeom prst="rect">
            <a:avLst/>
          </a:prstGeom>
          <a:noFill/>
        </p:spPr>
        <p:txBody>
          <a:bodyPr wrap="square" lIns="0" tIns="0" rIns="0" bIns="0" rtlCol="0">
            <a:spAutoFit/>
          </a:bodyPr>
          <a:lstStyle/>
          <a:p>
            <a:fld id="{6C2B5085-0800-694C-AB63-470DCEB805A5}" type="datetime4">
              <a:rPr lang="de-CH" sz="1600" smtClean="0">
                <a:solidFill>
                  <a:schemeClr val="bg1"/>
                </a:solidFill>
              </a:rPr>
              <a:t>11. Februar 2026</a:t>
            </a:fld>
            <a:endParaRPr lang="de-CH" sz="1600">
              <a:solidFill>
                <a:schemeClr val="bg1"/>
              </a:solidFill>
            </a:endParaRPr>
          </a:p>
        </p:txBody>
      </p:sp>
    </p:spTree>
    <p:extLst>
      <p:ext uri="{BB962C8B-B14F-4D97-AF65-F5344CB8AC3E}">
        <p14:creationId xmlns:p14="http://schemas.microsoft.com/office/powerpoint/2010/main" val="269565899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und Inhalt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11113200" cy="46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14" name="Foliennummernplatzhalter 5">
            <a:extLst>
              <a:ext uri="{FF2B5EF4-FFF2-40B4-BE49-F238E27FC236}">
                <a16:creationId xmlns:a16="http://schemas.microsoft.com/office/drawing/2014/main" id="{E6D740E1-793B-4049-93A7-394D4A6D3BA9}"/>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330038142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ite mit Randspalte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8218799" cy="46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4" name="Textplatzhalter 3">
            <a:extLst>
              <a:ext uri="{FF2B5EF4-FFF2-40B4-BE49-F238E27FC236}">
                <a16:creationId xmlns:a16="http://schemas.microsoft.com/office/drawing/2014/main" id="{CAB15816-46C0-9B44-A432-4E63A10B4D7F}"/>
              </a:ext>
            </a:extLst>
          </p:cNvPr>
          <p:cNvSpPr>
            <a:spLocks noGrp="1"/>
          </p:cNvSpPr>
          <p:nvPr>
            <p:ph type="body" sz="quarter" idx="12"/>
          </p:nvPr>
        </p:nvSpPr>
        <p:spPr>
          <a:xfrm>
            <a:off x="9118800" y="1224000"/>
            <a:ext cx="2714400" cy="4680000"/>
          </a:xfrm>
          <a:prstGeom prst="rect">
            <a:avLst/>
          </a:prstGeom>
        </p:spPr>
        <p:txBody>
          <a:bodyPr/>
          <a:lstStyle>
            <a:lvl1pPr>
              <a:lnSpc>
                <a:spcPts val="1800"/>
              </a:lnSpc>
              <a:spcBef>
                <a:spcPts val="0"/>
              </a:spcBef>
              <a:defRPr sz="1200"/>
            </a:lvl1pPr>
            <a:lvl2pPr>
              <a:lnSpc>
                <a:spcPts val="1800"/>
              </a:lnSpc>
              <a:spcBef>
                <a:spcPts val="200"/>
              </a:spcBef>
              <a:defRPr sz="1200"/>
            </a:lvl2pPr>
            <a:lvl3pPr>
              <a:lnSpc>
                <a:spcPts val="1800"/>
              </a:lnSpc>
              <a:spcBef>
                <a:spcPts val="200"/>
              </a:spcBef>
              <a:defRPr sz="1200"/>
            </a:lvl3pPr>
            <a:lvl4pPr>
              <a:lnSpc>
                <a:spcPts val="1800"/>
              </a:lnSpc>
              <a:spcBef>
                <a:spcPts val="200"/>
              </a:spcBef>
              <a:defRPr sz="1200"/>
            </a:lvl4pPr>
            <a:lvl5pPr>
              <a:lnSpc>
                <a:spcPts val="1800"/>
              </a:lnSpc>
              <a:spcBef>
                <a:spcPts val="2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Foliennummernplatzhalter 5">
            <a:extLst>
              <a:ext uri="{FF2B5EF4-FFF2-40B4-BE49-F238E27FC236}">
                <a16:creationId xmlns:a16="http://schemas.microsoft.com/office/drawing/2014/main" id="{E63713C7-6471-9147-B3CF-3BF0474DE463}"/>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385094568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ite mit Bild / Grafik und Randspalte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9" name="Inhaltsplatzhalter 4">
            <a:extLst>
              <a:ext uri="{FF2B5EF4-FFF2-40B4-BE49-F238E27FC236}">
                <a16:creationId xmlns:a16="http://schemas.microsoft.com/office/drawing/2014/main" id="{04313030-D797-2547-BE71-1257F05232BE}"/>
              </a:ext>
            </a:extLst>
          </p:cNvPr>
          <p:cNvSpPr>
            <a:spLocks noGrp="1"/>
          </p:cNvSpPr>
          <p:nvPr>
            <p:ph sz="quarter" idx="13" hasCustomPrompt="1"/>
          </p:nvPr>
        </p:nvSpPr>
        <p:spPr>
          <a:xfrm>
            <a:off x="720001" y="1223913"/>
            <a:ext cx="8225562" cy="4680000"/>
          </a:xfrm>
          <a:prstGeom prst="rect">
            <a:avLst/>
          </a:prstGeom>
          <a:solidFill>
            <a:srgbClr val="000000">
              <a:alpha val="14902"/>
            </a:srgbClr>
          </a:solidFill>
        </p:spPr>
        <p:txBody>
          <a:bodyPr/>
          <a:lstStyle>
            <a:lvl1pPr marL="0" indent="0">
              <a:buNone/>
              <a:defRPr/>
            </a:lvl1pPr>
          </a:lstStyle>
          <a:p>
            <a:pPr lvl="0"/>
            <a:r>
              <a:rPr lang="de-DE"/>
              <a:t>Bilder/Grafiken hinzufügen</a:t>
            </a:r>
          </a:p>
        </p:txBody>
      </p:sp>
      <p:sp>
        <p:nvSpPr>
          <p:cNvPr id="12" name="Textplatzhalter 3">
            <a:extLst>
              <a:ext uri="{FF2B5EF4-FFF2-40B4-BE49-F238E27FC236}">
                <a16:creationId xmlns:a16="http://schemas.microsoft.com/office/drawing/2014/main" id="{A15F5EEE-69CD-3340-8446-6862E9213816}"/>
              </a:ext>
            </a:extLst>
          </p:cNvPr>
          <p:cNvSpPr>
            <a:spLocks noGrp="1"/>
          </p:cNvSpPr>
          <p:nvPr>
            <p:ph type="body" sz="quarter" idx="12"/>
          </p:nvPr>
        </p:nvSpPr>
        <p:spPr>
          <a:xfrm>
            <a:off x="9118800" y="1224000"/>
            <a:ext cx="2714400" cy="4680000"/>
          </a:xfrm>
          <a:prstGeom prst="rect">
            <a:avLst/>
          </a:prstGeom>
        </p:spPr>
        <p:txBody>
          <a:bodyPr/>
          <a:lstStyle>
            <a:lvl1pPr>
              <a:lnSpc>
                <a:spcPts val="1800"/>
              </a:lnSpc>
              <a:spcBef>
                <a:spcPts val="0"/>
              </a:spcBef>
              <a:defRPr sz="1200"/>
            </a:lvl1pPr>
            <a:lvl2pPr>
              <a:lnSpc>
                <a:spcPts val="1800"/>
              </a:lnSpc>
              <a:spcBef>
                <a:spcPts val="200"/>
              </a:spcBef>
              <a:defRPr sz="1200"/>
            </a:lvl2pPr>
            <a:lvl3pPr>
              <a:lnSpc>
                <a:spcPts val="1800"/>
              </a:lnSpc>
              <a:spcBef>
                <a:spcPts val="200"/>
              </a:spcBef>
              <a:defRPr sz="1200"/>
            </a:lvl3pPr>
            <a:lvl4pPr>
              <a:lnSpc>
                <a:spcPts val="1800"/>
              </a:lnSpc>
              <a:spcBef>
                <a:spcPts val="200"/>
              </a:spcBef>
              <a:defRPr sz="1200"/>
            </a:lvl4pPr>
            <a:lvl5pPr>
              <a:lnSpc>
                <a:spcPts val="1800"/>
              </a:lnSpc>
              <a:spcBef>
                <a:spcPts val="2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4" name="Foliennummernplatzhalter 5">
            <a:extLst>
              <a:ext uri="{FF2B5EF4-FFF2-40B4-BE49-F238E27FC236}">
                <a16:creationId xmlns:a16="http://schemas.microsoft.com/office/drawing/2014/main" id="{71364943-0F87-004E-8BC7-421E7C5B1BA0}"/>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403807190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ite mit Bild / Grafik Arbeitswirksam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9" name="Inhaltsplatzhalter 4">
            <a:extLst>
              <a:ext uri="{FF2B5EF4-FFF2-40B4-BE49-F238E27FC236}">
                <a16:creationId xmlns:a16="http://schemas.microsoft.com/office/drawing/2014/main" id="{04313030-D797-2547-BE71-1257F05232BE}"/>
              </a:ext>
            </a:extLst>
          </p:cNvPr>
          <p:cNvSpPr>
            <a:spLocks noGrp="1"/>
          </p:cNvSpPr>
          <p:nvPr>
            <p:ph sz="quarter" idx="13" hasCustomPrompt="1"/>
          </p:nvPr>
        </p:nvSpPr>
        <p:spPr>
          <a:xfrm>
            <a:off x="720001" y="1223913"/>
            <a:ext cx="11113200" cy="4680000"/>
          </a:xfrm>
          <a:prstGeom prst="rect">
            <a:avLst/>
          </a:prstGeom>
          <a:solidFill>
            <a:srgbClr val="000000">
              <a:alpha val="14902"/>
            </a:srgbClr>
          </a:solidFill>
        </p:spPr>
        <p:txBody>
          <a:bodyPr/>
          <a:lstStyle>
            <a:lvl1pPr marL="0" indent="0">
              <a:buNone/>
              <a:defRPr/>
            </a:lvl1pPr>
          </a:lstStyle>
          <a:p>
            <a:pPr lvl="0"/>
            <a:r>
              <a:rPr lang="de-DE"/>
              <a:t>Bilder/Grafiken hinzufügen</a:t>
            </a:r>
          </a:p>
        </p:txBody>
      </p:sp>
      <p:sp>
        <p:nvSpPr>
          <p:cNvPr id="12" name="Foliennummernplatzhalter 5">
            <a:extLst>
              <a:ext uri="{FF2B5EF4-FFF2-40B4-BE49-F238E27FC236}">
                <a16:creationId xmlns:a16="http://schemas.microsoft.com/office/drawing/2014/main" id="{34276E6F-F45C-1640-8E5F-EECE0468B576}"/>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264569188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apitelseite Werbewirksam Folie 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19711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eite Werbewirksam mit Bi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8815C96-0739-614D-970B-0EC922E13B6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Grafik 6" descr="Ein Bild, das Person, computer, sitzend, Computer enthält.&#10;&#10;Automatisch generierte Beschreibung">
            <a:extLst>
              <a:ext uri="{FF2B5EF4-FFF2-40B4-BE49-F238E27FC236}">
                <a16:creationId xmlns:a16="http://schemas.microsoft.com/office/drawing/2014/main" id="{084085AD-CB0E-E249-B009-08F53C14DC3C}"/>
              </a:ext>
            </a:extLst>
          </p:cNvPr>
          <p:cNvPicPr>
            <a:picLocks noChangeAspect="1"/>
          </p:cNvPicPr>
          <p:nvPr userDrawn="1"/>
        </p:nvPicPr>
        <p:blipFill>
          <a:blip r:embed="rId3"/>
          <a:stretch>
            <a:fillRect/>
          </a:stretch>
        </p:blipFill>
        <p:spPr>
          <a:xfrm>
            <a:off x="8216900" y="0"/>
            <a:ext cx="3975100" cy="4470400"/>
          </a:xfrm>
          <a:prstGeom prst="rect">
            <a:avLst/>
          </a:prstGeom>
        </p:spPr>
      </p:pic>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1792800" y="4597200"/>
            <a:ext cx="10044000" cy="351238"/>
          </a:xfrm>
        </p:spPr>
        <p:txBody>
          <a:bodyPr anchor="t" anchorCtr="0"/>
          <a:lstStyle>
            <a:lvl1pPr algn="l">
              <a:defRPr sz="3000">
                <a:solidFill>
                  <a:schemeClr val="bg1"/>
                </a:solidFill>
              </a:defRPr>
            </a:lvl1pPr>
          </a:lstStyle>
          <a:p>
            <a:r>
              <a:rPr lang="de-DE"/>
              <a:t>Mastertitelformat bearbeiten</a:t>
            </a:r>
            <a:endParaRPr lang="de-CH"/>
          </a:p>
        </p:txBody>
      </p:sp>
      <p:sp>
        <p:nvSpPr>
          <p:cNvPr id="3" name="Untertitel 2">
            <a:extLst>
              <a:ext uri="{FF2B5EF4-FFF2-40B4-BE49-F238E27FC236}">
                <a16:creationId xmlns:a16="http://schemas.microsoft.com/office/drawing/2014/main" id="{92125101-F84B-2445-B996-427B8B4A8003}"/>
              </a:ext>
            </a:extLst>
          </p:cNvPr>
          <p:cNvSpPr>
            <a:spLocks noGrp="1"/>
          </p:cNvSpPr>
          <p:nvPr>
            <p:ph type="subTitle" idx="1"/>
          </p:nvPr>
        </p:nvSpPr>
        <p:spPr>
          <a:xfrm>
            <a:off x="1792800" y="5004000"/>
            <a:ext cx="10044000" cy="351238"/>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Tree>
    <p:extLst>
      <p:ext uri="{BB962C8B-B14F-4D97-AF65-F5344CB8AC3E}">
        <p14:creationId xmlns:p14="http://schemas.microsoft.com/office/powerpoint/2010/main" val="2339872926"/>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apitelseite Werbewirksam Folie 2">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solidFill>
            <a:srgbClr val="00ADB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 name="Titel 1">
            <a:extLst>
              <a:ext uri="{FF2B5EF4-FFF2-40B4-BE49-F238E27FC236}">
                <a16:creationId xmlns:a16="http://schemas.microsoft.com/office/drawing/2014/main" id="{8C1E56B9-6B64-624C-B39D-A8614B8C6545}"/>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116774327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apitelseite Werbewirksam Folie 3">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solidFill>
            <a:srgbClr val="9DBF1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 name="Titel 1">
            <a:extLst>
              <a:ext uri="{FF2B5EF4-FFF2-40B4-BE49-F238E27FC236}">
                <a16:creationId xmlns:a16="http://schemas.microsoft.com/office/drawing/2014/main" id="{EEF247E4-B983-8045-85D5-4931C159234B}"/>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315689902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bschlussseite Werbewirksam">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9D90778-7979-B246-8CA0-A44B75128A4F}"/>
              </a:ext>
            </a:extLst>
          </p:cNvPr>
          <p:cNvPicPr>
            <a:picLocks noChangeAspect="1"/>
          </p:cNvPicPr>
          <p:nvPr userDrawn="1"/>
        </p:nvPicPr>
        <p:blipFill>
          <a:blip r:embed="rId2"/>
          <a:stretch>
            <a:fillRect/>
          </a:stretch>
        </p:blipFill>
        <p:spPr>
          <a:xfrm>
            <a:off x="0" y="0"/>
            <a:ext cx="5511800" cy="1422400"/>
          </a:xfrm>
          <a:prstGeom prst="rect">
            <a:avLst/>
          </a:prstGeom>
        </p:spPr>
      </p:pic>
    </p:spTree>
    <p:extLst>
      <p:ext uri="{BB962C8B-B14F-4D97-AF65-F5344CB8AC3E}">
        <p14:creationId xmlns:p14="http://schemas.microsoft.com/office/powerpoint/2010/main" val="1609236438"/>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el und Inhalt Arbeits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11113200" cy="468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14" name="Foliennummernplatzhalter 5">
            <a:extLst>
              <a:ext uri="{FF2B5EF4-FFF2-40B4-BE49-F238E27FC236}">
                <a16:creationId xmlns:a16="http://schemas.microsoft.com/office/drawing/2014/main" id="{E6D740E1-793B-4049-93A7-394D4A6D3BA9}"/>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362375194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11113200" cy="46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14" name="Foliennummernplatzhalter 5">
            <a:extLst>
              <a:ext uri="{FF2B5EF4-FFF2-40B4-BE49-F238E27FC236}">
                <a16:creationId xmlns:a16="http://schemas.microsoft.com/office/drawing/2014/main" id="{E6D740E1-793B-4049-93A7-394D4A6D3BA9}"/>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2264350660"/>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ite mit Randspalte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sp>
        <p:nvSpPr>
          <p:cNvPr id="10" name="Textplatzhalter 8">
            <a:extLst>
              <a:ext uri="{FF2B5EF4-FFF2-40B4-BE49-F238E27FC236}">
                <a16:creationId xmlns:a16="http://schemas.microsoft.com/office/drawing/2014/main" id="{59476F43-BAD1-5F47-9194-F5C0BD930B55}"/>
              </a:ext>
            </a:extLst>
          </p:cNvPr>
          <p:cNvSpPr>
            <a:spLocks noGrp="1"/>
          </p:cNvSpPr>
          <p:nvPr>
            <p:ph type="body" sz="quarter" idx="11"/>
          </p:nvPr>
        </p:nvSpPr>
        <p:spPr>
          <a:xfrm>
            <a:off x="720001" y="1224000"/>
            <a:ext cx="8218799" cy="468000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4" name="Textplatzhalter 3">
            <a:extLst>
              <a:ext uri="{FF2B5EF4-FFF2-40B4-BE49-F238E27FC236}">
                <a16:creationId xmlns:a16="http://schemas.microsoft.com/office/drawing/2014/main" id="{CAB15816-46C0-9B44-A432-4E63A10B4D7F}"/>
              </a:ext>
            </a:extLst>
          </p:cNvPr>
          <p:cNvSpPr>
            <a:spLocks noGrp="1"/>
          </p:cNvSpPr>
          <p:nvPr>
            <p:ph type="body" sz="quarter" idx="12"/>
          </p:nvPr>
        </p:nvSpPr>
        <p:spPr>
          <a:xfrm>
            <a:off x="9118800" y="1224000"/>
            <a:ext cx="2714400" cy="4680000"/>
          </a:xfrm>
          <a:prstGeom prst="rect">
            <a:avLst/>
          </a:prstGeom>
        </p:spPr>
        <p:txBody>
          <a:bodyPr/>
          <a:lstStyle>
            <a:lvl1pPr>
              <a:lnSpc>
                <a:spcPts val="1800"/>
              </a:lnSpc>
              <a:spcBef>
                <a:spcPts val="0"/>
              </a:spcBef>
              <a:defRPr sz="1200"/>
            </a:lvl1pPr>
            <a:lvl2pPr>
              <a:lnSpc>
                <a:spcPts val="1800"/>
              </a:lnSpc>
              <a:spcBef>
                <a:spcPts val="200"/>
              </a:spcBef>
              <a:defRPr sz="1200"/>
            </a:lvl2pPr>
            <a:lvl3pPr>
              <a:lnSpc>
                <a:spcPts val="1800"/>
              </a:lnSpc>
              <a:spcBef>
                <a:spcPts val="200"/>
              </a:spcBef>
              <a:defRPr sz="1200"/>
            </a:lvl3pPr>
            <a:lvl4pPr>
              <a:lnSpc>
                <a:spcPts val="1800"/>
              </a:lnSpc>
              <a:spcBef>
                <a:spcPts val="200"/>
              </a:spcBef>
              <a:defRPr sz="1200"/>
            </a:lvl4pPr>
            <a:lvl5pPr>
              <a:lnSpc>
                <a:spcPts val="1800"/>
              </a:lnSpc>
              <a:spcBef>
                <a:spcPts val="200"/>
              </a:spcBef>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3" name="Foliennummernplatzhalter 5">
            <a:extLst>
              <a:ext uri="{FF2B5EF4-FFF2-40B4-BE49-F238E27FC236}">
                <a16:creationId xmlns:a16="http://schemas.microsoft.com/office/drawing/2014/main" id="{E63713C7-6471-9147-B3CF-3BF0474DE463}"/>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2669019631"/>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ite mit Bild / Grafik und Randspalte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9" name="Inhaltsplatzhalter 4">
            <a:extLst>
              <a:ext uri="{FF2B5EF4-FFF2-40B4-BE49-F238E27FC236}">
                <a16:creationId xmlns:a16="http://schemas.microsoft.com/office/drawing/2014/main" id="{04313030-D797-2547-BE71-1257F05232BE}"/>
              </a:ext>
            </a:extLst>
          </p:cNvPr>
          <p:cNvSpPr>
            <a:spLocks noGrp="1"/>
          </p:cNvSpPr>
          <p:nvPr>
            <p:ph sz="quarter" idx="13" hasCustomPrompt="1"/>
          </p:nvPr>
        </p:nvSpPr>
        <p:spPr>
          <a:xfrm>
            <a:off x="720001" y="1223913"/>
            <a:ext cx="8225562" cy="4680000"/>
          </a:xfrm>
          <a:prstGeom prst="rect">
            <a:avLst/>
          </a:prstGeom>
          <a:solidFill>
            <a:srgbClr val="000000">
              <a:alpha val="14902"/>
            </a:srgbClr>
          </a:solidFill>
        </p:spPr>
        <p:txBody>
          <a:bodyPr/>
          <a:lstStyle>
            <a:lvl1pPr marL="0" indent="0">
              <a:buNone/>
              <a:defRPr/>
            </a:lvl1pPr>
          </a:lstStyle>
          <a:p>
            <a:pPr lvl="0"/>
            <a:r>
              <a:rPr lang="de-DE"/>
              <a:t>Bilder/Grafiken hinzufügen</a:t>
            </a:r>
          </a:p>
        </p:txBody>
      </p:sp>
      <p:sp>
        <p:nvSpPr>
          <p:cNvPr id="12" name="Textplatzhalter 3">
            <a:extLst>
              <a:ext uri="{FF2B5EF4-FFF2-40B4-BE49-F238E27FC236}">
                <a16:creationId xmlns:a16="http://schemas.microsoft.com/office/drawing/2014/main" id="{A15F5EEE-69CD-3340-8446-6862E9213816}"/>
              </a:ext>
            </a:extLst>
          </p:cNvPr>
          <p:cNvSpPr>
            <a:spLocks noGrp="1"/>
          </p:cNvSpPr>
          <p:nvPr>
            <p:ph type="body" sz="quarter" idx="12"/>
          </p:nvPr>
        </p:nvSpPr>
        <p:spPr>
          <a:xfrm>
            <a:off x="9118800" y="1224000"/>
            <a:ext cx="2714400" cy="4680000"/>
          </a:xfrm>
          <a:prstGeom prst="rect">
            <a:avLst/>
          </a:prstGeom>
        </p:spPr>
        <p:txBody>
          <a:bodyPr/>
          <a:lstStyle>
            <a:lvl1pPr>
              <a:lnSpc>
                <a:spcPts val="1800"/>
              </a:lnSpc>
              <a:spcBef>
                <a:spcPts val="0"/>
              </a:spcBef>
              <a:defRPr sz="1400"/>
            </a:lvl1pPr>
            <a:lvl2pPr>
              <a:lnSpc>
                <a:spcPts val="1800"/>
              </a:lnSpc>
              <a:spcBef>
                <a:spcPts val="200"/>
              </a:spcBef>
              <a:defRPr sz="1400"/>
            </a:lvl2pPr>
            <a:lvl3pPr>
              <a:lnSpc>
                <a:spcPts val="1800"/>
              </a:lnSpc>
              <a:spcBef>
                <a:spcPts val="200"/>
              </a:spcBef>
              <a:defRPr sz="1400"/>
            </a:lvl3pPr>
            <a:lvl4pPr>
              <a:lnSpc>
                <a:spcPts val="1800"/>
              </a:lnSpc>
              <a:spcBef>
                <a:spcPts val="200"/>
              </a:spcBef>
              <a:defRPr sz="1400"/>
            </a:lvl4pPr>
            <a:lvl5pPr>
              <a:lnSpc>
                <a:spcPts val="1800"/>
              </a:lnSpc>
              <a:spcBef>
                <a:spcPts val="200"/>
              </a:spcBef>
              <a:defRPr sz="1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4" name="Foliennummernplatzhalter 5">
            <a:extLst>
              <a:ext uri="{FF2B5EF4-FFF2-40B4-BE49-F238E27FC236}">
                <a16:creationId xmlns:a16="http://schemas.microsoft.com/office/drawing/2014/main" id="{71364943-0F87-004E-8BC7-421E7C5B1BA0}"/>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165185688"/>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ite mit Bild / Grafik Arbeitswirksam Werbewirks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4D88C-4018-C34E-8782-84C3B5BF6FE4}"/>
              </a:ext>
            </a:extLst>
          </p:cNvPr>
          <p:cNvSpPr>
            <a:spLocks noGrp="1"/>
          </p:cNvSpPr>
          <p:nvPr>
            <p:ph type="title"/>
          </p:nvPr>
        </p:nvSpPr>
        <p:spPr/>
        <p:txBody>
          <a:bodyPr/>
          <a:lstStyle/>
          <a:p>
            <a:r>
              <a:rPr lang="de-DE"/>
              <a:t>Mastertitelformat bearbeiten</a:t>
            </a:r>
            <a:endParaRPr lang="de-CH"/>
          </a:p>
        </p:txBody>
      </p:sp>
      <p:pic>
        <p:nvPicPr>
          <p:cNvPr id="11" name="Grafik 10">
            <a:extLst>
              <a:ext uri="{FF2B5EF4-FFF2-40B4-BE49-F238E27FC236}">
                <a16:creationId xmlns:a16="http://schemas.microsoft.com/office/drawing/2014/main" id="{23521C68-D72F-B24B-9234-CB2DB3D36825}"/>
              </a:ext>
            </a:extLst>
          </p:cNvPr>
          <p:cNvPicPr>
            <a:picLocks noChangeAspect="1"/>
          </p:cNvPicPr>
          <p:nvPr userDrawn="1"/>
        </p:nvPicPr>
        <p:blipFill>
          <a:blip r:embed="rId2"/>
          <a:stretch>
            <a:fillRect/>
          </a:stretch>
        </p:blipFill>
        <p:spPr>
          <a:xfrm>
            <a:off x="0" y="5994400"/>
            <a:ext cx="1320800" cy="863600"/>
          </a:xfrm>
          <a:prstGeom prst="rect">
            <a:avLst/>
          </a:prstGeom>
        </p:spPr>
      </p:pic>
      <p:sp>
        <p:nvSpPr>
          <p:cNvPr id="9" name="Inhaltsplatzhalter 4">
            <a:extLst>
              <a:ext uri="{FF2B5EF4-FFF2-40B4-BE49-F238E27FC236}">
                <a16:creationId xmlns:a16="http://schemas.microsoft.com/office/drawing/2014/main" id="{04313030-D797-2547-BE71-1257F05232BE}"/>
              </a:ext>
            </a:extLst>
          </p:cNvPr>
          <p:cNvSpPr>
            <a:spLocks noGrp="1"/>
          </p:cNvSpPr>
          <p:nvPr>
            <p:ph sz="quarter" idx="13" hasCustomPrompt="1"/>
          </p:nvPr>
        </p:nvSpPr>
        <p:spPr>
          <a:xfrm>
            <a:off x="720001" y="1223913"/>
            <a:ext cx="11113200" cy="4680000"/>
          </a:xfrm>
          <a:prstGeom prst="rect">
            <a:avLst/>
          </a:prstGeom>
          <a:solidFill>
            <a:srgbClr val="000000">
              <a:alpha val="14902"/>
            </a:srgbClr>
          </a:solidFill>
        </p:spPr>
        <p:txBody>
          <a:bodyPr/>
          <a:lstStyle>
            <a:lvl1pPr marL="0" indent="0">
              <a:buNone/>
              <a:defRPr/>
            </a:lvl1pPr>
          </a:lstStyle>
          <a:p>
            <a:pPr lvl="0"/>
            <a:r>
              <a:rPr lang="de-DE"/>
              <a:t>Bilder/Grafiken hinzufügen</a:t>
            </a:r>
          </a:p>
        </p:txBody>
      </p:sp>
      <p:sp>
        <p:nvSpPr>
          <p:cNvPr id="12" name="Foliennummernplatzhalter 5">
            <a:extLst>
              <a:ext uri="{FF2B5EF4-FFF2-40B4-BE49-F238E27FC236}">
                <a16:creationId xmlns:a16="http://schemas.microsoft.com/office/drawing/2014/main" id="{34276E6F-F45C-1640-8E5F-EECE0468B576}"/>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3707277976"/>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eite Werbewirksam Folie 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F14A46A-4815-7E46-A91B-CD0DFF33C07B}"/>
              </a:ext>
            </a:extLst>
          </p:cNvPr>
          <p:cNvSpPr/>
          <p:nvPr userDrawn="1"/>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5F0C4399-EF68-9340-A958-C8DC9EBA75B7}"/>
              </a:ext>
            </a:extLst>
          </p:cNvPr>
          <p:cNvSpPr>
            <a:spLocks noGrp="1"/>
          </p:cNvSpPr>
          <p:nvPr>
            <p:ph type="ctrTitle"/>
          </p:nvPr>
        </p:nvSpPr>
        <p:spPr>
          <a:xfrm>
            <a:off x="720000" y="2792480"/>
            <a:ext cx="11113200" cy="1273039"/>
          </a:xfrm>
        </p:spPr>
        <p:txBody>
          <a:bodyPr anchor="ctr" anchorCtr="0"/>
          <a:lstStyle>
            <a:lvl1pPr algn="l">
              <a:defRPr sz="3000">
                <a:solidFill>
                  <a:schemeClr val="bg1"/>
                </a:solidFill>
              </a:defRPr>
            </a:lvl1pPr>
          </a:lstStyle>
          <a:p>
            <a:r>
              <a:rPr lang="de-DE"/>
              <a:t>Mastertitelformat bearbeiten</a:t>
            </a:r>
            <a:endParaRPr lang="de-CH"/>
          </a:p>
        </p:txBody>
      </p:sp>
    </p:spTree>
    <p:extLst>
      <p:ext uri="{BB962C8B-B14F-4D97-AF65-F5344CB8AC3E}">
        <p14:creationId xmlns:p14="http://schemas.microsoft.com/office/powerpoint/2010/main" val="4269583308"/>
      </p:ext>
    </p:extLst>
  </p:cSld>
  <p:clrMapOvr>
    <a:masterClrMapping/>
  </p:clrMapOvr>
  <p:transition spd="slow">
    <p:wip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68D566F-4427-4045-B85A-28823E792CC8}"/>
              </a:ext>
            </a:extLst>
          </p:cNvPr>
          <p:cNvSpPr>
            <a:spLocks noGrp="1"/>
          </p:cNvSpPr>
          <p:nvPr>
            <p:ph type="title"/>
          </p:nvPr>
        </p:nvSpPr>
        <p:spPr>
          <a:xfrm>
            <a:off x="720000" y="432000"/>
            <a:ext cx="11113200" cy="576000"/>
          </a:xfrm>
          <a:prstGeom prst="rect">
            <a:avLst/>
          </a:prstGeom>
        </p:spPr>
        <p:txBody>
          <a:bodyPr vert="horz" lIns="0" tIns="0" rIns="0" bIns="0" rtlCol="0" anchor="t" anchorCtr="0">
            <a:no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1E46CDAC-CB8A-DE42-9912-68E40D9464A4}"/>
              </a:ext>
            </a:extLst>
          </p:cNvPr>
          <p:cNvSpPr>
            <a:spLocks noGrp="1"/>
          </p:cNvSpPr>
          <p:nvPr>
            <p:ph type="body" idx="1"/>
          </p:nvPr>
        </p:nvSpPr>
        <p:spPr>
          <a:xfrm>
            <a:off x="720000" y="1224000"/>
            <a:ext cx="11113200" cy="4680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a:extLst>
              <a:ext uri="{FF2B5EF4-FFF2-40B4-BE49-F238E27FC236}">
                <a16:creationId xmlns:a16="http://schemas.microsoft.com/office/drawing/2014/main" id="{A1AB4F62-AC68-594E-B5D8-A3B562F266AE}"/>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
        <p:nvSpPr>
          <p:cNvPr id="4" name="Textfeld 3">
            <a:extLst>
              <a:ext uri="{FF2B5EF4-FFF2-40B4-BE49-F238E27FC236}">
                <a16:creationId xmlns:a16="http://schemas.microsoft.com/office/drawing/2014/main" id="{E37BE7A3-3F8A-551C-0B2D-0C3015873291}"/>
              </a:ext>
            </a:extLst>
          </p:cNvPr>
          <p:cNvSpPr txBox="1"/>
          <p:nvPr userDrawn="1"/>
        </p:nvSpPr>
        <p:spPr>
          <a:xfrm>
            <a:off x="5534411" y="6450521"/>
            <a:ext cx="1386611" cy="123111"/>
          </a:xfrm>
          <a:prstGeom prst="rect">
            <a:avLst/>
          </a:prstGeom>
          <a:noFill/>
        </p:spPr>
        <p:txBody>
          <a:bodyPr wrap="square" lIns="0" tIns="0" rIns="0" bIns="0" rtlCol="0">
            <a:spAutoFit/>
          </a:bodyPr>
          <a:lstStyle/>
          <a:p>
            <a:pPr algn="ctr"/>
            <a:r>
              <a:rPr lang="de-CH" sz="800">
                <a:effectLst/>
                <a:latin typeface="Arial" panose="020B0604020202020204" pitchFamily="34" charset="0"/>
                <a:ea typeface="Times New Roman" panose="02020603050405020304" pitchFamily="18" charset="0"/>
              </a:rPr>
              <a:t>©</a:t>
            </a:r>
            <a:r>
              <a:rPr lang="de-CH" sz="800">
                <a:effectLst/>
                <a:latin typeface="Arial" panose="020B0604020202020204" pitchFamily="34" charset="0"/>
                <a:ea typeface="Times New Roman" panose="02020603050405020304" pitchFamily="18" charset="0"/>
                <a:cs typeface="Times New Roman" panose="02020603050405020304" pitchFamily="18" charset="0"/>
              </a:rPr>
              <a:t> 2025 IGKG Schweiz</a:t>
            </a:r>
            <a:endParaRPr lang="de-CH" sz="800"/>
          </a:p>
        </p:txBody>
      </p:sp>
    </p:spTree>
    <p:extLst>
      <p:ext uri="{BB962C8B-B14F-4D97-AF65-F5344CB8AC3E}">
        <p14:creationId xmlns:p14="http://schemas.microsoft.com/office/powerpoint/2010/main" val="28196701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65" r:id="rId5"/>
    <p:sldLayoutId id="2147483666" r:id="rId6"/>
    <p:sldLayoutId id="2147483667" r:id="rId7"/>
    <p:sldLayoutId id="2147483668" r:id="rId8"/>
    <p:sldLayoutId id="2147483671" r:id="rId9"/>
    <p:sldLayoutId id="2147483672" r:id="rId10"/>
    <p:sldLayoutId id="2147483673" r:id="rId11"/>
    <p:sldLayoutId id="2147483669" r:id="rId12"/>
    <p:sldLayoutId id="2147483749" r:id="rId13"/>
    <p:sldLayoutId id="2147483750" r:id="rId14"/>
  </p:sldLayoutIdLst>
  <p:transition spd="slow">
    <p:wipe/>
  </p:transition>
  <p:hf hdr="0" ftr="0" dt="0"/>
  <p:txStyles>
    <p:titleStyle>
      <a:lvl1pPr algn="l" defTabSz="914400" rtl="0" eaLnBrk="1" latinLnBrk="0" hangingPunct="1">
        <a:lnSpc>
          <a:spcPts val="32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ts val="2200"/>
        </a:lnSpc>
        <a:spcBef>
          <a:spcPts val="0"/>
        </a:spcBef>
        <a:buClr>
          <a:srgbClr val="28465A"/>
        </a:buClr>
        <a:buFont typeface="Symbol" pitchFamily="2" charset="2"/>
        <a:buNone/>
        <a:tabLst/>
        <a:defRPr sz="1600" kern="1200">
          <a:solidFill>
            <a:schemeClr val="tx1"/>
          </a:solidFill>
          <a:latin typeface="+mn-lt"/>
          <a:ea typeface="+mn-ea"/>
          <a:cs typeface="+mn-cs"/>
        </a:defRPr>
      </a:lvl1pPr>
      <a:lvl2pPr marL="18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2pPr>
      <a:lvl3pPr marL="36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3pPr>
      <a:lvl4pPr marL="54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4pPr>
      <a:lvl5pPr marL="72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442" y="274575"/>
            <a:ext cx="10973117" cy="1142735"/>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609442" y="1599829"/>
            <a:ext cx="10973117" cy="4526502"/>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2"/>
            <a:endParaRPr lang="de-DE"/>
          </a:p>
        </p:txBody>
      </p:sp>
      <p:sp>
        <p:nvSpPr>
          <p:cNvPr id="4" name="Datumsplatzhalter 3"/>
          <p:cNvSpPr>
            <a:spLocks noGrp="1"/>
          </p:cNvSpPr>
          <p:nvPr>
            <p:ph type="dt" sz="half" idx="2"/>
          </p:nvPr>
        </p:nvSpPr>
        <p:spPr>
          <a:xfrm>
            <a:off x="609441" y="6356467"/>
            <a:ext cx="2845647" cy="36504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a:p>
        </p:txBody>
      </p:sp>
      <p:sp>
        <p:nvSpPr>
          <p:cNvPr id="5" name="Fußzeilenplatzhalter 4"/>
          <p:cNvSpPr>
            <a:spLocks noGrp="1"/>
          </p:cNvSpPr>
          <p:nvPr>
            <p:ph type="ftr" sz="quarter" idx="3"/>
          </p:nvPr>
        </p:nvSpPr>
        <p:spPr>
          <a:xfrm>
            <a:off x="4166103" y="6356467"/>
            <a:ext cx="3859795" cy="36504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736913" y="6356467"/>
            <a:ext cx="2845646" cy="365040"/>
          </a:xfrm>
          <a:prstGeom prst="rect">
            <a:avLst/>
          </a:prstGeom>
        </p:spPr>
        <p:txBody>
          <a:bodyPr vert="horz" lIns="91440" tIns="45720" rIns="91440" bIns="45720" rtlCol="0" anchor="ctr"/>
          <a:lstStyle>
            <a:lvl1pPr algn="r">
              <a:defRPr sz="1200">
                <a:solidFill>
                  <a:schemeClr val="tx1">
                    <a:tint val="75000"/>
                  </a:schemeClr>
                </a:solidFill>
              </a:defRPr>
            </a:lvl1pPr>
          </a:lstStyle>
          <a:p>
            <a:fld id="{58A5ABE6-3D13-4A29-9703-BC6575504CF9}" type="slidenum">
              <a:rPr lang="de-CH" smtClean="0"/>
              <a:t>‹N°›</a:t>
            </a:fld>
            <a:endParaRPr lang="de-CH"/>
          </a:p>
        </p:txBody>
      </p:sp>
    </p:spTree>
    <p:extLst>
      <p:ext uri="{BB962C8B-B14F-4D97-AF65-F5344CB8AC3E}">
        <p14:creationId xmlns:p14="http://schemas.microsoft.com/office/powerpoint/2010/main" val="311181335"/>
      </p:ext>
    </p:extLst>
  </p:cSld>
  <p:clrMap bg1="lt1" tx1="dk1" bg2="lt2" tx2="dk2" accent1="accent1" accent2="accent2" accent3="accent3" accent4="accent4" accent5="accent5" accent6="accent6" hlink="hlink" folHlink="folHlink"/>
  <p:sldLayoutIdLst>
    <p:sldLayoutId id="2147483679" r:id="rId1"/>
    <p:sldLayoutId id="2147483680" r:id="rId2"/>
  </p:sldLayoutIdLst>
  <p:hf hdr="0" ftr="0" dt="0"/>
  <p:txStyles>
    <p:titleStyle>
      <a:lvl1pPr algn="ctr" defTabSz="914126" rtl="0" eaLnBrk="1" latinLnBrk="0" hangingPunct="1">
        <a:spcBef>
          <a:spcPct val="0"/>
        </a:spcBef>
        <a:buNone/>
        <a:defRPr sz="4399" kern="1200">
          <a:solidFill>
            <a:schemeClr val="tx1"/>
          </a:solidFill>
          <a:latin typeface="Myriad Pro" pitchFamily="34" charset="0"/>
          <a:ea typeface="+mj-ea"/>
          <a:cs typeface="+mj-cs"/>
        </a:defRPr>
      </a:lvl1pPr>
    </p:titleStyle>
    <p:bodyStyle>
      <a:lvl1pPr marL="342797" indent="-342797" algn="l" defTabSz="914126" rtl="0" eaLnBrk="1" latinLnBrk="0" hangingPunct="1">
        <a:spcBef>
          <a:spcPct val="20000"/>
        </a:spcBef>
        <a:buFont typeface="Symbol" panose="05050102010706020507" pitchFamily="18" charset="2"/>
        <a:buChar char="-"/>
        <a:defRPr sz="3199" kern="1200">
          <a:solidFill>
            <a:schemeClr val="tx1"/>
          </a:solidFill>
          <a:latin typeface="Myriad Pro" pitchFamily="34" charset="0"/>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yriad Pro" pitchFamily="34" charset="0"/>
          <a:ea typeface="+mn-ea"/>
          <a:cs typeface="+mn-cs"/>
        </a:defRPr>
      </a:lvl2pPr>
      <a:lvl3pPr marL="1142657" indent="-228531" algn="l" defTabSz="914126" rtl="0" eaLnBrk="1" latinLnBrk="0" hangingPunct="1">
        <a:spcBef>
          <a:spcPct val="20000"/>
        </a:spcBef>
        <a:buFont typeface="Symbol" panose="05050102010706020507" pitchFamily="18" charset="2"/>
        <a:buChar char="-"/>
        <a:defRPr sz="2399" kern="1200">
          <a:solidFill>
            <a:schemeClr val="tx1"/>
          </a:solidFill>
          <a:latin typeface="Myriad Pro" pitchFamily="34" charset="0"/>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de-DE"/>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442" y="274575"/>
            <a:ext cx="10973117" cy="1142735"/>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609442" y="1599829"/>
            <a:ext cx="10973117" cy="4526502"/>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2"/>
            <a:endParaRPr lang="de-DE"/>
          </a:p>
        </p:txBody>
      </p:sp>
      <p:sp>
        <p:nvSpPr>
          <p:cNvPr id="4" name="Datumsplatzhalter 3"/>
          <p:cNvSpPr>
            <a:spLocks noGrp="1"/>
          </p:cNvSpPr>
          <p:nvPr>
            <p:ph type="dt" sz="half" idx="2"/>
          </p:nvPr>
        </p:nvSpPr>
        <p:spPr>
          <a:xfrm>
            <a:off x="609441" y="6356467"/>
            <a:ext cx="2845647" cy="36504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CH"/>
          </a:p>
        </p:txBody>
      </p:sp>
      <p:sp>
        <p:nvSpPr>
          <p:cNvPr id="5" name="Fußzeilenplatzhalter 4"/>
          <p:cNvSpPr>
            <a:spLocks noGrp="1"/>
          </p:cNvSpPr>
          <p:nvPr>
            <p:ph type="ftr" sz="quarter" idx="3"/>
          </p:nvPr>
        </p:nvSpPr>
        <p:spPr>
          <a:xfrm>
            <a:off x="4166103" y="6356467"/>
            <a:ext cx="3859795" cy="36504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736913" y="6356467"/>
            <a:ext cx="2845646" cy="365040"/>
          </a:xfrm>
          <a:prstGeom prst="rect">
            <a:avLst/>
          </a:prstGeom>
        </p:spPr>
        <p:txBody>
          <a:bodyPr vert="horz" lIns="91440" tIns="45720" rIns="91440" bIns="45720" rtlCol="0" anchor="ctr"/>
          <a:lstStyle>
            <a:lvl1pPr algn="r">
              <a:defRPr sz="1200">
                <a:solidFill>
                  <a:schemeClr val="tx1">
                    <a:tint val="75000"/>
                  </a:schemeClr>
                </a:solidFill>
              </a:defRPr>
            </a:lvl1pPr>
          </a:lstStyle>
          <a:p>
            <a:fld id="{58A5ABE6-3D13-4A29-9703-BC6575504CF9}" type="slidenum">
              <a:rPr lang="de-CH" smtClean="0"/>
              <a:t>‹N°›</a:t>
            </a:fld>
            <a:endParaRPr lang="de-CH"/>
          </a:p>
        </p:txBody>
      </p:sp>
    </p:spTree>
    <p:extLst>
      <p:ext uri="{BB962C8B-B14F-4D97-AF65-F5344CB8AC3E}">
        <p14:creationId xmlns:p14="http://schemas.microsoft.com/office/powerpoint/2010/main" val="1319745211"/>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ftr="0" dt="0"/>
  <p:txStyles>
    <p:titleStyle>
      <a:lvl1pPr algn="ctr" defTabSz="914126" rtl="0" eaLnBrk="1" latinLnBrk="0" hangingPunct="1">
        <a:spcBef>
          <a:spcPct val="0"/>
        </a:spcBef>
        <a:buNone/>
        <a:defRPr sz="4399" kern="1200">
          <a:solidFill>
            <a:schemeClr val="tx1"/>
          </a:solidFill>
          <a:latin typeface="Myriad Pro" pitchFamily="34" charset="0"/>
          <a:ea typeface="+mj-ea"/>
          <a:cs typeface="+mj-cs"/>
        </a:defRPr>
      </a:lvl1pPr>
    </p:titleStyle>
    <p:bodyStyle>
      <a:lvl1pPr marL="342797" indent="-342797" algn="l" defTabSz="914126" rtl="0" eaLnBrk="1" latinLnBrk="0" hangingPunct="1">
        <a:spcBef>
          <a:spcPct val="20000"/>
        </a:spcBef>
        <a:buFont typeface="Symbol" panose="05050102010706020507" pitchFamily="18" charset="2"/>
        <a:buChar char="-"/>
        <a:defRPr sz="3199" kern="1200">
          <a:solidFill>
            <a:schemeClr val="tx1"/>
          </a:solidFill>
          <a:latin typeface="Myriad Pro" pitchFamily="34" charset="0"/>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yriad Pro" pitchFamily="34" charset="0"/>
          <a:ea typeface="+mn-ea"/>
          <a:cs typeface="+mn-cs"/>
        </a:defRPr>
      </a:lvl2pPr>
      <a:lvl3pPr marL="1142657" indent="-228531" algn="l" defTabSz="914126" rtl="0" eaLnBrk="1" latinLnBrk="0" hangingPunct="1">
        <a:spcBef>
          <a:spcPct val="20000"/>
        </a:spcBef>
        <a:buFont typeface="Symbol" panose="05050102010706020507" pitchFamily="18" charset="2"/>
        <a:buChar char="-"/>
        <a:defRPr sz="2399" kern="1200">
          <a:solidFill>
            <a:schemeClr val="tx1"/>
          </a:solidFill>
          <a:latin typeface="Myriad Pro" pitchFamily="34" charset="0"/>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de-DE"/>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68D566F-4427-4045-B85A-28823E792CC8}"/>
              </a:ext>
            </a:extLst>
          </p:cNvPr>
          <p:cNvSpPr>
            <a:spLocks noGrp="1"/>
          </p:cNvSpPr>
          <p:nvPr>
            <p:ph type="title"/>
          </p:nvPr>
        </p:nvSpPr>
        <p:spPr>
          <a:xfrm>
            <a:off x="720000" y="432000"/>
            <a:ext cx="11113200" cy="576000"/>
          </a:xfrm>
          <a:prstGeom prst="rect">
            <a:avLst/>
          </a:prstGeom>
        </p:spPr>
        <p:txBody>
          <a:bodyPr vert="horz" lIns="0" tIns="0" rIns="0" bIns="0" rtlCol="0" anchor="t" anchorCtr="0">
            <a:no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1E46CDAC-CB8A-DE42-9912-68E40D9464A4}"/>
              </a:ext>
            </a:extLst>
          </p:cNvPr>
          <p:cNvSpPr>
            <a:spLocks noGrp="1"/>
          </p:cNvSpPr>
          <p:nvPr>
            <p:ph type="body" idx="1"/>
          </p:nvPr>
        </p:nvSpPr>
        <p:spPr>
          <a:xfrm>
            <a:off x="720000" y="1224000"/>
            <a:ext cx="11113200" cy="4680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a:extLst>
              <a:ext uri="{FF2B5EF4-FFF2-40B4-BE49-F238E27FC236}">
                <a16:creationId xmlns:a16="http://schemas.microsoft.com/office/drawing/2014/main" id="{A1AB4F62-AC68-594E-B5D8-A3B562F266AE}"/>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2151679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defTabSz="914400" rtl="0" eaLnBrk="1" latinLnBrk="0" hangingPunct="1">
        <a:lnSpc>
          <a:spcPts val="32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ts val="2200"/>
        </a:lnSpc>
        <a:spcBef>
          <a:spcPts val="0"/>
        </a:spcBef>
        <a:buClr>
          <a:srgbClr val="28465A"/>
        </a:buClr>
        <a:buFont typeface="Symbol" pitchFamily="2" charset="2"/>
        <a:buNone/>
        <a:tabLst/>
        <a:defRPr sz="1600" kern="1200">
          <a:solidFill>
            <a:schemeClr val="tx1"/>
          </a:solidFill>
          <a:latin typeface="+mn-lt"/>
          <a:ea typeface="+mn-ea"/>
          <a:cs typeface="+mn-cs"/>
        </a:defRPr>
      </a:lvl1pPr>
      <a:lvl2pPr marL="18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2pPr>
      <a:lvl3pPr marL="36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3pPr>
      <a:lvl4pPr marL="54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4pPr>
      <a:lvl5pPr marL="72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68D566F-4427-4045-B85A-28823E792CC8}"/>
              </a:ext>
            </a:extLst>
          </p:cNvPr>
          <p:cNvSpPr>
            <a:spLocks noGrp="1"/>
          </p:cNvSpPr>
          <p:nvPr>
            <p:ph type="title"/>
          </p:nvPr>
        </p:nvSpPr>
        <p:spPr>
          <a:xfrm>
            <a:off x="720000" y="432000"/>
            <a:ext cx="11113200" cy="576000"/>
          </a:xfrm>
          <a:prstGeom prst="rect">
            <a:avLst/>
          </a:prstGeom>
        </p:spPr>
        <p:txBody>
          <a:bodyPr vert="horz" lIns="0" tIns="0" rIns="0" bIns="0" rtlCol="0" anchor="t" anchorCtr="0">
            <a:no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1E46CDAC-CB8A-DE42-9912-68E40D9464A4}"/>
              </a:ext>
            </a:extLst>
          </p:cNvPr>
          <p:cNvSpPr>
            <a:spLocks noGrp="1"/>
          </p:cNvSpPr>
          <p:nvPr>
            <p:ph type="body" idx="1"/>
          </p:nvPr>
        </p:nvSpPr>
        <p:spPr>
          <a:xfrm>
            <a:off x="720000" y="1224000"/>
            <a:ext cx="11113200" cy="4680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oliennummernplatzhalter 5">
            <a:extLst>
              <a:ext uri="{FF2B5EF4-FFF2-40B4-BE49-F238E27FC236}">
                <a16:creationId xmlns:a16="http://schemas.microsoft.com/office/drawing/2014/main" id="{A1AB4F62-AC68-594E-B5D8-A3B562F266AE}"/>
              </a:ext>
            </a:extLst>
          </p:cNvPr>
          <p:cNvSpPr>
            <a:spLocks noGrp="1"/>
          </p:cNvSpPr>
          <p:nvPr>
            <p:ph type="sldNum" sz="quarter" idx="4"/>
          </p:nvPr>
        </p:nvSpPr>
        <p:spPr>
          <a:xfrm>
            <a:off x="0" y="595450"/>
            <a:ext cx="576000" cy="189769"/>
          </a:xfrm>
          <a:prstGeom prst="rect">
            <a:avLst/>
          </a:prstGeom>
        </p:spPr>
        <p:txBody>
          <a:bodyPr vert="horz" lIns="0" tIns="0" rIns="0" bIns="0" rtlCol="0" anchor="b" anchorCtr="0"/>
          <a:lstStyle>
            <a:lvl1pPr algn="r">
              <a:lnSpc>
                <a:spcPts val="1800"/>
              </a:lnSpc>
              <a:defRPr sz="1200">
                <a:solidFill>
                  <a:srgbClr val="28465A"/>
                </a:solidFill>
              </a:defRPr>
            </a:lvl1pPr>
          </a:lstStyle>
          <a:p>
            <a:fld id="{208DA8C3-C42B-9A42-8EE5-4A20E5B7F456}" type="slidenum">
              <a:rPr lang="de-CH" smtClean="0"/>
              <a:pPr/>
              <a:t>‹N°›</a:t>
            </a:fld>
            <a:endParaRPr lang="de-CH"/>
          </a:p>
        </p:txBody>
      </p:sp>
    </p:spTree>
    <p:extLst>
      <p:ext uri="{BB962C8B-B14F-4D97-AF65-F5344CB8AC3E}">
        <p14:creationId xmlns:p14="http://schemas.microsoft.com/office/powerpoint/2010/main" val="429355495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hdr="0" ftr="0" dt="0"/>
  <p:txStyles>
    <p:titleStyle>
      <a:lvl1pPr algn="l" defTabSz="914400" rtl="0" eaLnBrk="1" latinLnBrk="0" hangingPunct="1">
        <a:lnSpc>
          <a:spcPts val="32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ts val="2200"/>
        </a:lnSpc>
        <a:spcBef>
          <a:spcPts val="0"/>
        </a:spcBef>
        <a:buClr>
          <a:srgbClr val="28465A"/>
        </a:buClr>
        <a:buFont typeface="Symbol" pitchFamily="2" charset="2"/>
        <a:buNone/>
        <a:tabLst/>
        <a:defRPr sz="1600" kern="1200">
          <a:solidFill>
            <a:schemeClr val="tx1"/>
          </a:solidFill>
          <a:latin typeface="+mn-lt"/>
          <a:ea typeface="+mn-ea"/>
          <a:cs typeface="+mn-cs"/>
        </a:defRPr>
      </a:lvl1pPr>
      <a:lvl2pPr marL="18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2pPr>
      <a:lvl3pPr marL="36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3pPr>
      <a:lvl4pPr marL="54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4pPr>
      <a:lvl5pPr marL="72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1.svg"/></Relationships>
</file>

<file path=ppt/slides/_rels/slide42.xml.rels><?xml version="1.0" encoding="UTF-8" standalone="yes"?>
<Relationships xmlns="http://schemas.openxmlformats.org/package/2006/relationships"><Relationship Id="rId3" Type="http://schemas.openxmlformats.org/officeDocument/2006/relationships/hyperlink" Target="https://igkg.ch/fr/"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51.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51.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51.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skkab.ch/fachinformationen/dokumente-bivo-2023/"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51.sv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hyperlink" Target="https://igkg-license.konvink.ch/students-overview" TargetMode="External"/><Relationship Id="rId2" Type="http://schemas.openxmlformats.org/officeDocument/2006/relationships/hyperlink" Target="https://igkg.konvink.store/" TargetMode="Externa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igkg.ch/fr/"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igkg.ch/fr/a-propos-de-nous/commission-des-cours/"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igkg.ch/fr/employe-e-de-commerce-cfc-service-et-administration/form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827C67-B949-4EE3-8863-E0511D346B90}"/>
              </a:ext>
            </a:extLst>
          </p:cNvPr>
          <p:cNvSpPr>
            <a:spLocks noGrp="1"/>
          </p:cNvSpPr>
          <p:nvPr>
            <p:ph type="ctrTitle"/>
          </p:nvPr>
        </p:nvSpPr>
        <p:spPr/>
        <p:txBody>
          <a:bodyPr/>
          <a:lstStyle/>
          <a:p>
            <a:r>
              <a:rPr lang="fr-CH" dirty="0">
                <a:latin typeface="Arial"/>
                <a:cs typeface="Arial"/>
              </a:rPr>
              <a:t>Module pour formateurs et formatrices en entreprise</a:t>
            </a:r>
            <a:br>
              <a:rPr lang="fr-CH" dirty="0">
                <a:latin typeface="Arial"/>
                <a:cs typeface="Arial"/>
              </a:rPr>
            </a:br>
            <a:r>
              <a:rPr lang="fr-CH" dirty="0" err="1">
                <a:latin typeface="Arial"/>
                <a:cs typeface="Arial"/>
              </a:rPr>
              <a:t>Employé-e</a:t>
            </a:r>
            <a:r>
              <a:rPr lang="fr-CH" dirty="0">
                <a:latin typeface="Arial"/>
                <a:cs typeface="Arial"/>
              </a:rPr>
              <a:t> de commerce CFC SA </a:t>
            </a:r>
            <a:r>
              <a:rPr lang="fr-CH" dirty="0" err="1">
                <a:latin typeface="Arial"/>
                <a:cs typeface="Arial"/>
              </a:rPr>
              <a:t>FIEc</a:t>
            </a:r>
            <a:endParaRPr lang="fr-CH" dirty="0">
              <a:latin typeface="Arial"/>
              <a:cs typeface="Arial"/>
            </a:endParaRPr>
          </a:p>
        </p:txBody>
      </p:sp>
      <p:sp>
        <p:nvSpPr>
          <p:cNvPr id="3" name="Untertitel 2">
            <a:extLst>
              <a:ext uri="{FF2B5EF4-FFF2-40B4-BE49-F238E27FC236}">
                <a16:creationId xmlns:a16="http://schemas.microsoft.com/office/drawing/2014/main" id="{E24E10D0-5EF3-465F-96E8-138D41520138}"/>
              </a:ext>
            </a:extLst>
          </p:cNvPr>
          <p:cNvSpPr>
            <a:spLocks noGrp="1"/>
          </p:cNvSpPr>
          <p:nvPr>
            <p:ph type="subTitle" idx="1"/>
          </p:nvPr>
        </p:nvSpPr>
        <p:spPr/>
        <p:txBody>
          <a:bodyPr/>
          <a:lstStyle/>
          <a:p>
            <a:endParaRPr lang="de-CH" dirty="0"/>
          </a:p>
          <a:p>
            <a:endParaRPr lang="de-CH" dirty="0"/>
          </a:p>
          <a:p>
            <a:endParaRPr lang="de-CH" dirty="0"/>
          </a:p>
        </p:txBody>
      </p:sp>
      <p:sp>
        <p:nvSpPr>
          <p:cNvPr id="5" name="ZoneTexte 4">
            <a:extLst>
              <a:ext uri="{FF2B5EF4-FFF2-40B4-BE49-F238E27FC236}">
                <a16:creationId xmlns:a16="http://schemas.microsoft.com/office/drawing/2014/main" id="{FE75FD5D-E02A-ADC3-7B88-488C41F880A2}"/>
              </a:ext>
            </a:extLst>
          </p:cNvPr>
          <p:cNvSpPr txBox="1"/>
          <p:nvPr/>
        </p:nvSpPr>
        <p:spPr>
          <a:xfrm>
            <a:off x="1792800" y="5836356"/>
            <a:ext cx="3038844" cy="369332"/>
          </a:xfrm>
          <a:prstGeom prst="rect">
            <a:avLst/>
          </a:prstGeom>
          <a:noFill/>
        </p:spPr>
        <p:txBody>
          <a:bodyPr wrap="square" rtlCol="0">
            <a:spAutoFit/>
          </a:bodyPr>
          <a:lstStyle/>
          <a:p>
            <a:r>
              <a:rPr lang="fr-FR" b="1" dirty="0">
                <a:solidFill>
                  <a:schemeClr val="bg1"/>
                </a:solidFill>
              </a:rPr>
              <a:t>Rentrée 2026</a:t>
            </a:r>
          </a:p>
        </p:txBody>
      </p:sp>
    </p:spTree>
    <p:extLst>
      <p:ext uri="{BB962C8B-B14F-4D97-AF65-F5344CB8AC3E}">
        <p14:creationId xmlns:p14="http://schemas.microsoft.com/office/powerpoint/2010/main" val="404188507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A0B731-7BE9-4A9B-8659-F8EEBCAD8755}"/>
              </a:ext>
            </a:extLst>
          </p:cNvPr>
          <p:cNvSpPr>
            <a:spLocks noGrp="1"/>
          </p:cNvSpPr>
          <p:nvPr>
            <p:ph type="ctrTitle"/>
          </p:nvPr>
        </p:nvSpPr>
        <p:spPr/>
        <p:txBody>
          <a:bodyPr/>
          <a:lstStyle/>
          <a:p>
            <a:pPr lvl="0"/>
            <a:r>
              <a:rPr lang="fr-FR" sz="3200" b="1"/>
              <a:t>Formation axée sur les compétences opérationnelles</a:t>
            </a:r>
            <a:endParaRPr lang="de-CH" sz="3200" b="1"/>
          </a:p>
        </p:txBody>
      </p:sp>
    </p:spTree>
    <p:extLst>
      <p:ext uri="{BB962C8B-B14F-4D97-AF65-F5344CB8AC3E}">
        <p14:creationId xmlns:p14="http://schemas.microsoft.com/office/powerpoint/2010/main" val="94787001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14219D-2A88-4147-8136-DA674DCA4706}"/>
              </a:ext>
            </a:extLst>
          </p:cNvPr>
          <p:cNvSpPr>
            <a:spLocks noGrp="1"/>
          </p:cNvSpPr>
          <p:nvPr>
            <p:ph type="title"/>
          </p:nvPr>
        </p:nvSpPr>
        <p:spPr/>
        <p:txBody>
          <a:bodyPr/>
          <a:lstStyle/>
          <a:p>
            <a:r>
              <a:rPr lang="fr-CH"/>
              <a:t>Vue d’ensemble des compétences opérationnelles des employées et employés de commerce CFC</a:t>
            </a:r>
          </a:p>
        </p:txBody>
      </p:sp>
      <p:graphicFrame>
        <p:nvGraphicFramePr>
          <p:cNvPr id="5" name="Tabelle 5">
            <a:extLst>
              <a:ext uri="{FF2B5EF4-FFF2-40B4-BE49-F238E27FC236}">
                <a16:creationId xmlns:a16="http://schemas.microsoft.com/office/drawing/2014/main" id="{28C365F2-7856-4962-A8A4-6285620A5D3A}"/>
              </a:ext>
            </a:extLst>
          </p:cNvPr>
          <p:cNvGraphicFramePr>
            <a:graphicFrameLocks noGrp="1"/>
          </p:cNvGraphicFramePr>
          <p:nvPr>
            <p:ph sz="quarter" idx="13"/>
          </p:nvPr>
        </p:nvGraphicFramePr>
        <p:xfrm>
          <a:off x="720000" y="1423440"/>
          <a:ext cx="11216560" cy="4409640"/>
        </p:xfrm>
        <a:graphic>
          <a:graphicData uri="http://schemas.openxmlformats.org/drawingml/2006/table">
            <a:tbl>
              <a:tblPr firstRow="1" bandRow="1">
                <a:tableStyleId>{93296810-A885-4BE3-A3E7-6D5BEEA58F35}</a:tableStyleId>
              </a:tblPr>
              <a:tblGrid>
                <a:gridCol w="208280">
                  <a:extLst>
                    <a:ext uri="{9D8B030D-6E8A-4147-A177-3AD203B41FA5}">
                      <a16:colId xmlns:a16="http://schemas.microsoft.com/office/drawing/2014/main" val="1378759307"/>
                    </a:ext>
                  </a:extLst>
                </a:gridCol>
                <a:gridCol w="1512000">
                  <a:extLst>
                    <a:ext uri="{9D8B030D-6E8A-4147-A177-3AD203B41FA5}">
                      <a16:colId xmlns:a16="http://schemas.microsoft.com/office/drawing/2014/main" val="2580181904"/>
                    </a:ext>
                  </a:extLst>
                </a:gridCol>
                <a:gridCol w="208280">
                  <a:extLst>
                    <a:ext uri="{9D8B030D-6E8A-4147-A177-3AD203B41FA5}">
                      <a16:colId xmlns:a16="http://schemas.microsoft.com/office/drawing/2014/main" val="847844139"/>
                    </a:ext>
                  </a:extLst>
                </a:gridCol>
                <a:gridCol w="1548000">
                  <a:extLst>
                    <a:ext uri="{9D8B030D-6E8A-4147-A177-3AD203B41FA5}">
                      <a16:colId xmlns:a16="http://schemas.microsoft.com/office/drawing/2014/main" val="3628923376"/>
                    </a:ext>
                  </a:extLst>
                </a:gridCol>
                <a:gridCol w="1548000">
                  <a:extLst>
                    <a:ext uri="{9D8B030D-6E8A-4147-A177-3AD203B41FA5}">
                      <a16:colId xmlns:a16="http://schemas.microsoft.com/office/drawing/2014/main" val="2184606412"/>
                    </a:ext>
                  </a:extLst>
                </a:gridCol>
                <a:gridCol w="1548000">
                  <a:extLst>
                    <a:ext uri="{9D8B030D-6E8A-4147-A177-3AD203B41FA5}">
                      <a16:colId xmlns:a16="http://schemas.microsoft.com/office/drawing/2014/main" val="2743888381"/>
                    </a:ext>
                  </a:extLst>
                </a:gridCol>
                <a:gridCol w="1548000">
                  <a:extLst>
                    <a:ext uri="{9D8B030D-6E8A-4147-A177-3AD203B41FA5}">
                      <a16:colId xmlns:a16="http://schemas.microsoft.com/office/drawing/2014/main" val="3554791741"/>
                    </a:ext>
                  </a:extLst>
                </a:gridCol>
                <a:gridCol w="1548000">
                  <a:extLst>
                    <a:ext uri="{9D8B030D-6E8A-4147-A177-3AD203B41FA5}">
                      <a16:colId xmlns:a16="http://schemas.microsoft.com/office/drawing/2014/main" val="2649513055"/>
                    </a:ext>
                  </a:extLst>
                </a:gridCol>
                <a:gridCol w="1548000">
                  <a:extLst>
                    <a:ext uri="{9D8B030D-6E8A-4147-A177-3AD203B41FA5}">
                      <a16:colId xmlns:a16="http://schemas.microsoft.com/office/drawing/2014/main" val="2468132966"/>
                    </a:ext>
                  </a:extLst>
                </a:gridCol>
              </a:tblGrid>
              <a:tr h="345003">
                <a:tc gridSpan="2">
                  <a:txBody>
                    <a:bodyPr/>
                    <a:lstStyle/>
                    <a:p>
                      <a:r>
                        <a:rPr lang="fr-CH" sz="900"/>
                        <a:t>Domaines de compétences opérationnelles</a:t>
                      </a:r>
                    </a:p>
                  </a:txBody>
                  <a:tcPr marL="36000" marR="36000" marT="36000" marB="36000"/>
                </a:tc>
                <a:tc hMerge="1">
                  <a:txBody>
                    <a:bodyPr/>
                    <a:lstStyle/>
                    <a:p>
                      <a:endParaRPr lang="de-CH" sz="1200"/>
                    </a:p>
                  </a:txBody>
                  <a:tcPr/>
                </a:tc>
                <a:tc>
                  <a:txBody>
                    <a:bodyPr/>
                    <a:lstStyle/>
                    <a:p>
                      <a:endParaRPr lang="de-CH" sz="900"/>
                    </a:p>
                  </a:txBody>
                  <a:tcPr marL="36000" marR="36000" marT="36000" marB="36000">
                    <a:solidFill>
                      <a:schemeClr val="bg1"/>
                    </a:solidFill>
                  </a:tcPr>
                </a:tc>
                <a:tc gridSpan="6">
                  <a:txBody>
                    <a:bodyPr/>
                    <a:lstStyle/>
                    <a:p>
                      <a:r>
                        <a:rPr lang="fr-CH" sz="900"/>
                        <a:t>Compétences opérationnelles</a:t>
                      </a:r>
                    </a:p>
                  </a:txBody>
                  <a:tcPr marL="36000" marR="36000" marT="36000" marB="36000">
                    <a:solidFill>
                      <a:schemeClr val="accent5"/>
                    </a:solidFill>
                  </a:tcPr>
                </a:tc>
                <a:tc hMerge="1">
                  <a:txBody>
                    <a:bodyPr/>
                    <a:lstStyle/>
                    <a:p>
                      <a:endParaRPr lang="de-CH" sz="1200"/>
                    </a:p>
                  </a:txBody>
                  <a:tcPr/>
                </a:tc>
                <a:tc hMerge="1">
                  <a:txBody>
                    <a:bodyPr/>
                    <a:lstStyle/>
                    <a:p>
                      <a:endParaRPr lang="de-CH" sz="1200"/>
                    </a:p>
                  </a:txBody>
                  <a:tcPr/>
                </a:tc>
                <a:tc hMerge="1">
                  <a:txBody>
                    <a:bodyPr/>
                    <a:lstStyle/>
                    <a:p>
                      <a:endParaRPr lang="de-CH" sz="1200"/>
                    </a:p>
                  </a:txBody>
                  <a:tcPr/>
                </a:tc>
                <a:tc hMerge="1">
                  <a:txBody>
                    <a:bodyPr/>
                    <a:lstStyle/>
                    <a:p>
                      <a:endParaRPr lang="de-CH" sz="1200"/>
                    </a:p>
                  </a:txBody>
                  <a:tcPr>
                    <a:solidFill>
                      <a:schemeClr val="accent5"/>
                    </a:solidFill>
                  </a:tcPr>
                </a:tc>
                <a:tc hMerge="1">
                  <a:txBody>
                    <a:bodyPr/>
                    <a:lstStyle/>
                    <a:p>
                      <a:endParaRPr lang="de-CH" sz="1200"/>
                    </a:p>
                  </a:txBody>
                  <a:tcPr>
                    <a:solidFill>
                      <a:schemeClr val="accent5"/>
                    </a:solidFill>
                  </a:tcPr>
                </a:tc>
                <a:extLst>
                  <a:ext uri="{0D108BD9-81ED-4DB2-BD59-A6C34878D82A}">
                    <a16:rowId xmlns:a16="http://schemas.microsoft.com/office/drawing/2014/main" val="354337045"/>
                  </a:ext>
                </a:extLst>
              </a:tr>
              <a:tr h="468000">
                <a:tc>
                  <a:txBody>
                    <a:bodyPr/>
                    <a:lstStyle/>
                    <a:p>
                      <a:r>
                        <a:rPr lang="fr-CH" sz="900" b="1"/>
                        <a:t>a</a:t>
                      </a:r>
                    </a:p>
                  </a:txBody>
                  <a:tcPr marL="36000" marR="36000" marT="36000" marB="36000"/>
                </a:tc>
                <a:tc>
                  <a:txBody>
                    <a:bodyPr/>
                    <a:lstStyle/>
                    <a:p>
                      <a:r>
                        <a:rPr lang="fr-CH" sz="900"/>
                        <a:t>Travail au sein de structures d’activité et d’organisation dynamiques</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a1</a:t>
                      </a:r>
                      <a:r>
                        <a:rPr lang="fr-CH" sz="900" b="0"/>
                        <a:t> : Examiner et développer des compétences commerciales</a:t>
                      </a:r>
                    </a:p>
                  </a:txBody>
                  <a:tcPr marL="36000" marR="36000" marT="36000" marB="36000"/>
                </a:tc>
                <a:tc>
                  <a:txBody>
                    <a:bodyPr/>
                    <a:lstStyle/>
                    <a:p>
                      <a:r>
                        <a:rPr lang="fr-CH" sz="900" b="1"/>
                        <a:t>a2</a:t>
                      </a:r>
                      <a:r>
                        <a:rPr lang="fr-CH" sz="900"/>
                        <a:t> : Développer et utiliser des réseaux propres au domaine commercial</a:t>
                      </a:r>
                    </a:p>
                  </a:txBody>
                  <a:tcPr marL="36000" marR="36000" marT="36000" marB="36000"/>
                </a:tc>
                <a:tc>
                  <a:txBody>
                    <a:bodyPr/>
                    <a:lstStyle/>
                    <a:p>
                      <a:r>
                        <a:rPr lang="fr-CH" sz="900" b="1"/>
                        <a:t>a3</a:t>
                      </a:r>
                      <a:r>
                        <a:rPr lang="fr-CH" sz="900"/>
                        <a:t> : Recevoir et exécuter des mandats propres au domaine commercial</a:t>
                      </a:r>
                    </a:p>
                  </a:txBody>
                  <a:tcPr marL="36000" marR="36000" marT="36000" marB="36000"/>
                </a:tc>
                <a:tc>
                  <a:txBody>
                    <a:bodyPr/>
                    <a:lstStyle/>
                    <a:p>
                      <a:r>
                        <a:rPr lang="fr-CH" sz="900" b="1"/>
                        <a:t>a4</a:t>
                      </a:r>
                      <a:r>
                        <a:rPr lang="fr-CH" sz="900"/>
                        <a:t> : Agir de manière responsable dans la société</a:t>
                      </a:r>
                    </a:p>
                  </a:txBody>
                  <a:tcPr marL="36000" marR="36000" marT="36000" marB="36000"/>
                </a:tc>
                <a:tc>
                  <a:txBody>
                    <a:bodyPr/>
                    <a:lstStyle/>
                    <a:p>
                      <a:r>
                        <a:rPr lang="fr-CH" sz="900" b="1"/>
                        <a:t>a5</a:t>
                      </a:r>
                      <a:r>
                        <a:rPr lang="fr-CH" sz="900"/>
                        <a:t> : Intégrer des questions politiques et une approche culturelle dans ses actions</a:t>
                      </a:r>
                    </a:p>
                  </a:txBody>
                  <a:tcPr marL="36000" marR="36000" marT="36000" marB="36000"/>
                </a:tc>
                <a:tc>
                  <a:txBody>
                    <a:bodyPr/>
                    <a:lstStyle/>
                    <a:p>
                      <a:endParaRPr lang="de-CH" sz="900" b="0"/>
                    </a:p>
                  </a:txBody>
                  <a:tcPr marL="36000" marR="36000" marT="36000" marB="36000"/>
                </a:tc>
                <a:extLst>
                  <a:ext uri="{0D108BD9-81ED-4DB2-BD59-A6C34878D82A}">
                    <a16:rowId xmlns:a16="http://schemas.microsoft.com/office/drawing/2014/main" val="1958647339"/>
                  </a:ext>
                </a:extLst>
              </a:tr>
              <a:tr h="864000">
                <a:tc>
                  <a:txBody>
                    <a:bodyPr/>
                    <a:lstStyle/>
                    <a:p>
                      <a:r>
                        <a:rPr lang="fr-CH" sz="900" b="1"/>
                        <a:t>b</a:t>
                      </a:r>
                    </a:p>
                  </a:txBody>
                  <a:tcPr marL="36000" marR="36000" marT="36000" marB="36000"/>
                </a:tc>
                <a:tc>
                  <a:txBody>
                    <a:bodyPr/>
                    <a:lstStyle/>
                    <a:p>
                      <a:r>
                        <a:rPr lang="fr-CH" sz="900"/>
                        <a:t>Interaction dans un milieu de travail interconnecté</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b1</a:t>
                      </a:r>
                      <a:r>
                        <a:rPr lang="fr-CH" sz="900"/>
                        <a:t> : Collaborer et communiquer dans différentes équipes pour accomplir des mandats propres au domaine commercial</a:t>
                      </a:r>
                    </a:p>
                  </a:txBody>
                  <a:tcPr marL="36000" marR="36000" marT="36000" marB="36000"/>
                </a:tc>
                <a:tc>
                  <a:txBody>
                    <a:bodyPr/>
                    <a:lstStyle/>
                    <a:p>
                      <a:r>
                        <a:rPr lang="fr-CH" sz="900" b="1"/>
                        <a:t>b2</a:t>
                      </a:r>
                      <a:r>
                        <a:rPr lang="fr-CH" sz="900"/>
                        <a:t> : Coordonner les interfaces dans les processus en entreprise</a:t>
                      </a:r>
                    </a:p>
                  </a:txBody>
                  <a:tcPr marL="36000" marR="36000" marT="36000" marB="36000"/>
                </a:tc>
                <a:tc>
                  <a:txBody>
                    <a:bodyPr/>
                    <a:lstStyle/>
                    <a:p>
                      <a:r>
                        <a:rPr lang="fr-CH" sz="900" b="1"/>
                        <a:t>b3</a:t>
                      </a:r>
                      <a:r>
                        <a:rPr lang="fr-CH" sz="900"/>
                        <a:t> : Participer aux discussions économiques</a:t>
                      </a:r>
                    </a:p>
                  </a:txBody>
                  <a:tcPr marL="36000" marR="36000" marT="36000" marB="36000"/>
                </a:tc>
                <a:tc>
                  <a:txBody>
                    <a:bodyPr/>
                    <a:lstStyle/>
                    <a:p>
                      <a:r>
                        <a:rPr lang="fr-CH" sz="900" b="1"/>
                        <a:t>b4</a:t>
                      </a:r>
                      <a:r>
                        <a:rPr lang="fr-CH" sz="900"/>
                        <a:t> : Exécuter des tâches de gestion de projets propres au domaine commercial et traiter des projets partiels</a:t>
                      </a:r>
                    </a:p>
                  </a:txBody>
                  <a:tcPr marL="36000" marR="36000" marT="36000" marB="36000"/>
                </a:tc>
                <a:tc>
                  <a:txBody>
                    <a:bodyPr/>
                    <a:lstStyle/>
                    <a:p>
                      <a:r>
                        <a:rPr lang="fr-CH" sz="900" b="1"/>
                        <a:t>b5</a:t>
                      </a:r>
                      <a:r>
                        <a:rPr lang="fr-CH" sz="900"/>
                        <a:t> : Participer à la réalisation de processus de changement en entreprise</a:t>
                      </a:r>
                    </a:p>
                  </a:txBody>
                  <a:tcPr marL="36000" marR="36000" marT="36000" marB="36000"/>
                </a:tc>
                <a:tc>
                  <a:txBody>
                    <a:bodyPr/>
                    <a:lstStyle/>
                    <a:p>
                      <a:endParaRPr lang="de-CH" sz="900" b="0"/>
                    </a:p>
                  </a:txBody>
                  <a:tcPr marL="36000" marR="36000" marT="36000" marB="36000"/>
                </a:tc>
                <a:extLst>
                  <a:ext uri="{0D108BD9-81ED-4DB2-BD59-A6C34878D82A}">
                    <a16:rowId xmlns:a16="http://schemas.microsoft.com/office/drawing/2014/main" val="2288311790"/>
                  </a:ext>
                </a:extLst>
              </a:tr>
              <a:tr h="684000">
                <a:tc>
                  <a:txBody>
                    <a:bodyPr/>
                    <a:lstStyle/>
                    <a:p>
                      <a:r>
                        <a:rPr lang="fr-CH" sz="900" b="1"/>
                        <a:t>c</a:t>
                      </a:r>
                    </a:p>
                  </a:txBody>
                  <a:tcPr marL="36000" marR="36000" marT="36000" marB="36000"/>
                </a:tc>
                <a:tc>
                  <a:txBody>
                    <a:bodyPr/>
                    <a:lstStyle/>
                    <a:p>
                      <a:r>
                        <a:rPr lang="fr-CH" sz="900"/>
                        <a:t>Coordination des processus de travail en entreprise</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c1</a:t>
                      </a:r>
                      <a:r>
                        <a:rPr lang="fr-CH" sz="900"/>
                        <a:t> : Planifier, coordonner et optimiser des tâches et des ressources dans un environnement de travail commercial</a:t>
                      </a:r>
                    </a:p>
                  </a:txBody>
                  <a:tcPr marL="36000" marR="36000" marT="36000" marB="36000"/>
                </a:tc>
                <a:tc>
                  <a:txBody>
                    <a:bodyPr/>
                    <a:lstStyle/>
                    <a:p>
                      <a:r>
                        <a:rPr lang="fr-CH" sz="900" b="1"/>
                        <a:t>c2</a:t>
                      </a:r>
                      <a:r>
                        <a:rPr lang="fr-CH" sz="900"/>
                        <a:t> : Coordonner et mettre en œuvre des processus de soutien propres au domaine commercial</a:t>
                      </a:r>
                    </a:p>
                  </a:txBody>
                  <a:tcPr marL="36000" marR="36000" marT="36000" marB="36000"/>
                </a:tc>
                <a:tc>
                  <a:txBody>
                    <a:bodyPr/>
                    <a:lstStyle/>
                    <a:p>
                      <a:r>
                        <a:rPr lang="fr-CH" sz="900" b="1"/>
                        <a:t>c3</a:t>
                      </a:r>
                      <a:r>
                        <a:rPr lang="fr-CH" sz="900"/>
                        <a:t> : Documenter, coordonner et mettre en œuvre des processus en entreprise</a:t>
                      </a:r>
                    </a:p>
                  </a:txBody>
                  <a:tcPr marL="36000" marR="36000" marT="36000" marB="36000"/>
                </a:tc>
                <a:tc>
                  <a:txBody>
                    <a:bodyPr/>
                    <a:lstStyle/>
                    <a:p>
                      <a:r>
                        <a:rPr lang="fr-CH" sz="900" b="1"/>
                        <a:t>c4</a:t>
                      </a:r>
                      <a:r>
                        <a:rPr lang="fr-CH" sz="900"/>
                        <a:t> : Mettre en œuvre des activités de marketing et de communication</a:t>
                      </a:r>
                    </a:p>
                  </a:txBody>
                  <a:tcPr marL="36000" marR="36000" marT="36000" marB="36000"/>
                </a:tc>
                <a:tc>
                  <a:txBody>
                    <a:bodyPr/>
                    <a:lstStyle/>
                    <a:p>
                      <a:r>
                        <a:rPr lang="fr-CH" sz="900" b="1"/>
                        <a:t>c5</a:t>
                      </a:r>
                      <a:r>
                        <a:rPr lang="fr-CH" sz="900"/>
                        <a:t> : Assurer le suivi et le contrôle d’opérations financières</a:t>
                      </a:r>
                    </a:p>
                  </a:txBody>
                  <a:tcPr marL="36000" marR="36000" marT="36000" marB="36000"/>
                </a:tc>
                <a:tc>
                  <a:txBody>
                    <a:bodyPr/>
                    <a:lstStyle/>
                    <a:p>
                      <a:r>
                        <a:rPr lang="fr-CH" sz="900" b="1">
                          <a:solidFill>
                            <a:schemeClr val="bg1"/>
                          </a:solidFill>
                        </a:rPr>
                        <a:t>c6</a:t>
                      </a:r>
                      <a:r>
                        <a:rPr lang="fr-CH" sz="900">
                          <a:solidFill>
                            <a:schemeClr val="bg1"/>
                          </a:solidFill>
                        </a:rPr>
                        <a:t> : Exécuter des travaux de comptabilité financière (option « finances »)</a:t>
                      </a:r>
                    </a:p>
                  </a:txBody>
                  <a:tcPr marL="36000" marR="36000" marT="36000" marB="36000">
                    <a:solidFill>
                      <a:srgbClr val="00ADBA"/>
                    </a:solidFill>
                  </a:tcPr>
                </a:tc>
                <a:extLst>
                  <a:ext uri="{0D108BD9-81ED-4DB2-BD59-A6C34878D82A}">
                    <a16:rowId xmlns:a16="http://schemas.microsoft.com/office/drawing/2014/main" val="2958773897"/>
                  </a:ext>
                </a:extLst>
              </a:tr>
              <a:tr h="1164835">
                <a:tc>
                  <a:txBody>
                    <a:bodyPr/>
                    <a:lstStyle/>
                    <a:p>
                      <a:r>
                        <a:rPr lang="fr-CH" sz="900" b="1"/>
                        <a:t>d</a:t>
                      </a:r>
                    </a:p>
                  </a:txBody>
                  <a:tcPr marL="36000" marR="36000" marT="36000" marB="36000"/>
                </a:tc>
                <a:tc>
                  <a:txBody>
                    <a:bodyPr/>
                    <a:lstStyle/>
                    <a:p>
                      <a:r>
                        <a:rPr lang="fr-CH" sz="900"/>
                        <a:t>Gestion des relations avec les clients et les fournisseurs</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d1</a:t>
                      </a:r>
                      <a:r>
                        <a:rPr lang="fr-CH" sz="900"/>
                        <a:t> : Prendre en compte les besoins des clients et des fournisseurs</a:t>
                      </a:r>
                    </a:p>
                  </a:txBody>
                  <a:tcPr marL="36000" marR="36000" marT="36000" marB="36000"/>
                </a:tc>
                <a:tc>
                  <a:txBody>
                    <a:bodyPr/>
                    <a:lstStyle/>
                    <a:p>
                      <a:r>
                        <a:rPr lang="fr-CH" sz="900" b="1"/>
                        <a:t>d2</a:t>
                      </a:r>
                      <a:r>
                        <a:rPr lang="fr-CH" sz="900"/>
                        <a:t> : Mener des entretiens d’information et de conseil avec des clients et des fournisseurs</a:t>
                      </a:r>
                    </a:p>
                  </a:txBody>
                  <a:tcPr marL="36000" marR="36000" marT="36000" marB="36000"/>
                </a:tc>
                <a:tc>
                  <a:txBody>
                    <a:bodyPr/>
                    <a:lstStyle/>
                    <a:p>
                      <a:r>
                        <a:rPr lang="fr-CH" sz="900" b="1"/>
                        <a:t>d3</a:t>
                      </a:r>
                      <a:r>
                        <a:rPr lang="fr-CH" sz="900"/>
                        <a:t> : Mener des entretiens de vente et de négociation avec des clients et des fournisseurs</a:t>
                      </a:r>
                    </a:p>
                  </a:txBody>
                  <a:tcPr marL="36000" marR="36000" marT="36000" marB="36000"/>
                </a:tc>
                <a:tc>
                  <a:txBody>
                    <a:bodyPr/>
                    <a:lstStyle/>
                    <a:p>
                      <a:r>
                        <a:rPr lang="fr-CH" sz="900" b="1"/>
                        <a:t>d4</a:t>
                      </a:r>
                      <a:r>
                        <a:rPr lang="fr-CH" sz="900"/>
                        <a:t> : Entretenir les relations avec les clients et les fournisseurs</a:t>
                      </a:r>
                    </a:p>
                  </a:txBody>
                  <a:tcPr marL="36000" marR="36000" marT="36000" marB="36000"/>
                </a:tc>
                <a:tc>
                  <a:txBody>
                    <a:bodyPr/>
                    <a:lstStyle/>
                    <a:p>
                      <a:r>
                        <a:rPr lang="fr-CH" sz="900" b="1">
                          <a:solidFill>
                            <a:schemeClr val="bg1"/>
                          </a:solidFill>
                        </a:rPr>
                        <a:t>d5</a:t>
                      </a:r>
                      <a:r>
                        <a:rPr lang="fr-CH" sz="900">
                          <a:solidFill>
                            <a:schemeClr val="bg1"/>
                          </a:solidFill>
                        </a:rPr>
                        <a:t> : Gérer des situations de conseil, de vente et de négociation exigeantes avec des clients et des fournisseurs dans la langue nationale (option «communication dans la langue nationale»)</a:t>
                      </a:r>
                    </a:p>
                  </a:txBody>
                  <a:tcPr marL="36000" marR="36000" marT="36000" marB="36000">
                    <a:solidFill>
                      <a:srgbClr val="00ADBA"/>
                    </a:solidFill>
                  </a:tcPr>
                </a:tc>
                <a:tc>
                  <a:txBody>
                    <a:bodyPr/>
                    <a:lstStyle/>
                    <a:p>
                      <a:r>
                        <a:rPr lang="fr-CH" sz="900" b="1">
                          <a:solidFill>
                            <a:schemeClr val="bg1"/>
                          </a:solidFill>
                        </a:rPr>
                        <a:t>d6</a:t>
                      </a:r>
                      <a:r>
                        <a:rPr lang="fr-CH" sz="900">
                          <a:solidFill>
                            <a:schemeClr val="bg1"/>
                          </a:solidFill>
                        </a:rPr>
                        <a:t> : Gérer des situations de conseil, de vente et de négociation exigeantes avec des clients et des fournisseurs dans la langue étrangère (option «communication dans la langue étrangère»)</a:t>
                      </a:r>
                    </a:p>
                  </a:txBody>
                  <a:tcPr marL="36000" marR="36000" marT="36000" marB="36000">
                    <a:solidFill>
                      <a:srgbClr val="00ADBA"/>
                    </a:solidFill>
                  </a:tcPr>
                </a:tc>
                <a:extLst>
                  <a:ext uri="{0D108BD9-81ED-4DB2-BD59-A6C34878D82A}">
                    <a16:rowId xmlns:a16="http://schemas.microsoft.com/office/drawing/2014/main" val="874787813"/>
                  </a:ext>
                </a:extLst>
              </a:tr>
              <a:tr h="612000">
                <a:tc>
                  <a:txBody>
                    <a:bodyPr/>
                    <a:lstStyle/>
                    <a:p>
                      <a:r>
                        <a:rPr lang="fr-CH" sz="900" b="1"/>
                        <a:t>e</a:t>
                      </a:r>
                    </a:p>
                  </a:txBody>
                  <a:tcPr marL="36000" marR="36000" marT="36000" marB="36000"/>
                </a:tc>
                <a:tc>
                  <a:txBody>
                    <a:bodyPr/>
                    <a:lstStyle/>
                    <a:p>
                      <a:r>
                        <a:rPr lang="fr-CH" sz="900"/>
                        <a:t>Utilisation des technologies numériques du monde du travail</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e1</a:t>
                      </a:r>
                      <a:r>
                        <a:rPr lang="fr-CH" sz="900"/>
                        <a:t> : Utiliser des applications propres au domaine commercial</a:t>
                      </a:r>
                    </a:p>
                  </a:txBody>
                  <a:tcPr marL="36000" marR="36000" marT="36000" marB="36000"/>
                </a:tc>
                <a:tc>
                  <a:txBody>
                    <a:bodyPr/>
                    <a:lstStyle/>
                    <a:p>
                      <a:r>
                        <a:rPr lang="fr-CH" sz="900" b="1"/>
                        <a:t>e2</a:t>
                      </a:r>
                      <a:r>
                        <a:rPr lang="fr-CH" sz="900"/>
                        <a:t> : Rechercher et évaluer des informations dans le domaine commercial et économique</a:t>
                      </a:r>
                    </a:p>
                  </a:txBody>
                  <a:tcPr marL="36000" marR="36000" marT="36000" marB="36000"/>
                </a:tc>
                <a:tc>
                  <a:txBody>
                    <a:bodyPr/>
                    <a:lstStyle/>
                    <a:p>
                      <a:r>
                        <a:rPr lang="fr-CH" sz="900" b="1"/>
                        <a:t>e3</a:t>
                      </a:r>
                      <a:r>
                        <a:rPr lang="fr-CH" sz="900"/>
                        <a:t> : Évaluer et préparer des données et des statistiques en lien avec le marché et l’entreprise</a:t>
                      </a:r>
                    </a:p>
                  </a:txBody>
                  <a:tcPr marL="36000" marR="36000" marT="36000" marB="36000"/>
                </a:tc>
                <a:tc>
                  <a:txBody>
                    <a:bodyPr/>
                    <a:lstStyle/>
                    <a:p>
                      <a:r>
                        <a:rPr lang="fr-CH" sz="900" b="1"/>
                        <a:t>e4</a:t>
                      </a:r>
                      <a:r>
                        <a:rPr lang="fr-CH" sz="900"/>
                        <a:t> : Préparer des contenus en lien avec l’entreprise à l’aide d’outils multimédia</a:t>
                      </a:r>
                    </a:p>
                  </a:txBody>
                  <a:tcPr marL="36000" marR="36000" marT="36000" marB="36000"/>
                </a:tc>
                <a:tc>
                  <a:txBody>
                    <a:bodyPr/>
                    <a:lstStyle/>
                    <a:p>
                      <a:r>
                        <a:rPr lang="fr-CH" sz="900" b="1">
                          <a:solidFill>
                            <a:schemeClr val="bg1"/>
                          </a:solidFill>
                        </a:rPr>
                        <a:t>e5</a:t>
                      </a:r>
                      <a:r>
                        <a:rPr lang="fr-CH" sz="900">
                          <a:solidFill>
                            <a:schemeClr val="bg1"/>
                          </a:solidFill>
                        </a:rPr>
                        <a:t> : Mettre en place et gérer des technologies propres au domaine commercial (option « technologie »)</a:t>
                      </a:r>
                    </a:p>
                  </a:txBody>
                  <a:tcPr marL="36000" marR="36000" marT="36000" marB="36000">
                    <a:solidFill>
                      <a:srgbClr val="00ADBA"/>
                    </a:solidFill>
                  </a:tcPr>
                </a:tc>
                <a:tc>
                  <a:txBody>
                    <a:bodyPr/>
                    <a:lstStyle/>
                    <a:p>
                      <a:r>
                        <a:rPr lang="fr-CH" sz="900" b="1">
                          <a:solidFill>
                            <a:schemeClr val="bg1"/>
                          </a:solidFill>
                        </a:rPr>
                        <a:t>e6</a:t>
                      </a:r>
                      <a:r>
                        <a:rPr lang="fr-CH" sz="900">
                          <a:solidFill>
                            <a:schemeClr val="bg1"/>
                          </a:solidFill>
                        </a:rPr>
                        <a:t> : Évaluer de grandes quantités de données au sein de l’entreprise conformément au mandat reçu (option « technologie »)</a:t>
                      </a:r>
                    </a:p>
                  </a:txBody>
                  <a:tcPr marL="36000" marR="36000" marT="36000" marB="36000">
                    <a:solidFill>
                      <a:srgbClr val="00ADBA"/>
                    </a:solidFill>
                  </a:tcPr>
                </a:tc>
                <a:extLst>
                  <a:ext uri="{0D108BD9-81ED-4DB2-BD59-A6C34878D82A}">
                    <a16:rowId xmlns:a16="http://schemas.microsoft.com/office/drawing/2014/main" val="1565719406"/>
                  </a:ext>
                </a:extLst>
              </a:tr>
            </a:tbl>
          </a:graphicData>
        </a:graphic>
      </p:graphicFrame>
      <p:sp>
        <p:nvSpPr>
          <p:cNvPr id="4" name="Foliennummernplatzhalter 3">
            <a:extLst>
              <a:ext uri="{FF2B5EF4-FFF2-40B4-BE49-F238E27FC236}">
                <a16:creationId xmlns:a16="http://schemas.microsoft.com/office/drawing/2014/main" id="{CB4A1B7A-5138-41A7-A025-4133F2793BD1}"/>
              </a:ext>
            </a:extLst>
          </p:cNvPr>
          <p:cNvSpPr>
            <a:spLocks noGrp="1"/>
          </p:cNvSpPr>
          <p:nvPr>
            <p:ph type="sldNum" sz="quarter" idx="4"/>
          </p:nvPr>
        </p:nvSpPr>
        <p:spPr/>
        <p:txBody>
          <a:bodyPr/>
          <a:lstStyle/>
          <a:p>
            <a:fld id="{208DA8C3-C42B-9A42-8EE5-4A20E5B7F456}" type="slidenum">
              <a:rPr lang="de-CH" smtClean="0"/>
              <a:pPr/>
              <a:t>11</a:t>
            </a:fld>
            <a:endParaRPr lang="de-CH"/>
          </a:p>
        </p:txBody>
      </p:sp>
    </p:spTree>
    <p:extLst>
      <p:ext uri="{BB962C8B-B14F-4D97-AF65-F5344CB8AC3E}">
        <p14:creationId xmlns:p14="http://schemas.microsoft.com/office/powerpoint/2010/main" val="80908700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ED2E558-902C-40F5-8887-D9B6F966F221}"/>
              </a:ext>
            </a:extLst>
          </p:cNvPr>
          <p:cNvSpPr>
            <a:spLocks noGrp="1"/>
          </p:cNvSpPr>
          <p:nvPr>
            <p:ph type="title"/>
          </p:nvPr>
        </p:nvSpPr>
        <p:spPr/>
        <p:txBody>
          <a:bodyPr/>
          <a:lstStyle/>
          <a:p>
            <a:r>
              <a:rPr lang="fr-CH">
                <a:latin typeface="Arial"/>
                <a:cs typeface="Arial"/>
              </a:rPr>
              <a:t>Les principales nouveautés en bref (1/2)</a:t>
            </a:r>
          </a:p>
        </p:txBody>
      </p:sp>
      <p:sp>
        <p:nvSpPr>
          <p:cNvPr id="6" name="Textplatzhalter 5">
            <a:extLst>
              <a:ext uri="{FF2B5EF4-FFF2-40B4-BE49-F238E27FC236}">
                <a16:creationId xmlns:a16="http://schemas.microsoft.com/office/drawing/2014/main" id="{D1FEEE84-B61E-4C62-A40F-380C1BEEE7A7}"/>
              </a:ext>
            </a:extLst>
          </p:cNvPr>
          <p:cNvSpPr>
            <a:spLocks noGrp="1"/>
          </p:cNvSpPr>
          <p:nvPr>
            <p:ph type="body" sz="quarter" idx="11"/>
          </p:nvPr>
        </p:nvSpPr>
        <p:spPr/>
        <p:txBody>
          <a:bodyPr vert="horz" lIns="0" tIns="0" rIns="0" bIns="0" rtlCol="0" anchor="t">
            <a:noAutofit/>
          </a:bodyPr>
          <a:lstStyle/>
          <a:p>
            <a:r>
              <a:rPr lang="fr-CH" b="1">
                <a:ea typeface="+mn-lt"/>
                <a:cs typeface="+mn-lt"/>
              </a:rPr>
              <a:t>Coopération entre les lieux de formation</a:t>
            </a:r>
          </a:p>
          <a:p>
            <a:pPr marL="285750" indent="-285750">
              <a:buFont typeface="Symbol" panose="05050102010706020507" pitchFamily="18" charset="2"/>
              <a:buChar char="-"/>
            </a:pPr>
            <a:r>
              <a:rPr lang="fr-CH"/>
              <a:t>Compétences opérationnelles communes à toutes les branches</a:t>
            </a:r>
          </a:p>
          <a:p>
            <a:pPr marL="285750" indent="-285750">
              <a:buFont typeface="Symbol" panose="05050102010706020507" pitchFamily="18" charset="2"/>
              <a:buChar char="-"/>
            </a:pPr>
            <a:r>
              <a:rPr lang="fr-CH"/>
              <a:t>Planification de la formation coordonnée entre tous les lieux de formation </a:t>
            </a:r>
          </a:p>
          <a:p>
            <a:pPr marL="285750" indent="-285750">
              <a:buFont typeface="Symbol" panose="05050102010706020507" pitchFamily="18" charset="2"/>
              <a:buChar char="-"/>
            </a:pPr>
            <a:r>
              <a:rPr lang="fr-CH"/>
              <a:t>Instruments de mise en œuvre identiques (mandats pratiques)</a:t>
            </a:r>
          </a:p>
          <a:p>
            <a:pPr marL="285750" indent="-285750">
              <a:buFont typeface="Symbol" panose="05050102010706020507" pitchFamily="18" charset="2"/>
              <a:buChar char="-"/>
            </a:pPr>
            <a:r>
              <a:rPr lang="fr-CH"/>
              <a:t>Médias d’apprentissage scolaires pour les connaissances professionnelles</a:t>
            </a:r>
          </a:p>
          <a:p>
            <a:pPr marL="285750" indent="-285750">
              <a:buFont typeface="Symbol" panose="05050102010706020507" pitchFamily="18" charset="2"/>
              <a:buChar char="-"/>
            </a:pPr>
            <a:r>
              <a:rPr lang="fr-CH"/>
              <a:t>Dossier de formation numérique (Portfolio personnel) </a:t>
            </a:r>
          </a:p>
          <a:p>
            <a:endParaRPr lang="de-CH" b="1">
              <a:cs typeface="Arial"/>
            </a:endParaRPr>
          </a:p>
          <a:p>
            <a:r>
              <a:rPr lang="fr-CH" b="1"/>
              <a:t>Formes et cadres d’apprentissage</a:t>
            </a:r>
          </a:p>
          <a:p>
            <a:pPr marL="285750" indent="-285750">
              <a:buFont typeface="Symbol" panose="05050102010706020507" pitchFamily="18" charset="2"/>
              <a:buChar char="-"/>
            </a:pPr>
            <a:r>
              <a:rPr lang="fr-CH"/>
              <a:t>Apprentissage autonome et individualisé = apprenti-e-s responsables</a:t>
            </a:r>
          </a:p>
          <a:p>
            <a:pPr marL="285750" indent="-285750">
              <a:buFont typeface="Symbol" panose="05050102010706020507" pitchFamily="18" charset="2"/>
              <a:buChar char="-"/>
            </a:pPr>
            <a:r>
              <a:rPr lang="fr-CH"/>
              <a:t>Accompagnement et coaching</a:t>
            </a:r>
          </a:p>
          <a:p>
            <a:pPr marL="285750" indent="-285750">
              <a:buFont typeface="Symbol" panose="05050102010706020507" pitchFamily="18" charset="2"/>
              <a:buChar char="-"/>
            </a:pPr>
            <a:r>
              <a:rPr lang="fr-CH"/>
              <a:t>Les apprenti-e-s acquièrent une première expérience dans la gestion de projet</a:t>
            </a:r>
          </a:p>
          <a:p>
            <a:pPr marL="285750" indent="-285750">
              <a:buFont typeface="Symbol" panose="05050102010706020507" pitchFamily="18" charset="2"/>
              <a:buChar char="-"/>
            </a:pPr>
            <a:r>
              <a:rPr lang="fr-CH"/>
              <a:t>Cadres d’apprentissage hybrides </a:t>
            </a:r>
          </a:p>
          <a:p>
            <a:pPr marL="285750" indent="-285750">
              <a:buFont typeface="Symbol" panose="05050102010706020507" pitchFamily="18" charset="2"/>
              <a:buChar char="-"/>
            </a:pPr>
            <a:r>
              <a:rPr lang="fr-CH"/>
              <a:t>Outils numériques</a:t>
            </a:r>
          </a:p>
        </p:txBody>
      </p:sp>
      <p:sp>
        <p:nvSpPr>
          <p:cNvPr id="4" name="Foliennummernplatzhalter 3">
            <a:extLst>
              <a:ext uri="{FF2B5EF4-FFF2-40B4-BE49-F238E27FC236}">
                <a16:creationId xmlns:a16="http://schemas.microsoft.com/office/drawing/2014/main" id="{1287B06C-C2D2-49FE-9FDD-0F2AD69FC81D}"/>
              </a:ext>
            </a:extLst>
          </p:cNvPr>
          <p:cNvSpPr>
            <a:spLocks noGrp="1"/>
          </p:cNvSpPr>
          <p:nvPr>
            <p:ph type="sldNum" sz="quarter" idx="4"/>
          </p:nvPr>
        </p:nvSpPr>
        <p:spPr/>
        <p:txBody>
          <a:bodyPr/>
          <a:lstStyle/>
          <a:p>
            <a:fld id="{208DA8C3-C42B-9A42-8EE5-4A20E5B7F456}" type="slidenum">
              <a:rPr lang="de-CH" smtClean="0"/>
              <a:pPr/>
              <a:t>12</a:t>
            </a:fld>
            <a:endParaRPr lang="de-CH"/>
          </a:p>
        </p:txBody>
      </p:sp>
      <p:pic>
        <p:nvPicPr>
          <p:cNvPr id="9" name="Grafik 8" descr="Kreise mit Pfeilen Silhouette">
            <a:extLst>
              <a:ext uri="{FF2B5EF4-FFF2-40B4-BE49-F238E27FC236}">
                <a16:creationId xmlns:a16="http://schemas.microsoft.com/office/drawing/2014/main" id="{CB874DD8-62EF-4789-A914-692DE50A6F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28000" y="1831268"/>
            <a:ext cx="914400" cy="914400"/>
          </a:xfrm>
          <a:prstGeom prst="rect">
            <a:avLst/>
          </a:prstGeom>
        </p:spPr>
      </p:pic>
      <p:pic>
        <p:nvPicPr>
          <p:cNvPr id="13" name="Grafik 12" descr="Geschäftswachstum Silhouette">
            <a:extLst>
              <a:ext uri="{FF2B5EF4-FFF2-40B4-BE49-F238E27FC236}">
                <a16:creationId xmlns:a16="http://schemas.microsoft.com/office/drawing/2014/main" id="{1F9CF3AA-6DE2-4DFF-88AC-6F6DC680D2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28000" y="3786214"/>
            <a:ext cx="914400" cy="914400"/>
          </a:xfrm>
          <a:prstGeom prst="rect">
            <a:avLst/>
          </a:prstGeom>
        </p:spPr>
      </p:pic>
    </p:spTree>
    <p:extLst>
      <p:ext uri="{BB962C8B-B14F-4D97-AF65-F5344CB8AC3E}">
        <p14:creationId xmlns:p14="http://schemas.microsoft.com/office/powerpoint/2010/main" val="53866559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ED2E558-902C-40F5-8887-D9B6F966F221}"/>
              </a:ext>
            </a:extLst>
          </p:cNvPr>
          <p:cNvSpPr>
            <a:spLocks noGrp="1"/>
          </p:cNvSpPr>
          <p:nvPr>
            <p:ph type="title"/>
          </p:nvPr>
        </p:nvSpPr>
        <p:spPr/>
        <p:txBody>
          <a:bodyPr/>
          <a:lstStyle/>
          <a:p>
            <a:r>
              <a:rPr lang="fr-CH">
                <a:latin typeface="Arial"/>
                <a:cs typeface="Arial"/>
              </a:rPr>
              <a:t>Les principales nouveautés en bref (2/2)</a:t>
            </a:r>
          </a:p>
        </p:txBody>
      </p:sp>
      <p:sp>
        <p:nvSpPr>
          <p:cNvPr id="6" name="Textplatzhalter 5">
            <a:extLst>
              <a:ext uri="{FF2B5EF4-FFF2-40B4-BE49-F238E27FC236}">
                <a16:creationId xmlns:a16="http://schemas.microsoft.com/office/drawing/2014/main" id="{D1FEEE84-B61E-4C62-A40F-380C1BEEE7A7}"/>
              </a:ext>
            </a:extLst>
          </p:cNvPr>
          <p:cNvSpPr>
            <a:spLocks noGrp="1"/>
          </p:cNvSpPr>
          <p:nvPr>
            <p:ph type="body" sz="quarter" idx="11"/>
          </p:nvPr>
        </p:nvSpPr>
        <p:spPr>
          <a:xfrm>
            <a:off x="720001" y="1087929"/>
            <a:ext cx="11113200" cy="4680000"/>
          </a:xfrm>
        </p:spPr>
        <p:txBody>
          <a:bodyPr vert="horz" lIns="0" tIns="0" rIns="0" bIns="0" rtlCol="0" anchor="t">
            <a:noAutofit/>
          </a:bodyPr>
          <a:lstStyle/>
          <a:p>
            <a:r>
              <a:rPr lang="fr-CH" b="1"/>
              <a:t>Orientation vers les compétences opérationnelles</a:t>
            </a:r>
          </a:p>
          <a:p>
            <a:pPr marL="285750" indent="-285750">
              <a:buFont typeface="Symbol" panose="05050102010706020507" pitchFamily="18" charset="2"/>
              <a:buChar char="-"/>
            </a:pPr>
            <a:r>
              <a:rPr lang="fr-CH"/>
              <a:t>Orientation systématique vers les compétences opérationnelles dans les trois lieux de formation</a:t>
            </a:r>
          </a:p>
          <a:p>
            <a:pPr marL="285750" indent="-285750">
              <a:buFont typeface="Symbol" panose="05050102010706020507" pitchFamily="18" charset="2"/>
              <a:buChar char="-"/>
            </a:pPr>
            <a:r>
              <a:rPr lang="fr-CH"/>
              <a:t>À la fin de leur formation, les apprenti-e-s sont opérationnels</a:t>
            </a:r>
          </a:p>
          <a:p>
            <a:pPr marL="285750" indent="-285750">
              <a:buFont typeface="Symbol" panose="05050102010706020507" pitchFamily="18" charset="2"/>
              <a:buChar char="-"/>
            </a:pPr>
            <a:r>
              <a:rPr lang="fr-CH"/>
              <a:t>L’accent est mis sur les situations de travail centrales, abandon des « branches typiques »</a:t>
            </a:r>
          </a:p>
          <a:p>
            <a:endParaRPr lang="de-CH" sz="1100">
              <a:cs typeface="Arial" panose="020B0604020202020204"/>
            </a:endParaRPr>
          </a:p>
          <a:p>
            <a:r>
              <a:rPr lang="fr-CH" b="1"/>
              <a:t>Individualisation &amp; flexibilisation de la formation</a:t>
            </a:r>
          </a:p>
          <a:p>
            <a:r>
              <a:rPr lang="fr-CH"/>
              <a:t>Intérêts et forces des apprenti-e-s et besoins des entreprises formatrices :</a:t>
            </a:r>
          </a:p>
          <a:p>
            <a:pPr marL="285750" indent="-285750">
              <a:buFont typeface="Symbol" panose="05050102010706020507" pitchFamily="18" charset="2"/>
              <a:buChar char="-"/>
            </a:pPr>
            <a:r>
              <a:rPr lang="fr-CH"/>
              <a:t>Domaines à choix</a:t>
            </a:r>
          </a:p>
          <a:p>
            <a:pPr marL="285750" indent="-285750">
              <a:buFont typeface="Symbol" panose="05050102010706020507" pitchFamily="18" charset="2"/>
              <a:buChar char="-"/>
            </a:pPr>
            <a:r>
              <a:rPr lang="fr-CH"/>
              <a:t>Options</a:t>
            </a:r>
          </a:p>
          <a:p>
            <a:pPr marL="285750" indent="-285750">
              <a:buFont typeface="Symbol" panose="05050102010706020507" pitchFamily="18" charset="2"/>
              <a:buChar char="-"/>
            </a:pPr>
            <a:r>
              <a:rPr lang="fr-CH"/>
              <a:t>Maturité professionnelle en cours d’apprentissage</a:t>
            </a:r>
          </a:p>
          <a:p>
            <a:pPr marL="285750" indent="-285750">
              <a:buFont typeface="Symbol" panose="05050102010706020507" pitchFamily="18" charset="2"/>
              <a:buChar char="-"/>
            </a:pPr>
            <a:r>
              <a:rPr lang="fr-CH"/>
              <a:t>Champ professionnel coordonné avec les niveaux AFP et CFC </a:t>
            </a:r>
          </a:p>
          <a:p>
            <a:endParaRPr lang="de-CH">
              <a:cs typeface="Arial"/>
            </a:endParaRPr>
          </a:p>
          <a:p>
            <a:r>
              <a:rPr lang="fr-CH" b="1"/>
              <a:t>Instruments de mise en œuvre pour la pratique</a:t>
            </a:r>
          </a:p>
          <a:p>
            <a:pPr marL="285750" indent="-285750">
              <a:buFont typeface="Symbol" panose="05050102010706020507" pitchFamily="18" charset="2"/>
              <a:buChar char="-"/>
            </a:pPr>
            <a:r>
              <a:rPr lang="fr-CH"/>
              <a:t>Normes minimales pour les 19 branches de formation et d’examens </a:t>
            </a:r>
          </a:p>
          <a:p>
            <a:pPr marL="285750" indent="-285750">
              <a:buFont typeface="Symbol" panose="05050102010706020507" pitchFamily="18" charset="2"/>
              <a:buChar char="-"/>
            </a:pPr>
            <a:r>
              <a:rPr lang="fr-CH"/>
              <a:t>Développement des compétences : mandats pratiques et grilles de compétences</a:t>
            </a:r>
          </a:p>
          <a:p>
            <a:pPr marL="285750" indent="-285750">
              <a:buFont typeface="Symbol" panose="05050102010706020507" pitchFamily="18" charset="2"/>
              <a:buChar char="-"/>
            </a:pPr>
            <a:r>
              <a:rPr lang="fr-CH"/>
              <a:t>Évaluation des compétences : entretien de qualification et rapport de formation,</a:t>
            </a:r>
            <a:br>
              <a:rPr lang="fr-CH"/>
            </a:br>
            <a:r>
              <a:rPr lang="fr-CH"/>
              <a:t>Contrôle des compétences par l’entreprise </a:t>
            </a:r>
          </a:p>
        </p:txBody>
      </p:sp>
      <p:sp>
        <p:nvSpPr>
          <p:cNvPr id="4" name="Foliennummernplatzhalter 3">
            <a:extLst>
              <a:ext uri="{FF2B5EF4-FFF2-40B4-BE49-F238E27FC236}">
                <a16:creationId xmlns:a16="http://schemas.microsoft.com/office/drawing/2014/main" id="{1287B06C-C2D2-49FE-9FDD-0F2AD69FC81D}"/>
              </a:ext>
            </a:extLst>
          </p:cNvPr>
          <p:cNvSpPr>
            <a:spLocks noGrp="1"/>
          </p:cNvSpPr>
          <p:nvPr>
            <p:ph type="sldNum" sz="quarter" idx="4"/>
          </p:nvPr>
        </p:nvSpPr>
        <p:spPr/>
        <p:txBody>
          <a:bodyPr/>
          <a:lstStyle/>
          <a:p>
            <a:fld id="{208DA8C3-C42B-9A42-8EE5-4A20E5B7F456}" type="slidenum">
              <a:rPr lang="de-CH" smtClean="0"/>
              <a:pPr/>
              <a:t>13</a:t>
            </a:fld>
            <a:endParaRPr lang="de-CH"/>
          </a:p>
        </p:txBody>
      </p:sp>
      <p:pic>
        <p:nvPicPr>
          <p:cNvPr id="3" name="Grafik 2" descr="Kompass Silhouette">
            <a:extLst>
              <a:ext uri="{FF2B5EF4-FFF2-40B4-BE49-F238E27FC236}">
                <a16:creationId xmlns:a16="http://schemas.microsoft.com/office/drawing/2014/main" id="{3BE30D5B-36A8-422F-8F0A-0466188CE3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82429" y="1388828"/>
            <a:ext cx="914400" cy="914400"/>
          </a:xfrm>
          <a:prstGeom prst="rect">
            <a:avLst/>
          </a:prstGeom>
        </p:spPr>
      </p:pic>
      <p:pic>
        <p:nvPicPr>
          <p:cNvPr id="11" name="Grafik 10" descr="Mitarbeiterausweis Silhouette">
            <a:extLst>
              <a:ext uri="{FF2B5EF4-FFF2-40B4-BE49-F238E27FC236}">
                <a16:creationId xmlns:a16="http://schemas.microsoft.com/office/drawing/2014/main" id="{2D545E3E-24B3-4423-9709-7F5AD123B4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82429" y="3059785"/>
            <a:ext cx="914400" cy="914400"/>
          </a:xfrm>
          <a:prstGeom prst="rect">
            <a:avLst/>
          </a:prstGeom>
        </p:spPr>
      </p:pic>
      <p:pic>
        <p:nvPicPr>
          <p:cNvPr id="17" name="Grafik 16" descr="Blaupause Silhouette">
            <a:extLst>
              <a:ext uri="{FF2B5EF4-FFF2-40B4-BE49-F238E27FC236}">
                <a16:creationId xmlns:a16="http://schemas.microsoft.com/office/drawing/2014/main" id="{5ED70725-3AA6-4783-AA28-5F652BAB4D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82429" y="4903043"/>
            <a:ext cx="914400" cy="914400"/>
          </a:xfrm>
          <a:prstGeom prst="rect">
            <a:avLst/>
          </a:prstGeom>
        </p:spPr>
      </p:pic>
    </p:spTree>
    <p:extLst>
      <p:ext uri="{BB962C8B-B14F-4D97-AF65-F5344CB8AC3E}">
        <p14:creationId xmlns:p14="http://schemas.microsoft.com/office/powerpoint/2010/main" val="398498356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A9891-5A35-4E73-82BC-876CFC183B14}"/>
              </a:ext>
            </a:extLst>
          </p:cNvPr>
          <p:cNvSpPr>
            <a:spLocks noGrp="1"/>
          </p:cNvSpPr>
          <p:nvPr>
            <p:ph type="title"/>
          </p:nvPr>
        </p:nvSpPr>
        <p:spPr/>
        <p:txBody>
          <a:bodyPr/>
          <a:lstStyle/>
          <a:p>
            <a:r>
              <a:rPr lang="fr-CH"/>
              <a:t>Domaines à choix</a:t>
            </a:r>
          </a:p>
        </p:txBody>
      </p:sp>
      <p:sp>
        <p:nvSpPr>
          <p:cNvPr id="3" name="Textplatzhalter 2">
            <a:extLst>
              <a:ext uri="{FF2B5EF4-FFF2-40B4-BE49-F238E27FC236}">
                <a16:creationId xmlns:a16="http://schemas.microsoft.com/office/drawing/2014/main" id="{CDEE8936-C383-4673-8AC8-05EDCB8B1329}"/>
              </a:ext>
            </a:extLst>
          </p:cNvPr>
          <p:cNvSpPr>
            <a:spLocks noGrp="1"/>
          </p:cNvSpPr>
          <p:nvPr>
            <p:ph type="body" sz="quarter" idx="11"/>
          </p:nvPr>
        </p:nvSpPr>
        <p:spPr/>
        <p:txBody>
          <a:bodyPr vert="horz" lIns="0" tIns="0" rIns="0" bIns="0" rtlCol="0" anchor="t">
            <a:noAutofit/>
          </a:bodyPr>
          <a:lstStyle/>
          <a:p>
            <a:r>
              <a:rPr lang="fr-CH" b="1" dirty="0"/>
              <a:t>Domaine à choix A</a:t>
            </a:r>
          </a:p>
          <a:p>
            <a:pPr marL="285750" indent="-285750">
              <a:buFont typeface="Symbol" panose="05050102010706020507" pitchFamily="18" charset="2"/>
              <a:buChar char="-"/>
            </a:pPr>
            <a:r>
              <a:rPr lang="fr-CH" dirty="0"/>
              <a:t>Deuxième langue étrangère (connaissances orales et écrites approfondies) – anglais (niveau B1 – ancien profil E)</a:t>
            </a:r>
          </a:p>
          <a:p>
            <a:r>
              <a:rPr lang="fr-CH" dirty="0"/>
              <a:t>      </a:t>
            </a:r>
            <a:r>
              <a:rPr lang="fr-CH" i="1" dirty="0"/>
              <a:t>=&gt; maturité professionnelle intégrée (MP 1) / les personnes qui visent la maturité après l’apprentissage (MP2)</a:t>
            </a:r>
          </a:p>
          <a:p>
            <a:pPr marL="285750" indent="-285750">
              <a:buFont typeface="Arial" panose="020B0604020202020204" pitchFamily="34" charset="0"/>
              <a:buChar char="•"/>
            </a:pPr>
            <a:endParaRPr lang="de-CH" dirty="0">
              <a:cs typeface="Arial"/>
            </a:endParaRPr>
          </a:p>
          <a:p>
            <a:r>
              <a:rPr lang="fr-CH" b="1" dirty="0"/>
              <a:t>Domaine à choix B</a:t>
            </a:r>
          </a:p>
          <a:p>
            <a:pPr marL="285750" indent="-285750">
              <a:buFont typeface="Symbol" panose="05050102010706020507" pitchFamily="18" charset="2"/>
              <a:buChar char="-"/>
            </a:pPr>
            <a:r>
              <a:rPr lang="fr-CH" dirty="0"/>
              <a:t>Travail de projet individuel (communication orale et acquisition de compétences culturelles dans une deuxième langue étrangère, idem voir ci-dessus) – anglais (niveau A2)</a:t>
            </a:r>
          </a:p>
          <a:p>
            <a:endParaRPr lang="de-CH" dirty="0"/>
          </a:p>
          <a:p>
            <a:r>
              <a:rPr lang="fr-CH" dirty="0"/>
              <a:t>Le domaine à choix est défini par les parties au contrat d’apprentissage et enseigné </a:t>
            </a:r>
            <a:r>
              <a:rPr lang="fr-CH" b="1" dirty="0"/>
              <a:t>pendant les 4 premiers semestres</a:t>
            </a:r>
            <a:r>
              <a:rPr lang="fr-CH" dirty="0"/>
              <a:t>. </a:t>
            </a:r>
          </a:p>
          <a:p>
            <a:endParaRPr lang="fr-CH" dirty="0"/>
          </a:p>
          <a:p>
            <a:r>
              <a:rPr lang="fr-CH" dirty="0"/>
              <a:t>Le domaine à choix </a:t>
            </a:r>
            <a:r>
              <a:rPr lang="fr-CH" b="1" dirty="0"/>
              <a:t>n’est</a:t>
            </a:r>
            <a:r>
              <a:rPr lang="fr-CH" dirty="0"/>
              <a:t> </a:t>
            </a:r>
            <a:r>
              <a:rPr lang="fr-CH" b="1" dirty="0"/>
              <a:t>pas</a:t>
            </a:r>
            <a:r>
              <a:rPr lang="fr-CH" dirty="0"/>
              <a:t> </a:t>
            </a:r>
            <a:r>
              <a:rPr lang="fr-CH" b="1" dirty="0"/>
              <a:t>inscrit dans le contrat d’apprentissage</a:t>
            </a:r>
            <a:r>
              <a:rPr lang="fr-CH" dirty="0"/>
              <a:t>. L’école professionnelle soutient la prise de décision « au début de la formation ».</a:t>
            </a:r>
          </a:p>
        </p:txBody>
      </p:sp>
      <p:sp>
        <p:nvSpPr>
          <p:cNvPr id="4" name="Foliennummernplatzhalter 3">
            <a:extLst>
              <a:ext uri="{FF2B5EF4-FFF2-40B4-BE49-F238E27FC236}">
                <a16:creationId xmlns:a16="http://schemas.microsoft.com/office/drawing/2014/main" id="{13AAF49C-1020-4AC8-8E21-EC43B3F345D0}"/>
              </a:ext>
            </a:extLst>
          </p:cNvPr>
          <p:cNvSpPr>
            <a:spLocks noGrp="1"/>
          </p:cNvSpPr>
          <p:nvPr>
            <p:ph type="sldNum" sz="quarter" idx="4"/>
          </p:nvPr>
        </p:nvSpPr>
        <p:spPr/>
        <p:txBody>
          <a:bodyPr/>
          <a:lstStyle/>
          <a:p>
            <a:fld id="{208DA8C3-C42B-9A42-8EE5-4A20E5B7F456}" type="slidenum">
              <a:rPr lang="de-CH" smtClean="0"/>
              <a:pPr/>
              <a:t>14</a:t>
            </a:fld>
            <a:endParaRPr lang="de-CH"/>
          </a:p>
        </p:txBody>
      </p:sp>
    </p:spTree>
    <p:extLst>
      <p:ext uri="{BB962C8B-B14F-4D97-AF65-F5344CB8AC3E}">
        <p14:creationId xmlns:p14="http://schemas.microsoft.com/office/powerpoint/2010/main" val="246378825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9C4755-404A-4D89-828D-6A11608DC8AE}"/>
              </a:ext>
            </a:extLst>
          </p:cNvPr>
          <p:cNvSpPr>
            <a:spLocks noGrp="1"/>
          </p:cNvSpPr>
          <p:nvPr>
            <p:ph type="title"/>
          </p:nvPr>
        </p:nvSpPr>
        <p:spPr/>
        <p:txBody>
          <a:bodyPr/>
          <a:lstStyle/>
          <a:p>
            <a:r>
              <a:rPr lang="fr-CH"/>
              <a:t>Options</a:t>
            </a:r>
          </a:p>
        </p:txBody>
      </p:sp>
      <p:sp>
        <p:nvSpPr>
          <p:cNvPr id="3" name="Textplatzhalter 2">
            <a:extLst>
              <a:ext uri="{FF2B5EF4-FFF2-40B4-BE49-F238E27FC236}">
                <a16:creationId xmlns:a16="http://schemas.microsoft.com/office/drawing/2014/main" id="{4FB5B2EA-AA42-4804-8D15-97D56CDD61D0}"/>
              </a:ext>
            </a:extLst>
          </p:cNvPr>
          <p:cNvSpPr>
            <a:spLocks noGrp="1"/>
          </p:cNvSpPr>
          <p:nvPr>
            <p:ph type="body" sz="quarter" idx="11"/>
          </p:nvPr>
        </p:nvSpPr>
        <p:spPr/>
        <p:txBody>
          <a:bodyPr vert="horz" lIns="0" tIns="0" rIns="0" bIns="0" rtlCol="0" anchor="t">
            <a:noAutofit/>
          </a:bodyPr>
          <a:lstStyle/>
          <a:p>
            <a:pPr marL="285750" indent="-285750">
              <a:buFont typeface="Symbol" panose="05050102010706020507" pitchFamily="18" charset="2"/>
              <a:buChar char="-"/>
            </a:pPr>
            <a:r>
              <a:rPr lang="fr-CH"/>
              <a:t>Sont enseignées en 3</a:t>
            </a:r>
            <a:r>
              <a:rPr lang="fr-CH" baseline="30000"/>
              <a:t>e</a:t>
            </a:r>
            <a:r>
              <a:rPr lang="fr-CH"/>
              <a:t> année d’apprentissage</a:t>
            </a:r>
          </a:p>
          <a:p>
            <a:pPr marL="285750" indent="-285750">
              <a:buFont typeface="Symbol" panose="05050102010706020507" pitchFamily="18" charset="2"/>
              <a:buChar char="-"/>
            </a:pPr>
            <a:r>
              <a:rPr lang="fr-CH"/>
              <a:t>Choix par les parties au contrat d’apprentissage</a:t>
            </a:r>
          </a:p>
          <a:p>
            <a:pPr marL="285750" indent="-285750">
              <a:buFont typeface="Symbol" panose="05050102010706020507" pitchFamily="18" charset="2"/>
              <a:buChar char="-"/>
            </a:pPr>
            <a:r>
              <a:rPr lang="fr-CH"/>
              <a:t>L’entreprise formatrice soutient les apprentis dans la mise en œuvre de l’option</a:t>
            </a:r>
          </a:p>
          <a:p>
            <a:pPr marL="285750" indent="-285750">
              <a:buFont typeface="Arial" panose="020B0604020202020204" pitchFamily="34" charset="0"/>
              <a:buChar char="•"/>
            </a:pPr>
            <a:endParaRPr lang="de-CH" b="1">
              <a:cs typeface="Arial" panose="020B0604020202020204"/>
            </a:endParaRPr>
          </a:p>
          <a:p>
            <a:pPr marL="285750" indent="-285750">
              <a:buFont typeface="Symbol" panose="05050102010706020507" pitchFamily="18" charset="2"/>
              <a:buChar char="-"/>
            </a:pPr>
            <a:r>
              <a:rPr lang="fr-CH" b="1"/>
              <a:t>Finances</a:t>
            </a:r>
          </a:p>
          <a:p>
            <a:pPr marL="645160" lvl="2" indent="-285750">
              <a:buFont typeface="Symbol" panose="05050102010706020507" pitchFamily="18" charset="2"/>
              <a:buChar char="-"/>
            </a:pPr>
            <a:r>
              <a:rPr lang="fr-CH"/>
              <a:t>Tâches comptables, gestion des salaires, établissement des comptes annuels</a:t>
            </a:r>
          </a:p>
          <a:p>
            <a:pPr marL="285750" indent="-285750">
              <a:buFont typeface="Symbol" panose="05050102010706020507" pitchFamily="18" charset="2"/>
              <a:buChar char="-"/>
            </a:pPr>
            <a:r>
              <a:rPr lang="fr-CH" b="1"/>
              <a:t>Communication dans la langue nationale - français</a:t>
            </a:r>
          </a:p>
          <a:p>
            <a:pPr marL="645160" lvl="2" indent="-285750">
              <a:buFont typeface="Symbol" panose="05050102010706020507" pitchFamily="18" charset="2"/>
              <a:buChar char="-"/>
            </a:pPr>
            <a:r>
              <a:rPr lang="fr-CH"/>
              <a:t>Mener des entretiens de conseil et de vente exigeants dans la langue nationale de la région</a:t>
            </a:r>
          </a:p>
          <a:p>
            <a:pPr marL="285750" indent="-285750">
              <a:buFont typeface="Symbol" panose="05050102010706020507" pitchFamily="18" charset="2"/>
              <a:buChar char="-"/>
            </a:pPr>
            <a:r>
              <a:rPr lang="fr-CH" b="1"/>
              <a:t>Communication dans la langue étrangère - allemand</a:t>
            </a:r>
          </a:p>
          <a:p>
            <a:pPr marL="645160" lvl="2" indent="-285750">
              <a:buFont typeface="Symbol" panose="05050102010706020507" pitchFamily="18" charset="2"/>
              <a:buChar char="-"/>
            </a:pPr>
            <a:r>
              <a:rPr lang="fr-CH"/>
              <a:t>Mener des entretiens de conseil et de vente exigeants dans la première langue étrangère</a:t>
            </a:r>
          </a:p>
          <a:p>
            <a:pPr marL="285750" indent="-285750">
              <a:buFont typeface="Symbol" panose="05050102010706020507" pitchFamily="18" charset="2"/>
              <a:buChar char="-"/>
            </a:pPr>
            <a:r>
              <a:rPr lang="fr-CH" b="1"/>
              <a:t>Technologie</a:t>
            </a:r>
          </a:p>
          <a:p>
            <a:pPr marL="645160" lvl="2" indent="-285750">
              <a:buFont typeface="Symbol" panose="05050102010706020507" pitchFamily="18" charset="2"/>
              <a:buChar char="-"/>
            </a:pPr>
            <a:r>
              <a:rPr lang="fr-CH"/>
              <a:t>Mettre en place et gérer des bases de données et des systèmes de gestion de contenu</a:t>
            </a:r>
          </a:p>
          <a:p>
            <a:pPr marL="645160" lvl="2" indent="-285750">
              <a:buFont typeface="Symbol" panose="05050102010706020507" pitchFamily="18" charset="2"/>
              <a:buChar char="-"/>
            </a:pPr>
            <a:r>
              <a:rPr lang="fr-CH"/>
              <a:t>Évaluer de grands ensembles de données et préparer les résultats </a:t>
            </a:r>
          </a:p>
        </p:txBody>
      </p:sp>
      <p:sp>
        <p:nvSpPr>
          <p:cNvPr id="4" name="Foliennummernplatzhalter 3">
            <a:extLst>
              <a:ext uri="{FF2B5EF4-FFF2-40B4-BE49-F238E27FC236}">
                <a16:creationId xmlns:a16="http://schemas.microsoft.com/office/drawing/2014/main" id="{3C332E72-7A26-40E9-9BC2-D2C0F06A5A3F}"/>
              </a:ext>
            </a:extLst>
          </p:cNvPr>
          <p:cNvSpPr>
            <a:spLocks noGrp="1"/>
          </p:cNvSpPr>
          <p:nvPr>
            <p:ph type="sldNum" sz="quarter" idx="4"/>
          </p:nvPr>
        </p:nvSpPr>
        <p:spPr/>
        <p:txBody>
          <a:bodyPr/>
          <a:lstStyle/>
          <a:p>
            <a:fld id="{208DA8C3-C42B-9A42-8EE5-4A20E5B7F456}" type="slidenum">
              <a:rPr lang="de-CH" smtClean="0"/>
              <a:pPr/>
              <a:t>15</a:t>
            </a:fld>
            <a:endParaRPr lang="de-CH"/>
          </a:p>
        </p:txBody>
      </p:sp>
    </p:spTree>
    <p:extLst>
      <p:ext uri="{BB962C8B-B14F-4D97-AF65-F5344CB8AC3E}">
        <p14:creationId xmlns:p14="http://schemas.microsoft.com/office/powerpoint/2010/main" val="353657682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F2118D-665C-4649-9DD0-A93D63ADC681}"/>
              </a:ext>
            </a:extLst>
          </p:cNvPr>
          <p:cNvSpPr>
            <a:spLocks noGrp="1"/>
          </p:cNvSpPr>
          <p:nvPr>
            <p:ph type="title"/>
          </p:nvPr>
        </p:nvSpPr>
        <p:spPr/>
        <p:txBody>
          <a:bodyPr/>
          <a:lstStyle/>
          <a:p>
            <a:r>
              <a:rPr lang="fr-CH"/>
              <a:t>Changement de niveau</a:t>
            </a:r>
          </a:p>
        </p:txBody>
      </p:sp>
      <p:sp>
        <p:nvSpPr>
          <p:cNvPr id="3" name="Textplatzhalter 2">
            <a:extLst>
              <a:ext uri="{FF2B5EF4-FFF2-40B4-BE49-F238E27FC236}">
                <a16:creationId xmlns:a16="http://schemas.microsoft.com/office/drawing/2014/main" id="{771F0415-EBB0-4CE6-9A57-DBE1767AB983}"/>
              </a:ext>
            </a:extLst>
          </p:cNvPr>
          <p:cNvSpPr>
            <a:spLocks noGrp="1"/>
          </p:cNvSpPr>
          <p:nvPr>
            <p:ph type="body" sz="quarter" idx="11"/>
          </p:nvPr>
        </p:nvSpPr>
        <p:spPr/>
        <p:txBody>
          <a:bodyPr vert="horz" lIns="0" tIns="0" rIns="0" bIns="0" rtlCol="0" anchor="t">
            <a:noAutofit/>
          </a:bodyPr>
          <a:lstStyle/>
          <a:p>
            <a:r>
              <a:rPr lang="fr-CH" b="1"/>
              <a:t>Employée/employé de commerce CFC avec maturité professionnelle intégrée </a:t>
            </a:r>
            <a:r>
              <a:rPr lang="fr-CH" b="1">
                <a:sym typeface="Wingdings" panose="05000000000000000000" pitchFamily="2" charset="2"/>
              </a:rPr>
              <a:t></a:t>
            </a:r>
            <a:r>
              <a:rPr lang="fr-CH" b="1"/>
              <a:t> Employée/Employé de commerce CFC</a:t>
            </a:r>
          </a:p>
          <a:p>
            <a:pPr marL="285750" indent="-285750">
              <a:buFont typeface="Symbol" panose="05050102010706020507" pitchFamily="18" charset="2"/>
              <a:buChar char="-"/>
            </a:pPr>
            <a:r>
              <a:rPr lang="fr-CH"/>
              <a:t>En cas de résultats insuffisants, il est possible de passer à l’apprentissage CFC sans répéter l’année d’apprentissage</a:t>
            </a:r>
          </a:p>
          <a:p>
            <a:pPr marL="285750" indent="-285750">
              <a:buFont typeface="Symbol" panose="05050102010706020507" pitchFamily="18" charset="2"/>
              <a:buChar char="-"/>
            </a:pPr>
            <a:r>
              <a:rPr lang="fr-CH"/>
              <a:t>Dans le sens inverse, les conditions varient d’un canton à l’autre</a:t>
            </a:r>
          </a:p>
          <a:p>
            <a:pPr marL="285750" indent="-285750">
              <a:buFont typeface="Arial" panose="020B0604020202020204" pitchFamily="34" charset="0"/>
              <a:buChar char="•"/>
            </a:pPr>
            <a:endParaRPr lang="de-CH"/>
          </a:p>
          <a:p>
            <a:r>
              <a:rPr lang="fr-CH" b="1"/>
              <a:t>Employée/employé de commerce CFC </a:t>
            </a:r>
            <a:r>
              <a:rPr lang="fr-CH" b="1">
                <a:sym typeface="Wingdings" panose="05000000000000000000" pitchFamily="2" charset="2"/>
              </a:rPr>
              <a:t></a:t>
            </a:r>
            <a:r>
              <a:rPr lang="fr-CH" b="1"/>
              <a:t> Employée/Employé de commerce AFP</a:t>
            </a:r>
          </a:p>
          <a:p>
            <a:pPr marL="285750" indent="-285750">
              <a:buFont typeface="Symbol" panose="05050102010706020507" pitchFamily="18" charset="2"/>
              <a:buChar char="-"/>
            </a:pPr>
            <a:r>
              <a:rPr lang="fr-CH"/>
              <a:t>En cas de résultats insuffisants de manière répétée dans l’apprentissage CFC et de chances de réussite compromises, il est possible, avec l’accord de l’office de la formation professionnelle, de répéter l’année d’apprentissage.</a:t>
            </a:r>
          </a:p>
          <a:p>
            <a:pPr marL="285750" indent="-285750">
              <a:buFont typeface="Symbol" panose="05050102010706020507" pitchFamily="18" charset="2"/>
              <a:buChar char="-"/>
            </a:pPr>
            <a:r>
              <a:rPr lang="fr-CH"/>
              <a:t>Si une répétition n’est pas indiquée, le contrat d’apprentissage peut être résilié.</a:t>
            </a:r>
          </a:p>
          <a:p>
            <a:pPr marL="285750" indent="-285750">
              <a:buFont typeface="Symbol" panose="05050102010706020507" pitchFamily="18" charset="2"/>
              <a:buChar char="-"/>
            </a:pPr>
            <a:r>
              <a:rPr lang="fr-CH"/>
              <a:t>Selon l’entreprise formatrice, il est possible, après une résiliation, de rester dans la même entreprise et d’effectuer un apprentissage AFP à la place d’un CFC.</a:t>
            </a:r>
          </a:p>
          <a:p>
            <a:pPr marL="285750" indent="-285750">
              <a:buFont typeface="Symbol" panose="05050102010706020507" pitchFamily="18" charset="2"/>
              <a:buChar char="-"/>
            </a:pPr>
            <a:r>
              <a:rPr lang="fr-CH"/>
              <a:t>En cas de passage d’une formation CFC de trois ans à une formation AFP de deux ans, il est obligatoire de résilier le contrat d’apprentissage et donc de conclure un nouveau contrat d’apprentissage, car la formation AFP est une profession à part entière.</a:t>
            </a:r>
          </a:p>
        </p:txBody>
      </p:sp>
      <p:sp>
        <p:nvSpPr>
          <p:cNvPr id="4" name="Foliennummernplatzhalter 3">
            <a:extLst>
              <a:ext uri="{FF2B5EF4-FFF2-40B4-BE49-F238E27FC236}">
                <a16:creationId xmlns:a16="http://schemas.microsoft.com/office/drawing/2014/main" id="{BDF8C123-D9AD-4474-9315-1278E1119E54}"/>
              </a:ext>
            </a:extLst>
          </p:cNvPr>
          <p:cNvSpPr>
            <a:spLocks noGrp="1"/>
          </p:cNvSpPr>
          <p:nvPr>
            <p:ph type="sldNum" sz="quarter" idx="4"/>
          </p:nvPr>
        </p:nvSpPr>
        <p:spPr/>
        <p:txBody>
          <a:bodyPr/>
          <a:lstStyle/>
          <a:p>
            <a:fld id="{208DA8C3-C42B-9A42-8EE5-4A20E5B7F456}" type="slidenum">
              <a:rPr lang="de-CH" smtClean="0"/>
              <a:pPr/>
              <a:t>16</a:t>
            </a:fld>
            <a:endParaRPr lang="de-CH"/>
          </a:p>
        </p:txBody>
      </p:sp>
    </p:spTree>
    <p:extLst>
      <p:ext uri="{BB962C8B-B14F-4D97-AF65-F5344CB8AC3E}">
        <p14:creationId xmlns:p14="http://schemas.microsoft.com/office/powerpoint/2010/main" val="270851202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0C26DB-9657-48C0-A9E3-0D4183234F5B}"/>
              </a:ext>
            </a:extLst>
          </p:cNvPr>
          <p:cNvSpPr>
            <a:spLocks noGrp="1"/>
          </p:cNvSpPr>
          <p:nvPr>
            <p:ph type="title"/>
          </p:nvPr>
        </p:nvSpPr>
        <p:spPr/>
        <p:txBody>
          <a:bodyPr/>
          <a:lstStyle/>
          <a:p>
            <a:r>
              <a:rPr lang="fr-CH"/>
              <a:t>Employée/employé de commerce AFP </a:t>
            </a:r>
            <a:r>
              <a:rPr lang="fr-CH">
                <a:sym typeface="Wingdings" panose="05000000000000000000" pitchFamily="2" charset="2"/>
              </a:rPr>
              <a:t></a:t>
            </a:r>
            <a:r>
              <a:rPr lang="fr-CH"/>
              <a:t> Employée/Employé de commerce CFC</a:t>
            </a:r>
          </a:p>
        </p:txBody>
      </p:sp>
      <p:sp>
        <p:nvSpPr>
          <p:cNvPr id="3" name="Textplatzhalter 2">
            <a:extLst>
              <a:ext uri="{FF2B5EF4-FFF2-40B4-BE49-F238E27FC236}">
                <a16:creationId xmlns:a16="http://schemas.microsoft.com/office/drawing/2014/main" id="{409272DD-9070-4A14-9732-4B01BF845C5B}"/>
              </a:ext>
            </a:extLst>
          </p:cNvPr>
          <p:cNvSpPr>
            <a:spLocks noGrp="1"/>
          </p:cNvSpPr>
          <p:nvPr>
            <p:ph type="body" sz="quarter" idx="11"/>
          </p:nvPr>
        </p:nvSpPr>
        <p:spPr>
          <a:xfrm>
            <a:off x="720000" y="1565400"/>
            <a:ext cx="11113200" cy="4338600"/>
          </a:xfrm>
        </p:spPr>
        <p:txBody>
          <a:bodyPr vert="horz" lIns="0" tIns="0" rIns="0" bIns="0" rtlCol="0" anchor="t">
            <a:noAutofit/>
          </a:bodyPr>
          <a:lstStyle/>
          <a:p>
            <a:r>
              <a:rPr lang="fr-CH" b="1" dirty="0"/>
              <a:t>Formation initiale de 2 ans « Employée/Employé de commerce AFP » à partir de 2023</a:t>
            </a:r>
          </a:p>
          <a:p>
            <a:pPr marL="285750" indent="-285750">
              <a:buFont typeface="Symbol" panose="05050102010706020507" pitchFamily="18" charset="2"/>
              <a:buChar char="-"/>
            </a:pPr>
            <a:r>
              <a:rPr lang="fr-CH" dirty="0"/>
              <a:t>Accès à bas seuil à la profession d’employée/employé de commerce</a:t>
            </a:r>
          </a:p>
          <a:p>
            <a:pPr marL="285750" indent="-285750">
              <a:buFont typeface="Symbol" panose="05050102010706020507" pitchFamily="18" charset="2"/>
              <a:buChar char="-"/>
            </a:pPr>
            <a:r>
              <a:rPr lang="fr-CH" dirty="0"/>
              <a:t>À l’issue de l’apprentissage, accès à la formation initiale CFC raccourcie</a:t>
            </a:r>
          </a:p>
          <a:p>
            <a:pPr marL="285750" indent="-285750">
              <a:buFont typeface="Symbol" panose="05050102010706020507" pitchFamily="18" charset="2"/>
              <a:buChar char="-"/>
            </a:pPr>
            <a:r>
              <a:rPr lang="fr-CH" dirty="0"/>
              <a:t>Pas d’orientations spécifiques aux branches</a:t>
            </a:r>
          </a:p>
          <a:p>
            <a:endParaRPr lang="de-CH" dirty="0"/>
          </a:p>
          <a:p>
            <a:r>
              <a:rPr lang="fr-CH" b="1" dirty="0"/>
              <a:t>Formation CFC raccourcie en 2 ans</a:t>
            </a:r>
          </a:p>
          <a:p>
            <a:pPr marL="285750" indent="-285750">
              <a:buFont typeface="Symbol" panose="05050102010706020507" pitchFamily="18" charset="2"/>
              <a:buChar char="-"/>
            </a:pPr>
            <a:r>
              <a:rPr lang="fr-CH" dirty="0"/>
              <a:t>Les apprenti-e-s dont la formation CFC est raccourcie ont en général déjà un CFC dans une autre branche ou font un changement de branche durant leur formation.</a:t>
            </a:r>
          </a:p>
          <a:p>
            <a:endParaRPr lang="de-CH" dirty="0"/>
          </a:p>
        </p:txBody>
      </p:sp>
      <p:sp>
        <p:nvSpPr>
          <p:cNvPr id="4" name="Foliennummernplatzhalter 3">
            <a:extLst>
              <a:ext uri="{FF2B5EF4-FFF2-40B4-BE49-F238E27FC236}">
                <a16:creationId xmlns:a16="http://schemas.microsoft.com/office/drawing/2014/main" id="{D52C021D-415F-46D7-B9F6-EBAE0ECB8199}"/>
              </a:ext>
            </a:extLst>
          </p:cNvPr>
          <p:cNvSpPr>
            <a:spLocks noGrp="1"/>
          </p:cNvSpPr>
          <p:nvPr>
            <p:ph type="sldNum" sz="quarter" idx="4"/>
          </p:nvPr>
        </p:nvSpPr>
        <p:spPr/>
        <p:txBody>
          <a:bodyPr/>
          <a:lstStyle/>
          <a:p>
            <a:fld id="{208DA8C3-C42B-9A42-8EE5-4A20E5B7F456}" type="slidenum">
              <a:rPr lang="de-CH" smtClean="0"/>
              <a:pPr/>
              <a:t>17</a:t>
            </a:fld>
            <a:endParaRPr lang="de-CH"/>
          </a:p>
        </p:txBody>
      </p:sp>
      <p:pic>
        <p:nvPicPr>
          <p:cNvPr id="6" name="Grafik 5" descr="Diplomrolle Silhouette">
            <a:extLst>
              <a:ext uri="{FF2B5EF4-FFF2-40B4-BE49-F238E27FC236}">
                <a16:creationId xmlns:a16="http://schemas.microsoft.com/office/drawing/2014/main" id="{E1B750AE-618D-4936-9EFC-DA6BE4AA9C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71999" y="4104000"/>
            <a:ext cx="1800000" cy="1800000"/>
          </a:xfrm>
          <a:prstGeom prst="rect">
            <a:avLst/>
          </a:prstGeom>
        </p:spPr>
      </p:pic>
    </p:spTree>
    <p:extLst>
      <p:ext uri="{BB962C8B-B14F-4D97-AF65-F5344CB8AC3E}">
        <p14:creationId xmlns:p14="http://schemas.microsoft.com/office/powerpoint/2010/main" val="9965587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71A008-7AA6-43AA-AC0F-45BF4C07FCCD}"/>
              </a:ext>
            </a:extLst>
          </p:cNvPr>
          <p:cNvSpPr>
            <a:spLocks noGrp="1"/>
          </p:cNvSpPr>
          <p:nvPr>
            <p:ph type="ctrTitle"/>
          </p:nvPr>
        </p:nvSpPr>
        <p:spPr/>
        <p:txBody>
          <a:bodyPr/>
          <a:lstStyle/>
          <a:p>
            <a:r>
              <a:rPr lang="fr-CH"/>
              <a:t>Les trois lieux de formation : aperçu et interactions </a:t>
            </a:r>
          </a:p>
        </p:txBody>
      </p:sp>
    </p:spTree>
    <p:extLst>
      <p:ext uri="{BB962C8B-B14F-4D97-AF65-F5344CB8AC3E}">
        <p14:creationId xmlns:p14="http://schemas.microsoft.com/office/powerpoint/2010/main" val="205940159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F7254-B61F-4A78-BD95-4D56026D3C75}"/>
              </a:ext>
            </a:extLst>
          </p:cNvPr>
          <p:cNvSpPr>
            <a:spLocks noGrp="1"/>
          </p:cNvSpPr>
          <p:nvPr>
            <p:ph type="title"/>
          </p:nvPr>
        </p:nvSpPr>
        <p:spPr/>
        <p:txBody>
          <a:bodyPr/>
          <a:lstStyle/>
          <a:p>
            <a:r>
              <a:rPr lang="fr-CH"/>
              <a:t>Les interactions entre les trois lieux de formation (1/2)</a:t>
            </a:r>
          </a:p>
        </p:txBody>
      </p:sp>
      <p:graphicFrame>
        <p:nvGraphicFramePr>
          <p:cNvPr id="7" name="Inhaltsplatzhalter 6">
            <a:extLst>
              <a:ext uri="{FF2B5EF4-FFF2-40B4-BE49-F238E27FC236}">
                <a16:creationId xmlns:a16="http://schemas.microsoft.com/office/drawing/2014/main" id="{BE273631-C1E3-449F-BE7F-681E0BA28D8E}"/>
              </a:ext>
            </a:extLst>
          </p:cNvPr>
          <p:cNvGraphicFramePr>
            <a:graphicFrameLocks noGrp="1"/>
          </p:cNvGraphicFramePr>
          <p:nvPr>
            <p:ph sz="quarter" idx="13"/>
          </p:nvPr>
        </p:nvGraphicFramePr>
        <p:xfrm>
          <a:off x="720725" y="1223963"/>
          <a:ext cx="11112500" cy="4679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liennummernplatzhalter 3">
            <a:extLst>
              <a:ext uri="{FF2B5EF4-FFF2-40B4-BE49-F238E27FC236}">
                <a16:creationId xmlns:a16="http://schemas.microsoft.com/office/drawing/2014/main" id="{568B5284-3F8E-4729-9792-44E8C3A4F776}"/>
              </a:ext>
            </a:extLst>
          </p:cNvPr>
          <p:cNvSpPr>
            <a:spLocks noGrp="1"/>
          </p:cNvSpPr>
          <p:nvPr>
            <p:ph type="sldNum" sz="quarter" idx="4"/>
          </p:nvPr>
        </p:nvSpPr>
        <p:spPr/>
        <p:txBody>
          <a:bodyPr/>
          <a:lstStyle/>
          <a:p>
            <a:fld id="{208DA8C3-C42B-9A42-8EE5-4A20E5B7F456}" type="slidenum">
              <a:rPr lang="de-CH" smtClean="0"/>
              <a:pPr/>
              <a:t>19</a:t>
            </a:fld>
            <a:endParaRPr lang="de-CH"/>
          </a:p>
        </p:txBody>
      </p:sp>
      <p:sp>
        <p:nvSpPr>
          <p:cNvPr id="8" name="Textfeld 7">
            <a:extLst>
              <a:ext uri="{FF2B5EF4-FFF2-40B4-BE49-F238E27FC236}">
                <a16:creationId xmlns:a16="http://schemas.microsoft.com/office/drawing/2014/main" id="{11B7C49F-62C9-453A-99E7-E7A92C9E649A}"/>
              </a:ext>
            </a:extLst>
          </p:cNvPr>
          <p:cNvSpPr txBox="1"/>
          <p:nvPr/>
        </p:nvSpPr>
        <p:spPr>
          <a:xfrm>
            <a:off x="7464056" y="1807535"/>
            <a:ext cx="2594344" cy="584775"/>
          </a:xfrm>
          <a:prstGeom prst="rect">
            <a:avLst/>
          </a:prstGeom>
          <a:noFill/>
        </p:spPr>
        <p:txBody>
          <a:bodyPr wrap="square" rtlCol="0">
            <a:spAutoFit/>
          </a:bodyPr>
          <a:lstStyle/>
          <a:p>
            <a:pPr marL="285750" indent="-285750">
              <a:buFont typeface="Arial" panose="020B0604020202020204" pitchFamily="34" charset="0"/>
              <a:buChar char="•"/>
            </a:pPr>
            <a:r>
              <a:rPr lang="fr-CH" sz="1600"/>
              <a:t>Aptitudes</a:t>
            </a:r>
          </a:p>
          <a:p>
            <a:pPr marL="285750" indent="-285750">
              <a:buFont typeface="Arial" panose="020B0604020202020204" pitchFamily="34" charset="0"/>
              <a:buChar char="•"/>
            </a:pPr>
            <a:r>
              <a:rPr lang="fr-CH" sz="1600"/>
              <a:t>Analyse de la pratique</a:t>
            </a:r>
          </a:p>
        </p:txBody>
      </p:sp>
      <p:sp>
        <p:nvSpPr>
          <p:cNvPr id="9" name="Textfeld 8">
            <a:extLst>
              <a:ext uri="{FF2B5EF4-FFF2-40B4-BE49-F238E27FC236}">
                <a16:creationId xmlns:a16="http://schemas.microsoft.com/office/drawing/2014/main" id="{12D31DAE-43BD-4CF2-87A0-FC5D78CAE8F9}"/>
              </a:ext>
            </a:extLst>
          </p:cNvPr>
          <p:cNvSpPr txBox="1"/>
          <p:nvPr/>
        </p:nvSpPr>
        <p:spPr>
          <a:xfrm>
            <a:off x="9051851" y="3855724"/>
            <a:ext cx="2594344" cy="1077218"/>
          </a:xfrm>
          <a:prstGeom prst="rect">
            <a:avLst/>
          </a:prstGeom>
          <a:noFill/>
        </p:spPr>
        <p:txBody>
          <a:bodyPr wrap="square" rtlCol="0">
            <a:spAutoFit/>
          </a:bodyPr>
          <a:lstStyle/>
          <a:p>
            <a:pPr marL="285750" indent="-285750">
              <a:buFont typeface="Arial" panose="020B0604020202020204" pitchFamily="34" charset="0"/>
              <a:buChar char="•"/>
            </a:pPr>
            <a:r>
              <a:rPr lang="fr-CH" sz="1600"/>
              <a:t>Aptitudes</a:t>
            </a:r>
          </a:p>
          <a:p>
            <a:pPr marL="285750" indent="-285750">
              <a:buFont typeface="Arial" panose="020B0604020202020204" pitchFamily="34" charset="0"/>
              <a:buChar char="•"/>
            </a:pPr>
            <a:r>
              <a:rPr lang="fr-CH" sz="1600"/>
              <a:t>Processus opérationnels</a:t>
            </a:r>
          </a:p>
          <a:p>
            <a:pPr marL="285750" indent="-285750">
              <a:buFont typeface="Arial" panose="020B0604020202020204" pitchFamily="34" charset="0"/>
              <a:buChar char="•"/>
            </a:pPr>
            <a:r>
              <a:rPr lang="fr-CH" sz="1600"/>
              <a:t>Attitudes / valeurs</a:t>
            </a:r>
          </a:p>
        </p:txBody>
      </p:sp>
      <p:sp>
        <p:nvSpPr>
          <p:cNvPr id="10" name="Textfeld 9">
            <a:extLst>
              <a:ext uri="{FF2B5EF4-FFF2-40B4-BE49-F238E27FC236}">
                <a16:creationId xmlns:a16="http://schemas.microsoft.com/office/drawing/2014/main" id="{9232AECE-F722-4BC1-B50B-5994A736C09D}"/>
              </a:ext>
            </a:extLst>
          </p:cNvPr>
          <p:cNvSpPr txBox="1"/>
          <p:nvPr/>
        </p:nvSpPr>
        <p:spPr>
          <a:xfrm>
            <a:off x="1842977" y="2746744"/>
            <a:ext cx="2594344" cy="830997"/>
          </a:xfrm>
          <a:prstGeom prst="rect">
            <a:avLst/>
          </a:prstGeom>
          <a:noFill/>
        </p:spPr>
        <p:txBody>
          <a:bodyPr wrap="square" rtlCol="0">
            <a:spAutoFit/>
          </a:bodyPr>
          <a:lstStyle/>
          <a:p>
            <a:pPr marL="285750" indent="-285750">
              <a:buFont typeface="Arial" panose="020B0604020202020204" pitchFamily="34" charset="0"/>
              <a:buChar char="•"/>
            </a:pPr>
            <a:r>
              <a:rPr lang="fr-CH" sz="1600"/>
              <a:t>Connaissances fondamentales</a:t>
            </a:r>
          </a:p>
          <a:p>
            <a:pPr marL="285750" indent="-285750">
              <a:buFont typeface="Arial" panose="020B0604020202020204" pitchFamily="34" charset="0"/>
              <a:buChar char="•"/>
            </a:pPr>
            <a:r>
              <a:rPr lang="fr-CH" sz="1600"/>
              <a:t>Savoir-faire</a:t>
            </a:r>
          </a:p>
        </p:txBody>
      </p:sp>
    </p:spTree>
    <p:extLst>
      <p:ext uri="{BB962C8B-B14F-4D97-AF65-F5344CB8AC3E}">
        <p14:creationId xmlns:p14="http://schemas.microsoft.com/office/powerpoint/2010/main" val="385294776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5BF6BE-ECE2-4135-8C51-57DFA484261F}"/>
              </a:ext>
            </a:extLst>
          </p:cNvPr>
          <p:cNvSpPr>
            <a:spLocks noGrp="1"/>
          </p:cNvSpPr>
          <p:nvPr>
            <p:ph type="title"/>
          </p:nvPr>
        </p:nvSpPr>
        <p:spPr/>
        <p:txBody>
          <a:bodyPr/>
          <a:lstStyle/>
          <a:p>
            <a:r>
              <a:rPr lang="de-CH"/>
              <a:t>Programme</a:t>
            </a:r>
          </a:p>
        </p:txBody>
      </p:sp>
      <p:sp>
        <p:nvSpPr>
          <p:cNvPr id="4" name="Foliennummernplatzhalter 3">
            <a:extLst>
              <a:ext uri="{FF2B5EF4-FFF2-40B4-BE49-F238E27FC236}">
                <a16:creationId xmlns:a16="http://schemas.microsoft.com/office/drawing/2014/main" id="{031F2428-B8FA-4C95-B754-E5A59054CC5E}"/>
              </a:ext>
            </a:extLst>
          </p:cNvPr>
          <p:cNvSpPr>
            <a:spLocks noGrp="1"/>
          </p:cNvSpPr>
          <p:nvPr>
            <p:ph type="sldNum" sz="quarter" idx="4"/>
          </p:nvPr>
        </p:nvSpPr>
        <p:spPr/>
        <p:txBody>
          <a:bodyPr/>
          <a:lstStyle/>
          <a:p>
            <a:fld id="{208DA8C3-C42B-9A42-8EE5-4A20E5B7F456}" type="slidenum">
              <a:rPr lang="de-CH" smtClean="0"/>
              <a:pPr/>
              <a:t>2</a:t>
            </a:fld>
            <a:endParaRPr lang="de-CH"/>
          </a:p>
        </p:txBody>
      </p:sp>
      <p:graphicFrame>
        <p:nvGraphicFramePr>
          <p:cNvPr id="6" name="Diagramm 5">
            <a:extLst>
              <a:ext uri="{FF2B5EF4-FFF2-40B4-BE49-F238E27FC236}">
                <a16:creationId xmlns:a16="http://schemas.microsoft.com/office/drawing/2014/main" id="{A15E4273-553F-50DB-3F56-955408631138}"/>
              </a:ext>
            </a:extLst>
          </p:cNvPr>
          <p:cNvGraphicFramePr/>
          <p:nvPr>
            <p:extLst>
              <p:ext uri="{D42A27DB-BD31-4B8C-83A1-F6EECF244321}">
                <p14:modId xmlns:p14="http://schemas.microsoft.com/office/powerpoint/2010/main" val="560213296"/>
              </p:ext>
            </p:extLst>
          </p:nvPr>
        </p:nvGraphicFramePr>
        <p:xfrm>
          <a:off x="719999" y="1224000"/>
          <a:ext cx="11113199" cy="46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Ellipse 8">
            <a:extLst>
              <a:ext uri="{FF2B5EF4-FFF2-40B4-BE49-F238E27FC236}">
                <a16:creationId xmlns:a16="http://schemas.microsoft.com/office/drawing/2014/main" id="{5A1E85A4-0F2A-F5F8-DAA8-374396837FD5}"/>
              </a:ext>
            </a:extLst>
          </p:cNvPr>
          <p:cNvSpPr>
            <a:spLocks noChangeAspect="1"/>
          </p:cNvSpPr>
          <p:nvPr/>
        </p:nvSpPr>
        <p:spPr>
          <a:xfrm>
            <a:off x="859604" y="1501959"/>
            <a:ext cx="612000" cy="612000"/>
          </a:xfrm>
          <a:prstGeom prst="ellipse">
            <a:avLst/>
          </a:prstGeom>
          <a:solidFill>
            <a:schemeClr val="accent1"/>
          </a:solidFill>
          <a:ln>
            <a:solidFill>
              <a:schemeClr val="accent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CH" b="1">
                <a:solidFill>
                  <a:schemeClr val="bg1"/>
                </a:solidFill>
              </a:rPr>
              <a:t>1</a:t>
            </a:r>
          </a:p>
        </p:txBody>
      </p:sp>
      <p:sp>
        <p:nvSpPr>
          <p:cNvPr id="10" name="Ellipse 9">
            <a:extLst>
              <a:ext uri="{FF2B5EF4-FFF2-40B4-BE49-F238E27FC236}">
                <a16:creationId xmlns:a16="http://schemas.microsoft.com/office/drawing/2014/main" id="{3D9FD955-5879-B181-0A50-2EA86ADE7021}"/>
              </a:ext>
            </a:extLst>
          </p:cNvPr>
          <p:cNvSpPr>
            <a:spLocks noChangeAspect="1"/>
          </p:cNvSpPr>
          <p:nvPr/>
        </p:nvSpPr>
        <p:spPr>
          <a:xfrm>
            <a:off x="1277475" y="2382108"/>
            <a:ext cx="612000" cy="612000"/>
          </a:xfrm>
          <a:prstGeom prst="ellipse">
            <a:avLst/>
          </a:prstGeom>
          <a:solidFill>
            <a:schemeClr val="accent1"/>
          </a:solidFill>
          <a:ln>
            <a:solidFill>
              <a:schemeClr val="accent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CH" b="1">
                <a:solidFill>
                  <a:schemeClr val="bg1"/>
                </a:solidFill>
              </a:rPr>
              <a:t>2</a:t>
            </a:r>
          </a:p>
        </p:txBody>
      </p:sp>
      <p:sp>
        <p:nvSpPr>
          <p:cNvPr id="12" name="Ellipse 11">
            <a:extLst>
              <a:ext uri="{FF2B5EF4-FFF2-40B4-BE49-F238E27FC236}">
                <a16:creationId xmlns:a16="http://schemas.microsoft.com/office/drawing/2014/main" id="{15322C2D-51AA-D69C-D82D-8F645E8F351B}"/>
              </a:ext>
            </a:extLst>
          </p:cNvPr>
          <p:cNvSpPr>
            <a:spLocks noChangeAspect="1"/>
          </p:cNvSpPr>
          <p:nvPr/>
        </p:nvSpPr>
        <p:spPr>
          <a:xfrm>
            <a:off x="1410210" y="3262257"/>
            <a:ext cx="612000" cy="612000"/>
          </a:xfrm>
          <a:prstGeom prst="ellipse">
            <a:avLst/>
          </a:prstGeom>
          <a:solidFill>
            <a:schemeClr val="accent1"/>
          </a:solidFill>
          <a:ln>
            <a:solidFill>
              <a:schemeClr val="accent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CH" b="1">
                <a:solidFill>
                  <a:schemeClr val="bg1"/>
                </a:solidFill>
              </a:rPr>
              <a:t>3</a:t>
            </a:r>
          </a:p>
        </p:txBody>
      </p:sp>
      <p:sp>
        <p:nvSpPr>
          <p:cNvPr id="13" name="Ellipse 12">
            <a:extLst>
              <a:ext uri="{FF2B5EF4-FFF2-40B4-BE49-F238E27FC236}">
                <a16:creationId xmlns:a16="http://schemas.microsoft.com/office/drawing/2014/main" id="{09C2FDB3-8B38-00CE-D041-C002406D4033}"/>
              </a:ext>
            </a:extLst>
          </p:cNvPr>
          <p:cNvSpPr>
            <a:spLocks noChangeAspect="1"/>
          </p:cNvSpPr>
          <p:nvPr/>
        </p:nvSpPr>
        <p:spPr>
          <a:xfrm>
            <a:off x="1277475" y="4138602"/>
            <a:ext cx="612000" cy="612000"/>
          </a:xfrm>
          <a:prstGeom prst="ellipse">
            <a:avLst/>
          </a:prstGeom>
          <a:solidFill>
            <a:schemeClr val="accent1"/>
          </a:solidFill>
          <a:ln>
            <a:solidFill>
              <a:schemeClr val="accent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CH" b="1">
                <a:solidFill>
                  <a:schemeClr val="bg1"/>
                </a:solidFill>
              </a:rPr>
              <a:t>4</a:t>
            </a:r>
          </a:p>
        </p:txBody>
      </p:sp>
      <p:sp>
        <p:nvSpPr>
          <p:cNvPr id="16" name="Ellipse 15">
            <a:extLst>
              <a:ext uri="{FF2B5EF4-FFF2-40B4-BE49-F238E27FC236}">
                <a16:creationId xmlns:a16="http://schemas.microsoft.com/office/drawing/2014/main" id="{829711DB-C575-8B8B-9A54-68CC88615BED}"/>
              </a:ext>
            </a:extLst>
          </p:cNvPr>
          <p:cNvSpPr>
            <a:spLocks noChangeAspect="1"/>
          </p:cNvSpPr>
          <p:nvPr/>
        </p:nvSpPr>
        <p:spPr>
          <a:xfrm>
            <a:off x="859604" y="5015294"/>
            <a:ext cx="612000" cy="612000"/>
          </a:xfrm>
          <a:prstGeom prst="ellipse">
            <a:avLst/>
          </a:prstGeom>
          <a:solidFill>
            <a:schemeClr val="accent1"/>
          </a:solidFill>
          <a:ln>
            <a:solidFill>
              <a:schemeClr val="accent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de-CH" b="1">
                <a:solidFill>
                  <a:schemeClr val="bg1"/>
                </a:solidFill>
              </a:rPr>
              <a:t>5</a:t>
            </a:r>
          </a:p>
        </p:txBody>
      </p:sp>
    </p:spTree>
    <p:extLst>
      <p:ext uri="{BB962C8B-B14F-4D97-AF65-F5344CB8AC3E}">
        <p14:creationId xmlns:p14="http://schemas.microsoft.com/office/powerpoint/2010/main" val="247627222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C71A6-8990-BEF9-DDE3-824934CB8BE6}"/>
              </a:ext>
            </a:extLst>
          </p:cNvPr>
          <p:cNvSpPr>
            <a:spLocks noGrp="1"/>
          </p:cNvSpPr>
          <p:nvPr>
            <p:ph type="title"/>
          </p:nvPr>
        </p:nvSpPr>
        <p:spPr/>
        <p:txBody>
          <a:bodyPr/>
          <a:lstStyle/>
          <a:p>
            <a:r>
              <a:rPr lang="fr-CH"/>
              <a:t>Les interactions entre les trois lieux de formation(2/2)</a:t>
            </a:r>
            <a:endParaRPr lang="de-CH"/>
          </a:p>
        </p:txBody>
      </p:sp>
      <p:sp>
        <p:nvSpPr>
          <p:cNvPr id="4" name="Foliennummernplatzhalter 3">
            <a:extLst>
              <a:ext uri="{FF2B5EF4-FFF2-40B4-BE49-F238E27FC236}">
                <a16:creationId xmlns:a16="http://schemas.microsoft.com/office/drawing/2014/main" id="{D573C5DD-77EA-15FD-0A75-A4A1C85A6D50}"/>
              </a:ext>
            </a:extLst>
          </p:cNvPr>
          <p:cNvSpPr>
            <a:spLocks noGrp="1"/>
          </p:cNvSpPr>
          <p:nvPr>
            <p:ph type="sldNum" sz="quarter" idx="4"/>
          </p:nvPr>
        </p:nvSpPr>
        <p:spPr/>
        <p:txBody>
          <a:bodyPr/>
          <a:lstStyle/>
          <a:p>
            <a:fld id="{208DA8C3-C42B-9A42-8EE5-4A20E5B7F456}" type="slidenum">
              <a:rPr lang="de-CH" smtClean="0"/>
              <a:pPr/>
              <a:t>20</a:t>
            </a:fld>
            <a:endParaRPr lang="de-CH"/>
          </a:p>
        </p:txBody>
      </p:sp>
      <p:pic>
        <p:nvPicPr>
          <p:cNvPr id="5" name="Inhaltsplatzhalter 14">
            <a:extLst>
              <a:ext uri="{FF2B5EF4-FFF2-40B4-BE49-F238E27FC236}">
                <a16:creationId xmlns:a16="http://schemas.microsoft.com/office/drawing/2014/main" id="{B7D875BF-8AED-F465-535B-F9AB0BF76E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3648491" y="3395661"/>
            <a:ext cx="2070698" cy="175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 abgerundete Ecken 5">
            <a:extLst>
              <a:ext uri="{FF2B5EF4-FFF2-40B4-BE49-F238E27FC236}">
                <a16:creationId xmlns:a16="http://schemas.microsoft.com/office/drawing/2014/main" id="{8CA8DFE8-1C18-004F-B375-4536F636DE3D}"/>
              </a:ext>
            </a:extLst>
          </p:cNvPr>
          <p:cNvSpPr/>
          <p:nvPr/>
        </p:nvSpPr>
        <p:spPr>
          <a:xfrm>
            <a:off x="735569" y="3491552"/>
            <a:ext cx="2908863" cy="444157"/>
          </a:xfrm>
          <a:prstGeom prst="roundRect">
            <a:avLst>
              <a:gd name="adj" fmla="val 8217"/>
            </a:avLst>
          </a:prstGeom>
          <a:solidFill>
            <a:srgbClr val="00ADB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200" b="1" i="0" u="none" strike="noStrike" cap="none" normalizeH="0" baseline="0" noProof="0">
                <a:ln>
                  <a:noFill/>
                </a:ln>
                <a:solidFill>
                  <a:srgbClr val="FFFFFF"/>
                </a:solidFill>
                <a:effectLst/>
                <a:uLnTx/>
                <a:uFillTx/>
                <a:latin typeface="+mj-lt"/>
              </a:rPr>
              <a:t>Lieu de formation : EP</a:t>
            </a:r>
          </a:p>
        </p:txBody>
      </p:sp>
      <p:sp>
        <p:nvSpPr>
          <p:cNvPr id="7" name="Rechteck: abgerundete Ecken 6">
            <a:extLst>
              <a:ext uri="{FF2B5EF4-FFF2-40B4-BE49-F238E27FC236}">
                <a16:creationId xmlns:a16="http://schemas.microsoft.com/office/drawing/2014/main" id="{39CB63C2-9CF1-CFCD-7834-96CF551A02AA}"/>
              </a:ext>
            </a:extLst>
          </p:cNvPr>
          <p:cNvSpPr/>
          <p:nvPr/>
        </p:nvSpPr>
        <p:spPr>
          <a:xfrm>
            <a:off x="739627" y="3962282"/>
            <a:ext cx="2908864" cy="837191"/>
          </a:xfrm>
          <a:prstGeom prst="roundRect">
            <a:avLst>
              <a:gd name="adj" fmla="val 6936"/>
            </a:avLst>
          </a:prstGeom>
          <a:solidFill>
            <a:srgbClr val="FFFFFF">
              <a:lumMod val="90000"/>
            </a:srgbClr>
          </a:solidFill>
          <a:ln w="12700" cap="flat" cmpd="sng" algn="ctr">
            <a:noFill/>
            <a:prstDash val="solid"/>
            <a:miter lim="800000"/>
          </a:ln>
          <a:effectLst/>
        </p:spPr>
        <p:txBody>
          <a:bodyPr wrap="square" rtlCol="0" anchor="t" anchorCtr="0"/>
          <a:lstStyle/>
          <a:p>
            <a:pPr marL="171450" marR="0" lvl="0" indent="-1714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Connaissances fondamentales</a:t>
            </a:r>
          </a:p>
          <a:p>
            <a:pPr marL="171450" marR="0" lvl="0" indent="-1714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Connaissances applicatives</a:t>
            </a:r>
          </a:p>
        </p:txBody>
      </p:sp>
      <p:sp>
        <p:nvSpPr>
          <p:cNvPr id="8" name="Rechteck: abgerundete Ecken 7">
            <a:extLst>
              <a:ext uri="{FF2B5EF4-FFF2-40B4-BE49-F238E27FC236}">
                <a16:creationId xmlns:a16="http://schemas.microsoft.com/office/drawing/2014/main" id="{374897B4-9AE5-4FCE-DB08-B9DE77EF1F4D}"/>
              </a:ext>
            </a:extLst>
          </p:cNvPr>
          <p:cNvSpPr/>
          <p:nvPr/>
        </p:nvSpPr>
        <p:spPr>
          <a:xfrm>
            <a:off x="6110238" y="3491552"/>
            <a:ext cx="2588355" cy="576421"/>
          </a:xfrm>
          <a:prstGeom prst="roundRect">
            <a:avLst>
              <a:gd name="adj" fmla="val 9754"/>
            </a:avLst>
          </a:prstGeom>
          <a:solidFill>
            <a:srgbClr val="00ADB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200" b="1" i="0" u="none" strike="noStrike" cap="none" normalizeH="0" baseline="0" noProof="0">
                <a:ln>
                  <a:noFill/>
                </a:ln>
                <a:solidFill>
                  <a:srgbClr val="FFFFFF"/>
                </a:solidFill>
                <a:effectLst/>
                <a:uLnTx/>
                <a:uFillTx/>
                <a:latin typeface="+mj-lt"/>
              </a:rPr>
              <a:t>Lieu de formation : entreprise / quotidien professionnel</a:t>
            </a:r>
          </a:p>
        </p:txBody>
      </p:sp>
      <p:sp>
        <p:nvSpPr>
          <p:cNvPr id="9" name="Rechteck: abgerundete Ecken 8">
            <a:extLst>
              <a:ext uri="{FF2B5EF4-FFF2-40B4-BE49-F238E27FC236}">
                <a16:creationId xmlns:a16="http://schemas.microsoft.com/office/drawing/2014/main" id="{9EC71B33-BFBC-6742-5969-ED72C39CEFCE}"/>
              </a:ext>
            </a:extLst>
          </p:cNvPr>
          <p:cNvSpPr/>
          <p:nvPr/>
        </p:nvSpPr>
        <p:spPr>
          <a:xfrm>
            <a:off x="6110238" y="4099230"/>
            <a:ext cx="2588355" cy="1254704"/>
          </a:xfrm>
          <a:prstGeom prst="roundRect">
            <a:avLst>
              <a:gd name="adj" fmla="val 5912"/>
            </a:avLst>
          </a:prstGeom>
          <a:solidFill>
            <a:srgbClr val="FFFFFF">
              <a:lumMod val="90000"/>
            </a:srgbClr>
          </a:solidFill>
          <a:ln w="12700" cap="flat" cmpd="sng" algn="ctr">
            <a:noFill/>
            <a:prstDash val="solid"/>
            <a:miter lim="800000"/>
          </a:ln>
          <a:effectLst/>
        </p:spPr>
        <p:txBody>
          <a:bodyPr wrap="square" rtlCol="0" anchor="t" anchorCtr="0"/>
          <a:lstStyle/>
          <a:p>
            <a:pPr marL="342000" marR="0" lvl="0" indent="-3420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Aptitudes</a:t>
            </a:r>
          </a:p>
          <a:p>
            <a:pPr marL="342000" marR="0" lvl="0" indent="-3420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Procédures</a:t>
            </a:r>
          </a:p>
          <a:p>
            <a:pPr marL="342000" marR="0" lvl="0" indent="-3420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Attitude / valeurs</a:t>
            </a:r>
          </a:p>
        </p:txBody>
      </p:sp>
      <p:sp>
        <p:nvSpPr>
          <p:cNvPr id="10" name="Rechteck: abgerundete Ecken 9">
            <a:extLst>
              <a:ext uri="{FF2B5EF4-FFF2-40B4-BE49-F238E27FC236}">
                <a16:creationId xmlns:a16="http://schemas.microsoft.com/office/drawing/2014/main" id="{7E48E34C-2B4F-7783-0033-50F71E1A9C5F}"/>
              </a:ext>
            </a:extLst>
          </p:cNvPr>
          <p:cNvSpPr/>
          <p:nvPr/>
        </p:nvSpPr>
        <p:spPr>
          <a:xfrm>
            <a:off x="9197188" y="3491552"/>
            <a:ext cx="2354030" cy="444157"/>
          </a:xfrm>
          <a:prstGeom prst="roundRect">
            <a:avLst>
              <a:gd name="adj" fmla="val 9754"/>
            </a:avLst>
          </a:prstGeom>
          <a:solidFill>
            <a:srgbClr val="00ADB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200" b="1" i="0" u="none" strike="noStrike" cap="none" normalizeH="0" baseline="0" noProof="0">
                <a:ln>
                  <a:noFill/>
                </a:ln>
                <a:solidFill>
                  <a:srgbClr val="FFFFFF"/>
                </a:solidFill>
                <a:effectLst/>
                <a:uLnTx/>
                <a:uFillTx/>
                <a:latin typeface="+mj-lt"/>
              </a:rPr>
              <a:t>Lieu de formation : CI</a:t>
            </a:r>
          </a:p>
        </p:txBody>
      </p:sp>
      <p:sp>
        <p:nvSpPr>
          <p:cNvPr id="11" name="Rechteck: abgerundete Ecken 10">
            <a:extLst>
              <a:ext uri="{FF2B5EF4-FFF2-40B4-BE49-F238E27FC236}">
                <a16:creationId xmlns:a16="http://schemas.microsoft.com/office/drawing/2014/main" id="{E76A2C4B-BF7F-3EA8-5D92-1CEDAC596229}"/>
              </a:ext>
            </a:extLst>
          </p:cNvPr>
          <p:cNvSpPr/>
          <p:nvPr/>
        </p:nvSpPr>
        <p:spPr>
          <a:xfrm>
            <a:off x="9197188" y="3962281"/>
            <a:ext cx="2354030" cy="978833"/>
          </a:xfrm>
          <a:prstGeom prst="roundRect">
            <a:avLst>
              <a:gd name="adj" fmla="val 7449"/>
            </a:avLst>
          </a:prstGeom>
          <a:solidFill>
            <a:srgbClr val="FFFFFF">
              <a:lumMod val="90000"/>
            </a:srgbClr>
          </a:solidFill>
          <a:ln w="12700" cap="flat" cmpd="sng" algn="ctr">
            <a:noFill/>
            <a:prstDash val="solid"/>
            <a:miter lim="800000"/>
          </a:ln>
          <a:effectLst/>
        </p:spPr>
        <p:txBody>
          <a:bodyPr wrap="square" rtlCol="0" anchor="t" anchorCtr="0"/>
          <a:lstStyle/>
          <a:p>
            <a:pPr marL="342000" marR="0" lvl="0" indent="-3420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Aptitudes</a:t>
            </a:r>
          </a:p>
          <a:p>
            <a:pPr marL="342000" marR="0" lvl="0" indent="-34200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fr-CH" sz="1200" b="0" i="0" u="none" strike="noStrike" cap="none" normalizeH="0" baseline="0" noProof="0">
                <a:ln>
                  <a:noFill/>
                </a:ln>
                <a:solidFill>
                  <a:srgbClr val="28465A"/>
                </a:solidFill>
                <a:effectLst/>
                <a:uLnTx/>
                <a:uFillTx/>
                <a:latin typeface="+mj-lt"/>
              </a:rPr>
              <a:t>Analyse de la pratique</a:t>
            </a:r>
          </a:p>
        </p:txBody>
      </p:sp>
      <p:sp>
        <p:nvSpPr>
          <p:cNvPr id="12" name="Rechteck: abgerundete Ecken 11">
            <a:extLst>
              <a:ext uri="{FF2B5EF4-FFF2-40B4-BE49-F238E27FC236}">
                <a16:creationId xmlns:a16="http://schemas.microsoft.com/office/drawing/2014/main" id="{25058388-FBDE-04C7-BD04-D951BEF883F5}"/>
              </a:ext>
            </a:extLst>
          </p:cNvPr>
          <p:cNvSpPr/>
          <p:nvPr/>
        </p:nvSpPr>
        <p:spPr>
          <a:xfrm>
            <a:off x="3576856" y="5023810"/>
            <a:ext cx="2465804" cy="310910"/>
          </a:xfrm>
          <a:prstGeom prst="roundRect">
            <a:avLst/>
          </a:prstGeom>
          <a:solidFill>
            <a:srgbClr val="00ADB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200" b="1" i="0" u="none" strike="noStrike" cap="none" normalizeH="0" baseline="0" noProof="0">
                <a:ln>
                  <a:noFill/>
                </a:ln>
                <a:solidFill>
                  <a:srgbClr val="FFFFFF"/>
                </a:solidFill>
                <a:effectLst/>
                <a:uLnTx/>
                <a:uFillTx/>
                <a:latin typeface="+mj-lt"/>
              </a:rPr>
              <a:t>Personne en formation</a:t>
            </a:r>
          </a:p>
        </p:txBody>
      </p:sp>
      <p:sp>
        <p:nvSpPr>
          <p:cNvPr id="13" name="Rechteck: abgerundete Ecken 12">
            <a:extLst>
              <a:ext uri="{FF2B5EF4-FFF2-40B4-BE49-F238E27FC236}">
                <a16:creationId xmlns:a16="http://schemas.microsoft.com/office/drawing/2014/main" id="{6A576CF0-8E47-CB49-FEC3-C81730F5C61D}"/>
              </a:ext>
            </a:extLst>
          </p:cNvPr>
          <p:cNvSpPr/>
          <p:nvPr/>
        </p:nvSpPr>
        <p:spPr>
          <a:xfrm>
            <a:off x="3576855" y="5365974"/>
            <a:ext cx="2465805" cy="509659"/>
          </a:xfrm>
          <a:prstGeom prst="roundRect">
            <a:avLst/>
          </a:prstGeom>
          <a:solidFill>
            <a:srgbClr val="FFFFFF">
              <a:lumMod val="90000"/>
            </a:srgbClr>
          </a:solidFill>
          <a:ln w="12700" cap="flat" cmpd="sng" algn="ctr">
            <a:noFill/>
            <a:prstDash val="solid"/>
            <a:miter lim="800000"/>
          </a:ln>
          <a:effectLst/>
        </p:spPr>
        <p:txBody>
          <a:bodyPr wrap="square"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200" b="0" i="0" u="none" strike="noStrike" cap="none" normalizeH="0" baseline="0" noProof="0">
                <a:ln>
                  <a:noFill/>
                </a:ln>
                <a:solidFill>
                  <a:srgbClr val="28465A"/>
                </a:solidFill>
                <a:effectLst/>
                <a:uLnTx/>
                <a:uFillTx/>
                <a:latin typeface="+mj-lt"/>
              </a:rPr>
              <a:t>Portfolio personnel</a:t>
            </a:r>
          </a:p>
        </p:txBody>
      </p:sp>
      <p:cxnSp>
        <p:nvCxnSpPr>
          <p:cNvPr id="14" name="Verbinder: gewinkelt 13">
            <a:extLst>
              <a:ext uri="{FF2B5EF4-FFF2-40B4-BE49-F238E27FC236}">
                <a16:creationId xmlns:a16="http://schemas.microsoft.com/office/drawing/2014/main" id="{C5E2ED57-5788-1196-BD1E-8EA2F03DFC09}"/>
              </a:ext>
            </a:extLst>
          </p:cNvPr>
          <p:cNvCxnSpPr>
            <a:cxnSpLocks/>
            <a:stCxn id="11" idx="2"/>
          </p:cNvCxnSpPr>
          <p:nvPr/>
        </p:nvCxnSpPr>
        <p:spPr>
          <a:xfrm rot="5400000">
            <a:off x="7809446" y="3174335"/>
            <a:ext cx="797978" cy="4331536"/>
          </a:xfrm>
          <a:prstGeom prst="bentConnector2">
            <a:avLst/>
          </a:prstGeom>
          <a:noFill/>
          <a:ln w="47625" cap="flat" cmpd="sng" algn="ctr">
            <a:solidFill>
              <a:srgbClr val="9DBF17"/>
            </a:solidFill>
            <a:prstDash val="solid"/>
            <a:miter lim="800000"/>
            <a:headEnd type="arrow" w="med" len="sm"/>
            <a:tailEnd type="arrow" w="med" len="sm"/>
          </a:ln>
          <a:effectLst/>
        </p:spPr>
      </p:cxnSp>
      <p:cxnSp>
        <p:nvCxnSpPr>
          <p:cNvPr id="15" name="Gerade Verbindung mit Pfeil 14">
            <a:extLst>
              <a:ext uri="{FF2B5EF4-FFF2-40B4-BE49-F238E27FC236}">
                <a16:creationId xmlns:a16="http://schemas.microsoft.com/office/drawing/2014/main" id="{8F34248B-8495-90D3-2132-FF31877358C7}"/>
              </a:ext>
            </a:extLst>
          </p:cNvPr>
          <p:cNvCxnSpPr>
            <a:cxnSpLocks/>
          </p:cNvCxnSpPr>
          <p:nvPr/>
        </p:nvCxnSpPr>
        <p:spPr>
          <a:xfrm flipH="1">
            <a:off x="3511462" y="2691981"/>
            <a:ext cx="2908864" cy="0"/>
          </a:xfrm>
          <a:prstGeom prst="straightConnector1">
            <a:avLst/>
          </a:prstGeom>
          <a:noFill/>
          <a:ln w="47625" cap="rnd" cmpd="sng" algn="ctr">
            <a:solidFill>
              <a:srgbClr val="9DBF17"/>
            </a:solidFill>
            <a:prstDash val="solid"/>
            <a:miter lim="800000"/>
            <a:headEnd type="arrow" w="med" len="sm"/>
            <a:tailEnd type="none" w="med" len="sm"/>
          </a:ln>
          <a:effectLst/>
        </p:spPr>
      </p:cxnSp>
      <p:cxnSp>
        <p:nvCxnSpPr>
          <p:cNvPr id="16" name="Gerade Verbindung mit Pfeil 15">
            <a:extLst>
              <a:ext uri="{FF2B5EF4-FFF2-40B4-BE49-F238E27FC236}">
                <a16:creationId xmlns:a16="http://schemas.microsoft.com/office/drawing/2014/main" id="{1BB7F740-8FC1-85B0-DC8F-2A62BB310DB1}"/>
              </a:ext>
            </a:extLst>
          </p:cNvPr>
          <p:cNvCxnSpPr>
            <a:cxnSpLocks/>
          </p:cNvCxnSpPr>
          <p:nvPr/>
        </p:nvCxnSpPr>
        <p:spPr>
          <a:xfrm>
            <a:off x="8456976" y="2691981"/>
            <a:ext cx="828000" cy="0"/>
          </a:xfrm>
          <a:prstGeom prst="straightConnector1">
            <a:avLst/>
          </a:prstGeom>
          <a:noFill/>
          <a:ln w="47625" cap="rnd" cmpd="sng" algn="ctr">
            <a:solidFill>
              <a:srgbClr val="9DBF17"/>
            </a:solidFill>
            <a:prstDash val="solid"/>
            <a:miter lim="800000"/>
            <a:headEnd type="arrow" w="med" len="sm"/>
            <a:tailEnd type="none" w="med" len="sm"/>
          </a:ln>
          <a:effectLst/>
        </p:spPr>
      </p:cxnSp>
      <p:cxnSp>
        <p:nvCxnSpPr>
          <p:cNvPr id="17" name="Verbinder: gewinkelt 16">
            <a:extLst>
              <a:ext uri="{FF2B5EF4-FFF2-40B4-BE49-F238E27FC236}">
                <a16:creationId xmlns:a16="http://schemas.microsoft.com/office/drawing/2014/main" id="{1332DCE1-9DA5-FC71-D743-7612E8F5EF3D}"/>
              </a:ext>
            </a:extLst>
          </p:cNvPr>
          <p:cNvCxnSpPr>
            <a:cxnSpLocks/>
            <a:stCxn id="13" idx="1"/>
            <a:endCxn id="7" idx="2"/>
          </p:cNvCxnSpPr>
          <p:nvPr/>
        </p:nvCxnSpPr>
        <p:spPr>
          <a:xfrm rot="10800000">
            <a:off x="2194059" y="4799474"/>
            <a:ext cx="1382796" cy="821331"/>
          </a:xfrm>
          <a:prstGeom prst="bentConnector2">
            <a:avLst/>
          </a:prstGeom>
          <a:noFill/>
          <a:ln w="47625" cap="flat" cmpd="sng" algn="ctr">
            <a:solidFill>
              <a:srgbClr val="9DBF17"/>
            </a:solidFill>
            <a:prstDash val="solid"/>
            <a:miter lim="800000"/>
            <a:headEnd type="arrow" w="med" len="sm"/>
            <a:tailEnd type="arrow" w="med" len="sm"/>
          </a:ln>
          <a:effectLst/>
        </p:spPr>
      </p:cxnSp>
      <p:sp>
        <p:nvSpPr>
          <p:cNvPr id="18" name="Textfeld 17">
            <a:extLst>
              <a:ext uri="{FF2B5EF4-FFF2-40B4-BE49-F238E27FC236}">
                <a16:creationId xmlns:a16="http://schemas.microsoft.com/office/drawing/2014/main" id="{7125396D-A3F4-906C-B423-5161293B4E43}"/>
              </a:ext>
            </a:extLst>
          </p:cNvPr>
          <p:cNvSpPr txBox="1"/>
          <p:nvPr/>
        </p:nvSpPr>
        <p:spPr>
          <a:xfrm>
            <a:off x="8259339" y="1222165"/>
            <a:ext cx="1606914" cy="553998"/>
          </a:xfrm>
          <a:prstGeom prst="rect">
            <a:avLst/>
          </a:prstGeom>
          <a:noFill/>
        </p:spPr>
        <p:txBody>
          <a:bodyPr wrap="square" lIns="0" tIns="0" rIns="0" bIns="0" rtlCol="0">
            <a:spAutoFit/>
          </a:bodyPr>
          <a:lstStyle/>
          <a:p>
            <a:r>
              <a:rPr lang="fr-CH" sz="1200">
                <a:solidFill>
                  <a:srgbClr val="28465A"/>
                </a:solidFill>
                <a:latin typeface="+mj-lt"/>
              </a:rPr>
              <a:t>Mettre en œuvre,</a:t>
            </a:r>
            <a:br>
              <a:rPr lang="fr-CH" sz="1200">
                <a:solidFill>
                  <a:srgbClr val="28465A"/>
                </a:solidFill>
                <a:latin typeface="+mj-lt"/>
              </a:rPr>
            </a:br>
            <a:r>
              <a:rPr lang="fr-CH" sz="1200">
                <a:solidFill>
                  <a:srgbClr val="28465A"/>
                </a:solidFill>
                <a:latin typeface="+mj-lt"/>
              </a:rPr>
              <a:t>documenter,</a:t>
            </a:r>
            <a:br>
              <a:rPr lang="fr-CH" sz="1200">
                <a:solidFill>
                  <a:srgbClr val="28465A"/>
                </a:solidFill>
                <a:latin typeface="+mj-lt"/>
              </a:rPr>
            </a:br>
            <a:r>
              <a:rPr lang="fr-CH" sz="1200">
                <a:solidFill>
                  <a:srgbClr val="28465A"/>
                </a:solidFill>
                <a:latin typeface="+mj-lt"/>
              </a:rPr>
              <a:t>réfléchir</a:t>
            </a:r>
          </a:p>
        </p:txBody>
      </p:sp>
      <p:sp>
        <p:nvSpPr>
          <p:cNvPr id="19" name="Textfeld 18">
            <a:extLst>
              <a:ext uri="{FF2B5EF4-FFF2-40B4-BE49-F238E27FC236}">
                <a16:creationId xmlns:a16="http://schemas.microsoft.com/office/drawing/2014/main" id="{7ABE24B2-102E-DAA8-71B2-C385DAEB3E4A}"/>
              </a:ext>
            </a:extLst>
          </p:cNvPr>
          <p:cNvSpPr txBox="1"/>
          <p:nvPr/>
        </p:nvSpPr>
        <p:spPr>
          <a:xfrm>
            <a:off x="5103779" y="1222165"/>
            <a:ext cx="1510300" cy="553998"/>
          </a:xfrm>
          <a:prstGeom prst="rect">
            <a:avLst/>
          </a:prstGeom>
          <a:noFill/>
        </p:spPr>
        <p:txBody>
          <a:bodyPr wrap="square" lIns="0" tIns="0" rIns="0" bIns="0" rtlCol="0">
            <a:spAutoFit/>
          </a:bodyPr>
          <a:lstStyle/>
          <a:p>
            <a:r>
              <a:rPr lang="fr-CH" sz="1200">
                <a:solidFill>
                  <a:srgbClr val="28465A"/>
                </a:solidFill>
                <a:latin typeface="+mj-lt"/>
              </a:rPr>
              <a:t>Informer,</a:t>
            </a:r>
            <a:br>
              <a:rPr lang="fr-CH" sz="1200">
                <a:solidFill>
                  <a:srgbClr val="28465A"/>
                </a:solidFill>
                <a:latin typeface="+mj-lt"/>
              </a:rPr>
            </a:br>
            <a:r>
              <a:rPr lang="fr-CH" sz="1200">
                <a:solidFill>
                  <a:srgbClr val="28465A"/>
                </a:solidFill>
                <a:latin typeface="+mj-lt"/>
              </a:rPr>
              <a:t>comprendre,</a:t>
            </a:r>
            <a:br>
              <a:rPr lang="fr-CH" sz="1200">
                <a:solidFill>
                  <a:srgbClr val="28465A"/>
                </a:solidFill>
                <a:latin typeface="+mj-lt"/>
              </a:rPr>
            </a:br>
            <a:r>
              <a:rPr lang="fr-CH" sz="1200">
                <a:solidFill>
                  <a:srgbClr val="28465A"/>
                </a:solidFill>
                <a:latin typeface="+mj-lt"/>
              </a:rPr>
              <a:t>appliquer</a:t>
            </a:r>
          </a:p>
        </p:txBody>
      </p:sp>
      <p:sp>
        <p:nvSpPr>
          <p:cNvPr id="20" name="Textfeld 19">
            <a:extLst>
              <a:ext uri="{FF2B5EF4-FFF2-40B4-BE49-F238E27FC236}">
                <a16:creationId xmlns:a16="http://schemas.microsoft.com/office/drawing/2014/main" id="{30C5B74D-8206-2877-C14B-A50FE4FF8790}"/>
              </a:ext>
            </a:extLst>
          </p:cNvPr>
          <p:cNvSpPr txBox="1"/>
          <p:nvPr/>
        </p:nvSpPr>
        <p:spPr>
          <a:xfrm>
            <a:off x="11079059" y="1222165"/>
            <a:ext cx="1408604" cy="553998"/>
          </a:xfrm>
          <a:prstGeom prst="rect">
            <a:avLst/>
          </a:prstGeom>
          <a:noFill/>
        </p:spPr>
        <p:txBody>
          <a:bodyPr wrap="square" lIns="0" tIns="0" rIns="0" bIns="0" rtlCol="0">
            <a:spAutoFit/>
          </a:bodyPr>
          <a:lstStyle/>
          <a:p>
            <a:r>
              <a:rPr lang="fr-CH" sz="1200">
                <a:solidFill>
                  <a:srgbClr val="28465A"/>
                </a:solidFill>
                <a:latin typeface="Montserrat" pitchFamily="2" charset="0"/>
              </a:rPr>
              <a:t>S’entraîner,</a:t>
            </a:r>
            <a:br>
              <a:rPr lang="fr-CH" sz="1200">
                <a:solidFill>
                  <a:srgbClr val="28465A"/>
                </a:solidFill>
                <a:latin typeface="Montserrat" pitchFamily="2" charset="0"/>
              </a:rPr>
            </a:br>
            <a:r>
              <a:rPr lang="fr-CH" sz="1200">
                <a:solidFill>
                  <a:srgbClr val="28465A"/>
                </a:solidFill>
                <a:latin typeface="Montserrat" pitchFamily="2" charset="0"/>
              </a:rPr>
              <a:t>échanger,</a:t>
            </a:r>
            <a:br>
              <a:rPr lang="fr-CH" sz="1200">
                <a:solidFill>
                  <a:srgbClr val="28465A"/>
                </a:solidFill>
                <a:latin typeface="Montserrat" pitchFamily="2" charset="0"/>
              </a:rPr>
            </a:br>
            <a:r>
              <a:rPr lang="fr-CH" sz="1200">
                <a:solidFill>
                  <a:srgbClr val="28465A"/>
                </a:solidFill>
                <a:latin typeface="Montserrat" pitchFamily="2" charset="0"/>
              </a:rPr>
              <a:t>réfléchir</a:t>
            </a:r>
          </a:p>
        </p:txBody>
      </p:sp>
      <p:sp>
        <p:nvSpPr>
          <p:cNvPr id="21" name="Textfeld 20">
            <a:extLst>
              <a:ext uri="{FF2B5EF4-FFF2-40B4-BE49-F238E27FC236}">
                <a16:creationId xmlns:a16="http://schemas.microsoft.com/office/drawing/2014/main" id="{D844C9C3-D583-BF3D-93B6-F397FEE2360D}"/>
              </a:ext>
            </a:extLst>
          </p:cNvPr>
          <p:cNvSpPr txBox="1"/>
          <p:nvPr/>
        </p:nvSpPr>
        <p:spPr>
          <a:xfrm>
            <a:off x="4553353" y="2381071"/>
            <a:ext cx="919629" cy="184666"/>
          </a:xfrm>
          <a:prstGeom prst="rect">
            <a:avLst/>
          </a:prstGeom>
          <a:noFill/>
        </p:spPr>
        <p:txBody>
          <a:bodyPr wrap="square" lIns="0" tIns="0" rIns="0" bIns="0" rtlCol="0">
            <a:spAutoFit/>
          </a:bodyPr>
          <a:lstStyle/>
          <a:p>
            <a:r>
              <a:rPr lang="fr-CH" sz="1200">
                <a:solidFill>
                  <a:srgbClr val="9DBF17"/>
                </a:solidFill>
                <a:latin typeface="+mj-lt"/>
              </a:rPr>
              <a:t>Base</a:t>
            </a:r>
          </a:p>
        </p:txBody>
      </p:sp>
      <p:pic>
        <p:nvPicPr>
          <p:cNvPr id="22" name="Grafik 21">
            <a:extLst>
              <a:ext uri="{FF2B5EF4-FFF2-40B4-BE49-F238E27FC236}">
                <a16:creationId xmlns:a16="http://schemas.microsoft.com/office/drawing/2014/main" id="{1956BE17-640E-368E-520B-617F15891B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48594" y="1804455"/>
            <a:ext cx="1933989" cy="1687097"/>
          </a:xfrm>
          <a:prstGeom prst="rect">
            <a:avLst/>
          </a:prstGeom>
          <a:ln>
            <a:noFill/>
          </a:ln>
        </p:spPr>
      </p:pic>
      <p:pic>
        <p:nvPicPr>
          <p:cNvPr id="23" name="Grafik 22">
            <a:extLst>
              <a:ext uri="{FF2B5EF4-FFF2-40B4-BE49-F238E27FC236}">
                <a16:creationId xmlns:a16="http://schemas.microsoft.com/office/drawing/2014/main" id="{799F2175-4C4C-4341-7874-DF817EC0523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533810" y="1803864"/>
            <a:ext cx="1848283" cy="1687096"/>
          </a:xfrm>
          <a:prstGeom prst="rect">
            <a:avLst/>
          </a:prstGeom>
        </p:spPr>
      </p:pic>
      <p:pic>
        <p:nvPicPr>
          <p:cNvPr id="24" name="Grafik 23">
            <a:extLst>
              <a:ext uri="{FF2B5EF4-FFF2-40B4-BE49-F238E27FC236}">
                <a16:creationId xmlns:a16="http://schemas.microsoft.com/office/drawing/2014/main" id="{AA5BD370-E86D-040D-79FC-2C4902E3C04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0874" y="1803863"/>
            <a:ext cx="2146659" cy="1687097"/>
          </a:xfrm>
          <a:prstGeom prst="rect">
            <a:avLst/>
          </a:prstGeom>
        </p:spPr>
      </p:pic>
      <p:sp>
        <p:nvSpPr>
          <p:cNvPr id="25" name="Textfeld 24">
            <a:extLst>
              <a:ext uri="{FF2B5EF4-FFF2-40B4-BE49-F238E27FC236}">
                <a16:creationId xmlns:a16="http://schemas.microsoft.com/office/drawing/2014/main" id="{44520D06-6A6C-FD81-8617-6E21E60FAF2D}"/>
              </a:ext>
            </a:extLst>
          </p:cNvPr>
          <p:cNvSpPr txBox="1"/>
          <p:nvPr/>
        </p:nvSpPr>
        <p:spPr>
          <a:xfrm>
            <a:off x="8614884" y="2381070"/>
            <a:ext cx="1001414" cy="184666"/>
          </a:xfrm>
          <a:prstGeom prst="rect">
            <a:avLst/>
          </a:prstGeom>
          <a:noFill/>
        </p:spPr>
        <p:txBody>
          <a:bodyPr wrap="square" lIns="0" tIns="0" rIns="0" bIns="0" rtlCol="0">
            <a:spAutoFit/>
          </a:bodyPr>
          <a:lstStyle/>
          <a:p>
            <a:r>
              <a:rPr lang="fr-CH" sz="1200">
                <a:solidFill>
                  <a:srgbClr val="9DBF17"/>
                </a:solidFill>
                <a:latin typeface="+mj-lt"/>
              </a:rPr>
              <a:t>Base</a:t>
            </a:r>
          </a:p>
        </p:txBody>
      </p:sp>
      <p:cxnSp>
        <p:nvCxnSpPr>
          <p:cNvPr id="26" name="Verbinder: gewinkelt 25">
            <a:extLst>
              <a:ext uri="{FF2B5EF4-FFF2-40B4-BE49-F238E27FC236}">
                <a16:creationId xmlns:a16="http://schemas.microsoft.com/office/drawing/2014/main" id="{F3E35808-7A83-9AB8-8695-504CC42C1A99}"/>
              </a:ext>
            </a:extLst>
          </p:cNvPr>
          <p:cNvCxnSpPr>
            <a:cxnSpLocks/>
          </p:cNvCxnSpPr>
          <p:nvPr/>
        </p:nvCxnSpPr>
        <p:spPr>
          <a:xfrm rot="5400000">
            <a:off x="7122660" y="4250254"/>
            <a:ext cx="216000" cy="2376000"/>
          </a:xfrm>
          <a:prstGeom prst="bentConnector2">
            <a:avLst/>
          </a:prstGeom>
          <a:noFill/>
          <a:ln w="47625" cap="flat" cmpd="sng" algn="ctr">
            <a:solidFill>
              <a:srgbClr val="9DBF17"/>
            </a:solidFill>
            <a:prstDash val="solid"/>
            <a:miter lim="800000"/>
            <a:headEnd type="arrow" w="med" len="sm"/>
            <a:tailEnd type="arrow" w="med" len="sm"/>
          </a:ln>
          <a:effectLst/>
        </p:spPr>
      </p:cxnSp>
    </p:spTree>
    <p:extLst>
      <p:ext uri="{BB962C8B-B14F-4D97-AF65-F5344CB8AC3E}">
        <p14:creationId xmlns:p14="http://schemas.microsoft.com/office/powerpoint/2010/main" val="1709473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10"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8" grpId="0"/>
      <p:bldP spid="19" grpId="0"/>
      <p:bldP spid="20" grpId="0"/>
      <p:bldP spid="21"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6933D6-D38D-68CF-C5D7-5C67286E53DE}"/>
              </a:ext>
            </a:extLst>
          </p:cNvPr>
          <p:cNvSpPr>
            <a:spLocks noGrp="1"/>
          </p:cNvSpPr>
          <p:nvPr>
            <p:ph type="title"/>
          </p:nvPr>
        </p:nvSpPr>
        <p:spPr/>
        <p:txBody>
          <a:bodyPr/>
          <a:lstStyle/>
          <a:p>
            <a:r>
              <a:rPr lang="fr-CH" dirty="0"/>
              <a:t>Aperçu de la formation</a:t>
            </a:r>
            <a:br>
              <a:rPr lang="fr-CH" dirty="0"/>
            </a:br>
            <a:r>
              <a:rPr lang="fr-CH" dirty="0" err="1">
                <a:solidFill>
                  <a:schemeClr val="accent4"/>
                </a:solidFill>
              </a:rPr>
              <a:t>Employé·e</a:t>
            </a:r>
            <a:r>
              <a:rPr lang="fr-CH" dirty="0">
                <a:solidFill>
                  <a:schemeClr val="accent4"/>
                </a:solidFill>
              </a:rPr>
              <a:t> de commerce CFC SA </a:t>
            </a:r>
            <a:r>
              <a:rPr lang="fr-CH" dirty="0" err="1">
                <a:solidFill>
                  <a:schemeClr val="accent4"/>
                </a:solidFill>
              </a:rPr>
              <a:t>FIEc</a:t>
            </a:r>
            <a:endParaRPr lang="fr-CH" dirty="0">
              <a:solidFill>
                <a:schemeClr val="accent4"/>
              </a:solidFill>
            </a:endParaRPr>
          </a:p>
        </p:txBody>
      </p:sp>
      <p:sp>
        <p:nvSpPr>
          <p:cNvPr id="4" name="Foliennummernplatzhalter 3">
            <a:extLst>
              <a:ext uri="{FF2B5EF4-FFF2-40B4-BE49-F238E27FC236}">
                <a16:creationId xmlns:a16="http://schemas.microsoft.com/office/drawing/2014/main" id="{52E51056-BB1D-8A68-6A96-B32F5D0E5E78}"/>
              </a:ext>
            </a:extLst>
          </p:cNvPr>
          <p:cNvSpPr>
            <a:spLocks noGrp="1"/>
          </p:cNvSpPr>
          <p:nvPr>
            <p:ph type="sldNum" sz="quarter" idx="4"/>
          </p:nvPr>
        </p:nvSpPr>
        <p:spPr/>
        <p:txBody>
          <a:bodyPr/>
          <a:lstStyle/>
          <a:p>
            <a:fld id="{208DA8C3-C42B-9A42-8EE5-4A20E5B7F456}" type="slidenum">
              <a:rPr lang="de-CH" smtClean="0"/>
              <a:pPr/>
              <a:t>21</a:t>
            </a:fld>
            <a:endParaRPr lang="de-CH"/>
          </a:p>
        </p:txBody>
      </p:sp>
      <p:pic>
        <p:nvPicPr>
          <p:cNvPr id="8" name="Espace réservé du contenu 7" descr="Une image contenant texte, capture d’écran, logiciel, Page web">
            <a:extLst>
              <a:ext uri="{FF2B5EF4-FFF2-40B4-BE49-F238E27FC236}">
                <a16:creationId xmlns:a16="http://schemas.microsoft.com/office/drawing/2014/main" id="{2F4DC404-1B58-093B-3B5F-35C0C3B2323E}"/>
              </a:ext>
            </a:extLst>
          </p:cNvPr>
          <p:cNvPicPr>
            <a:picLocks noGrp="1" noChangeAspect="1"/>
          </p:cNvPicPr>
          <p:nvPr>
            <p:ph sz="quarter" idx="13"/>
          </p:nvPr>
        </p:nvPicPr>
        <p:blipFill>
          <a:blip r:embed="rId3"/>
          <a:stretch>
            <a:fillRect/>
          </a:stretch>
        </p:blipFill>
        <p:spPr>
          <a:xfrm>
            <a:off x="720000" y="1223963"/>
            <a:ext cx="10520885" cy="4679950"/>
          </a:xfrm>
          <a:prstGeom prst="rect">
            <a:avLst/>
          </a:prstGeom>
          <a:solidFill>
            <a:srgbClr val="000000">
              <a:alpha val="14902"/>
            </a:srgbClr>
          </a:solidFill>
        </p:spPr>
      </p:pic>
    </p:spTree>
    <p:extLst>
      <p:ext uri="{BB962C8B-B14F-4D97-AF65-F5344CB8AC3E}">
        <p14:creationId xmlns:p14="http://schemas.microsoft.com/office/powerpoint/2010/main" val="264616035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687A0-C6F5-481C-04D1-602A29E8CF77}"/>
              </a:ext>
            </a:extLst>
          </p:cNvPr>
          <p:cNvSpPr>
            <a:spLocks noGrp="1"/>
          </p:cNvSpPr>
          <p:nvPr>
            <p:ph type="ctrTitle"/>
          </p:nvPr>
        </p:nvSpPr>
        <p:spPr/>
        <p:txBody>
          <a:bodyPr/>
          <a:lstStyle/>
          <a:p>
            <a:r>
              <a:rPr lang="fr-CH"/>
              <a:t>Cours interentreprises</a:t>
            </a:r>
          </a:p>
        </p:txBody>
      </p:sp>
    </p:spTree>
    <p:extLst>
      <p:ext uri="{BB962C8B-B14F-4D97-AF65-F5344CB8AC3E}">
        <p14:creationId xmlns:p14="http://schemas.microsoft.com/office/powerpoint/2010/main" val="321785891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6104E-94EF-B742-68CE-0653DD9CCB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6945D1-30BB-B216-AD44-C10E6E17AD0D}"/>
              </a:ext>
            </a:extLst>
          </p:cNvPr>
          <p:cNvSpPr>
            <a:spLocks noGrp="1"/>
          </p:cNvSpPr>
          <p:nvPr>
            <p:ph type="title"/>
          </p:nvPr>
        </p:nvSpPr>
        <p:spPr>
          <a:xfrm>
            <a:off x="720000" y="360880"/>
            <a:ext cx="11113200" cy="576000"/>
          </a:xfrm>
        </p:spPr>
        <p:txBody>
          <a:bodyPr/>
          <a:lstStyle/>
          <a:p>
            <a:r>
              <a:rPr lang="fr-CH" dirty="0"/>
              <a:t>Programme des CI </a:t>
            </a:r>
            <a:r>
              <a:rPr lang="fr-CH" dirty="0" err="1"/>
              <a:t>employé·e</a:t>
            </a:r>
            <a:r>
              <a:rPr lang="fr-CH" dirty="0"/>
              <a:t> de commerce CFC SA </a:t>
            </a:r>
            <a:r>
              <a:rPr lang="fr-CH" dirty="0" err="1"/>
              <a:t>FIEc</a:t>
            </a:r>
            <a:r>
              <a:rPr lang="fr-CH" dirty="0"/>
              <a:t> </a:t>
            </a:r>
          </a:p>
        </p:txBody>
      </p:sp>
      <p:sp>
        <p:nvSpPr>
          <p:cNvPr id="4" name="Foliennummernplatzhalter 3">
            <a:extLst>
              <a:ext uri="{FF2B5EF4-FFF2-40B4-BE49-F238E27FC236}">
                <a16:creationId xmlns:a16="http://schemas.microsoft.com/office/drawing/2014/main" id="{126C844A-BF4B-D31B-67E8-4250C596CCA0}"/>
              </a:ext>
            </a:extLst>
          </p:cNvPr>
          <p:cNvSpPr>
            <a:spLocks noGrp="1"/>
          </p:cNvSpPr>
          <p:nvPr>
            <p:ph type="sldNum" sz="quarter" idx="4"/>
          </p:nvPr>
        </p:nvSpPr>
        <p:spPr/>
        <p:txBody>
          <a:bodyPr/>
          <a:lstStyle/>
          <a:p>
            <a:fld id="{208DA8C3-C42B-9A42-8EE5-4A20E5B7F456}" type="slidenum">
              <a:rPr lang="fr-CH" smtClean="0"/>
              <a:pPr/>
              <a:t>23</a:t>
            </a:fld>
            <a:endParaRPr lang="fr-CH"/>
          </a:p>
        </p:txBody>
      </p:sp>
      <p:pic>
        <p:nvPicPr>
          <p:cNvPr id="5" name="Espace réservé du contenu 4" descr="Une image contenant texte, capture d’écran, Parallèle, Police">
            <a:extLst>
              <a:ext uri="{FF2B5EF4-FFF2-40B4-BE49-F238E27FC236}">
                <a16:creationId xmlns:a16="http://schemas.microsoft.com/office/drawing/2014/main" id="{5791FA92-26A7-8DEB-795A-2A49028EE0E8}"/>
              </a:ext>
            </a:extLst>
          </p:cNvPr>
          <p:cNvPicPr>
            <a:picLocks noGrp="1" noChangeAspect="1"/>
          </p:cNvPicPr>
          <p:nvPr>
            <p:ph sz="quarter" idx="13"/>
          </p:nvPr>
        </p:nvPicPr>
        <p:blipFill>
          <a:blip r:embed="rId3"/>
          <a:stretch>
            <a:fillRect/>
          </a:stretch>
        </p:blipFill>
        <p:spPr>
          <a:xfrm>
            <a:off x="947059" y="1105757"/>
            <a:ext cx="10085208" cy="4752000"/>
          </a:xfrm>
          <a:prstGeom prst="rect">
            <a:avLst/>
          </a:prstGeom>
          <a:solidFill>
            <a:srgbClr val="000000">
              <a:alpha val="14902"/>
            </a:srgbClr>
          </a:solidFill>
        </p:spPr>
      </p:pic>
    </p:spTree>
    <p:extLst>
      <p:ext uri="{BB962C8B-B14F-4D97-AF65-F5344CB8AC3E}">
        <p14:creationId xmlns:p14="http://schemas.microsoft.com/office/powerpoint/2010/main" val="342306075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8691C6-AA89-4AA4-BCF2-D24DCB9A6F92}"/>
              </a:ext>
            </a:extLst>
          </p:cNvPr>
          <p:cNvSpPr>
            <a:spLocks noGrp="1"/>
          </p:cNvSpPr>
          <p:nvPr>
            <p:ph type="title"/>
          </p:nvPr>
        </p:nvSpPr>
        <p:spPr/>
        <p:txBody>
          <a:bodyPr/>
          <a:lstStyle/>
          <a:p>
            <a:r>
              <a:rPr lang="fr-CH"/>
              <a:t>Phases d’autoapprentissage guidées</a:t>
            </a:r>
          </a:p>
        </p:txBody>
      </p:sp>
      <p:sp>
        <p:nvSpPr>
          <p:cNvPr id="3" name="Textplatzhalter 2">
            <a:extLst>
              <a:ext uri="{FF2B5EF4-FFF2-40B4-BE49-F238E27FC236}">
                <a16:creationId xmlns:a16="http://schemas.microsoft.com/office/drawing/2014/main" id="{79CC92A0-8DE4-4C67-8863-FA9FB296F33C}"/>
              </a:ext>
            </a:extLst>
          </p:cNvPr>
          <p:cNvSpPr>
            <a:spLocks noGrp="1"/>
          </p:cNvSpPr>
          <p:nvPr>
            <p:ph type="body" sz="quarter" idx="11"/>
          </p:nvPr>
        </p:nvSpPr>
        <p:spPr/>
        <p:txBody>
          <a:bodyPr/>
          <a:lstStyle/>
          <a:p>
            <a:pPr marL="285750" indent="-285750">
              <a:buFont typeface="Arial" panose="020B0604020202020204" pitchFamily="34" charset="0"/>
              <a:buChar char="•"/>
            </a:pPr>
            <a:r>
              <a:rPr lang="fr-CH"/>
              <a:t>Les jours de CI 3 et 5 se déroulent sous forme de phases d’autoapprentissage guidées (blended learning).</a:t>
            </a:r>
          </a:p>
          <a:p>
            <a:pPr marL="285750" indent="-285750">
              <a:buFont typeface="Arial" panose="020B0604020202020204" pitchFamily="34" charset="0"/>
              <a:buChar char="•"/>
            </a:pPr>
            <a:r>
              <a:rPr lang="fr-CH"/>
              <a:t>Les responsables des CI se chargent de l’introduction, des instructions, de l’accompagnement et de la conclusion.</a:t>
            </a:r>
          </a:p>
          <a:p>
            <a:pPr marL="285750" indent="-285750">
              <a:buFont typeface="Arial" panose="020B0604020202020204" pitchFamily="34" charset="0"/>
              <a:buChar char="•"/>
            </a:pPr>
            <a:r>
              <a:rPr lang="fr-CH"/>
              <a:t>Le mandat comprend notamment des indications sur la procédure, l’objectif d’apprentissage, les contenus d’apprentissage, le contrôle des acquis et le temps à disposition. </a:t>
            </a:r>
          </a:p>
          <a:p>
            <a:pPr marL="285750" indent="-285750">
              <a:buFont typeface="Arial" panose="020B0604020202020204" pitchFamily="34" charset="0"/>
              <a:buChar char="•"/>
            </a:pPr>
            <a:r>
              <a:rPr lang="fr-CH"/>
              <a:t>Le résultat du travail est remis aux responsables des CI. </a:t>
            </a:r>
          </a:p>
          <a:p>
            <a:pPr marL="285750" indent="-285750">
              <a:buFont typeface="Arial" panose="020B0604020202020204" pitchFamily="34" charset="0"/>
              <a:buChar char="•"/>
            </a:pPr>
            <a:r>
              <a:rPr lang="fr-CH"/>
              <a:t>Pour traiter le mandat, les personnes en formation ont 2 × 8 heures (8 heures pour le jour de CI 5/8 heures pour le jour de CI 7) à leur disposition dans l’entreprise. </a:t>
            </a:r>
          </a:p>
        </p:txBody>
      </p:sp>
      <p:sp>
        <p:nvSpPr>
          <p:cNvPr id="4" name="Foliennummernplatzhalter 3">
            <a:extLst>
              <a:ext uri="{FF2B5EF4-FFF2-40B4-BE49-F238E27FC236}">
                <a16:creationId xmlns:a16="http://schemas.microsoft.com/office/drawing/2014/main" id="{40CC8E65-525E-4DB2-9E43-EB4A56B0FF03}"/>
              </a:ext>
            </a:extLst>
          </p:cNvPr>
          <p:cNvSpPr>
            <a:spLocks noGrp="1"/>
          </p:cNvSpPr>
          <p:nvPr>
            <p:ph type="sldNum" sz="quarter" idx="4"/>
          </p:nvPr>
        </p:nvSpPr>
        <p:spPr/>
        <p:txBody>
          <a:bodyPr/>
          <a:lstStyle/>
          <a:p>
            <a:fld id="{208DA8C3-C42B-9A42-8EE5-4A20E5B7F456}" type="slidenum">
              <a:rPr lang="de-CH" smtClean="0"/>
              <a:pPr/>
              <a:t>24</a:t>
            </a:fld>
            <a:endParaRPr lang="de-CH"/>
          </a:p>
        </p:txBody>
      </p:sp>
      <p:pic>
        <p:nvPicPr>
          <p:cNvPr id="8" name="Grafik 7" descr="Bücher Silhouette">
            <a:extLst>
              <a:ext uri="{FF2B5EF4-FFF2-40B4-BE49-F238E27FC236}">
                <a16:creationId xmlns:a16="http://schemas.microsoft.com/office/drawing/2014/main" id="{A84457AB-F0E3-69BF-70FA-E30A218EC3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2162" y="4152858"/>
            <a:ext cx="1800000" cy="1800000"/>
          </a:xfrm>
          <a:prstGeom prst="rect">
            <a:avLst/>
          </a:prstGeom>
        </p:spPr>
      </p:pic>
      <p:pic>
        <p:nvPicPr>
          <p:cNvPr id="10" name="Grafik 9" descr="Fernstudium Sprache Silhouette">
            <a:extLst>
              <a:ext uri="{FF2B5EF4-FFF2-40B4-BE49-F238E27FC236}">
                <a16:creationId xmlns:a16="http://schemas.microsoft.com/office/drawing/2014/main" id="{424C5235-6733-3CFC-17C3-C217AA2F0C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3200" y="4152858"/>
            <a:ext cx="1800000" cy="1800000"/>
          </a:xfrm>
          <a:prstGeom prst="rect">
            <a:avLst/>
          </a:prstGeom>
        </p:spPr>
      </p:pic>
    </p:spTree>
    <p:extLst>
      <p:ext uri="{BB962C8B-B14F-4D97-AF65-F5344CB8AC3E}">
        <p14:creationId xmlns:p14="http://schemas.microsoft.com/office/powerpoint/2010/main" val="46117309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F1F78-E36F-4352-A992-8966ECA67273}"/>
              </a:ext>
            </a:extLst>
          </p:cNvPr>
          <p:cNvSpPr>
            <a:spLocks noGrp="1"/>
          </p:cNvSpPr>
          <p:nvPr>
            <p:ph type="title"/>
          </p:nvPr>
        </p:nvSpPr>
        <p:spPr/>
        <p:txBody>
          <a:bodyPr/>
          <a:lstStyle/>
          <a:p>
            <a:r>
              <a:rPr lang="fr-CH"/>
              <a:t>Contrôles de compétences des CI – </a:t>
            </a:r>
            <a:br>
              <a:rPr lang="fr-CH"/>
            </a:br>
            <a:r>
              <a:rPr lang="fr-CH"/>
              <a:t>Employé-e-s de commerce CFC</a:t>
            </a:r>
          </a:p>
        </p:txBody>
      </p:sp>
      <p:sp>
        <p:nvSpPr>
          <p:cNvPr id="3" name="Textplatzhalter 2">
            <a:extLst>
              <a:ext uri="{FF2B5EF4-FFF2-40B4-BE49-F238E27FC236}">
                <a16:creationId xmlns:a16="http://schemas.microsoft.com/office/drawing/2014/main" id="{DD63A9AC-5FAA-E6F8-0B26-F3E4C915FF78}"/>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BEF5E968-9F1B-40B4-8A20-5FC34D8039D1}"/>
              </a:ext>
            </a:extLst>
          </p:cNvPr>
          <p:cNvSpPr>
            <a:spLocks noGrp="1"/>
          </p:cNvSpPr>
          <p:nvPr>
            <p:ph type="sldNum" sz="quarter" idx="4"/>
          </p:nvPr>
        </p:nvSpPr>
        <p:spPr/>
        <p:txBody>
          <a:bodyPr/>
          <a:lstStyle/>
          <a:p>
            <a:fld id="{E708001E-DAAD-42E7-8764-60D0B437233B}" type="slidenum">
              <a:rPr lang="de-CH" smtClean="0"/>
              <a:t>25</a:t>
            </a:fld>
            <a:endParaRPr lang="de-CH"/>
          </a:p>
        </p:txBody>
      </p:sp>
      <p:graphicFrame>
        <p:nvGraphicFramePr>
          <p:cNvPr id="5" name="Tabelle 5">
            <a:extLst>
              <a:ext uri="{FF2B5EF4-FFF2-40B4-BE49-F238E27FC236}">
                <a16:creationId xmlns:a16="http://schemas.microsoft.com/office/drawing/2014/main" id="{70A06B85-7E16-431E-9A5B-91BCC1057A52}"/>
              </a:ext>
            </a:extLst>
          </p:cNvPr>
          <p:cNvGraphicFramePr>
            <a:graphicFrameLocks noGrp="1"/>
          </p:cNvGraphicFramePr>
          <p:nvPr>
            <p:ph idx="4294967295"/>
          </p:nvPr>
        </p:nvGraphicFramePr>
        <p:xfrm>
          <a:off x="720000" y="1202090"/>
          <a:ext cx="11113200" cy="2352040"/>
        </p:xfrm>
        <a:graphic>
          <a:graphicData uri="http://schemas.openxmlformats.org/drawingml/2006/table">
            <a:tbl>
              <a:tblPr firstRow="1" bandRow="1">
                <a:tableStyleId>{5C22544A-7EE6-4342-B048-85BDC9FD1C3A}</a:tableStyleId>
              </a:tblPr>
              <a:tblGrid>
                <a:gridCol w="5556600">
                  <a:extLst>
                    <a:ext uri="{9D8B030D-6E8A-4147-A177-3AD203B41FA5}">
                      <a16:colId xmlns:a16="http://schemas.microsoft.com/office/drawing/2014/main" val="884079897"/>
                    </a:ext>
                  </a:extLst>
                </a:gridCol>
                <a:gridCol w="5556600">
                  <a:extLst>
                    <a:ext uri="{9D8B030D-6E8A-4147-A177-3AD203B41FA5}">
                      <a16:colId xmlns:a16="http://schemas.microsoft.com/office/drawing/2014/main" val="4207783111"/>
                    </a:ext>
                  </a:extLst>
                </a:gridCol>
              </a:tblGrid>
              <a:tr h="370840">
                <a:tc>
                  <a:txBody>
                    <a:bodyPr/>
                    <a:lstStyle/>
                    <a:p>
                      <a:r>
                        <a:rPr lang="fr-CH" sz="1400" noProof="0"/>
                        <a:t>CC-CI 1 </a:t>
                      </a:r>
                    </a:p>
                  </a:txBody>
                  <a:tcPr/>
                </a:tc>
                <a:tc>
                  <a:txBody>
                    <a:bodyPr/>
                    <a:lstStyle/>
                    <a:p>
                      <a:r>
                        <a:rPr lang="fr-CH" sz="1400" noProof="0"/>
                        <a:t>CC-CI 2</a:t>
                      </a:r>
                    </a:p>
                  </a:txBody>
                  <a:tcPr/>
                </a:tc>
                <a:extLst>
                  <a:ext uri="{0D108BD9-81ED-4DB2-BD59-A6C34878D82A}">
                    <a16:rowId xmlns:a16="http://schemas.microsoft.com/office/drawing/2014/main" val="1912558172"/>
                  </a:ext>
                </a:extLst>
              </a:tr>
              <a:tr h="0">
                <a:tc>
                  <a:txBody>
                    <a:bodyPr/>
                    <a:lstStyle/>
                    <a:p>
                      <a:r>
                        <a:rPr lang="fr-CH" sz="1400" b="1" noProof="0"/>
                        <a:t>Certificat e-test (40%)</a:t>
                      </a:r>
                    </a:p>
                    <a:p>
                      <a:pPr marL="285750" indent="-285750">
                        <a:buFont typeface="Arial" panose="020B0604020202020204" pitchFamily="34" charset="0"/>
                        <a:buChar char="•"/>
                      </a:pPr>
                      <a:r>
                        <a:rPr lang="fr-CH" sz="1400" noProof="0"/>
                        <a:t>Unité d’apprentissage «Gérer habilement les interfaces en entreprise»</a:t>
                      </a:r>
                    </a:p>
                    <a:p>
                      <a:pPr marL="285750" indent="-285750">
                        <a:buFont typeface="Arial" panose="020B0604020202020204" pitchFamily="34" charset="0"/>
                        <a:buChar char="•"/>
                      </a:pPr>
                      <a:r>
                        <a:rPr lang="fr-CH" sz="1400" noProof="0"/>
                        <a:t>Unité d’apprentissage «Traiter les demandes des clients sur différents canaux».</a:t>
                      </a:r>
                    </a:p>
                  </a:txBody>
                  <a:tcPr/>
                </a:tc>
                <a:tc>
                  <a:txBody>
                    <a:bodyPr/>
                    <a:lstStyle/>
                    <a:p>
                      <a:r>
                        <a:rPr lang="fr-CH" sz="1400" b="1" noProof="0"/>
                        <a:t>Certificat e-test (40%)</a:t>
                      </a:r>
                    </a:p>
                    <a:p>
                      <a:pPr marL="285750" indent="-285750">
                        <a:buFont typeface="Arial" panose="020B0604020202020204" pitchFamily="34" charset="0"/>
                        <a:buChar char="•"/>
                      </a:pPr>
                      <a:r>
                        <a:rPr lang="fr-CH" sz="1400" noProof="0"/>
                        <a:t>Unité d’apprentissage «Utiliser des infrastructures numériques»</a:t>
                      </a:r>
                    </a:p>
                    <a:p>
                      <a:pPr marL="285750" indent="-285750">
                        <a:buFont typeface="Arial" panose="020B0604020202020204" pitchFamily="34" charset="0"/>
                        <a:buChar char="•"/>
                      </a:pPr>
                      <a:r>
                        <a:rPr lang="fr-CH" sz="1400" noProof="0"/>
                        <a:t>Unité d’apprentissage «Créer des contenus numériques»</a:t>
                      </a:r>
                    </a:p>
                    <a:p>
                      <a:pPr marL="285750" indent="-285750">
                        <a:buFont typeface="Arial" panose="020B0604020202020204" pitchFamily="34" charset="0"/>
                        <a:buChar char="•"/>
                      </a:pPr>
                      <a:r>
                        <a:rPr lang="fr-CH" sz="1400" noProof="0"/>
                        <a:t>Unité d’apprentissage «Garantir la gestion des données»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H" sz="1400" noProof="0"/>
                        <a:t>Unité d’apprentissage «Rédiger des textes compréhensibles»</a:t>
                      </a:r>
                    </a:p>
                  </a:txBody>
                  <a:tcPr/>
                </a:tc>
                <a:extLst>
                  <a:ext uri="{0D108BD9-81ED-4DB2-BD59-A6C34878D82A}">
                    <a16:rowId xmlns:a16="http://schemas.microsoft.com/office/drawing/2014/main" val="1775612825"/>
                  </a:ext>
                </a:extLst>
              </a:tr>
              <a:tr h="0">
                <a:tc>
                  <a:txBody>
                    <a:bodyPr/>
                    <a:lstStyle/>
                    <a:p>
                      <a:pPr marL="0" indent="0">
                        <a:buFont typeface="Arial" panose="020B0604020202020204" pitchFamily="34" charset="0"/>
                        <a:buNone/>
                      </a:pPr>
                      <a:r>
                        <a:rPr lang="fr-CH" sz="1400" b="1" noProof="0"/>
                        <a:t>Mandat de transfert (60%)</a:t>
                      </a:r>
                    </a:p>
                    <a:p>
                      <a:pPr marL="285750" indent="-285750">
                        <a:buFont typeface="Arial" panose="020B0604020202020204" pitchFamily="34" charset="0"/>
                        <a:buChar char="•"/>
                      </a:pPr>
                      <a:r>
                        <a:rPr lang="fr-CH" sz="1400" noProof="0"/>
                        <a:t>Traiter les demandes des clients</a:t>
                      </a:r>
                    </a:p>
                  </a:txBody>
                  <a:tcPr/>
                </a:tc>
                <a:tc>
                  <a:txBody>
                    <a:bodyPr/>
                    <a:lstStyle/>
                    <a:p>
                      <a:pPr marL="0" indent="0">
                        <a:buFont typeface="Arial" panose="020B0604020202020204" pitchFamily="34" charset="0"/>
                        <a:buNone/>
                      </a:pPr>
                      <a:r>
                        <a:rPr lang="fr-CH" sz="1400" b="1" noProof="0"/>
                        <a:t>Mandat de transfert (60%)</a:t>
                      </a:r>
                    </a:p>
                    <a:p>
                      <a:pPr marL="285750" indent="-285750">
                        <a:buFont typeface="Arial" panose="020B0604020202020204" pitchFamily="34" charset="0"/>
                        <a:buChar char="•"/>
                      </a:pPr>
                      <a:r>
                        <a:rPr lang="fr-CH" sz="1400" noProof="0"/>
                        <a:t>Mon projet</a:t>
                      </a:r>
                    </a:p>
                  </a:txBody>
                  <a:tcPr/>
                </a:tc>
                <a:extLst>
                  <a:ext uri="{0D108BD9-81ED-4DB2-BD59-A6C34878D82A}">
                    <a16:rowId xmlns:a16="http://schemas.microsoft.com/office/drawing/2014/main" val="4051020382"/>
                  </a:ext>
                </a:extLst>
              </a:tr>
              <a:tr h="0">
                <a:tc>
                  <a:txBody>
                    <a:bodyPr/>
                    <a:lstStyle/>
                    <a:p>
                      <a:pPr marL="0" indent="0">
                        <a:buFont typeface="Arial" panose="020B0604020202020204" pitchFamily="34" charset="0"/>
                        <a:buNone/>
                      </a:pPr>
                      <a:r>
                        <a:rPr lang="fr-CH" sz="1400" noProof="0"/>
                        <a:t>Remise après CI 4</a:t>
                      </a:r>
                    </a:p>
                  </a:txBody>
                  <a:tcPr/>
                </a:tc>
                <a:tc>
                  <a:txBody>
                    <a:bodyPr/>
                    <a:lstStyle/>
                    <a:p>
                      <a:pPr marL="0" indent="0">
                        <a:buFont typeface="Arial" panose="020B0604020202020204" pitchFamily="34" charset="0"/>
                        <a:buNone/>
                      </a:pPr>
                      <a:r>
                        <a:rPr lang="fr-CH" sz="1400" noProof="0"/>
                        <a:t>Remise après CI 9</a:t>
                      </a:r>
                    </a:p>
                  </a:txBody>
                  <a:tcPr/>
                </a:tc>
                <a:extLst>
                  <a:ext uri="{0D108BD9-81ED-4DB2-BD59-A6C34878D82A}">
                    <a16:rowId xmlns:a16="http://schemas.microsoft.com/office/drawing/2014/main" val="2327045801"/>
                  </a:ext>
                </a:extLst>
              </a:tr>
            </a:tbl>
          </a:graphicData>
        </a:graphic>
      </p:graphicFrame>
      <p:sp>
        <p:nvSpPr>
          <p:cNvPr id="7" name="Rechteck 6">
            <a:extLst>
              <a:ext uri="{FF2B5EF4-FFF2-40B4-BE49-F238E27FC236}">
                <a16:creationId xmlns:a16="http://schemas.microsoft.com/office/drawing/2014/main" id="{1CDE8E1F-B0C5-C869-B546-C428FE61F5D9}"/>
              </a:ext>
            </a:extLst>
          </p:cNvPr>
          <p:cNvSpPr/>
          <p:nvPr/>
        </p:nvSpPr>
        <p:spPr>
          <a:xfrm>
            <a:off x="719999" y="3756000"/>
            <a:ext cx="11113199" cy="21793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b="1" dirty="0"/>
              <a:t>Important pour vous en tant que formateur/</a:t>
            </a:r>
            <a:r>
              <a:rPr lang="fr-FR" sz="1400" b="1" dirty="0" err="1"/>
              <a:t>trice</a:t>
            </a:r>
            <a:r>
              <a:rPr lang="fr-FR" sz="1400" b="1" dirty="0"/>
              <a:t> en entreprise :</a:t>
            </a:r>
          </a:p>
          <a:p>
            <a:pPr marL="285750" indent="-285750">
              <a:buFont typeface="Symbol" panose="05050102010706020507" pitchFamily="18" charset="2"/>
              <a:buChar char="-"/>
            </a:pPr>
            <a:r>
              <a:rPr lang="fr-FR" sz="1400" dirty="0"/>
              <a:t>Les apprentis passent le test de certificat en dehors des CI, dans le lieu de leur choix.</a:t>
            </a:r>
          </a:p>
          <a:p>
            <a:pPr marL="285750" indent="-285750">
              <a:buFont typeface="Symbol" panose="05050102010706020507" pitchFamily="18" charset="2"/>
              <a:buChar char="-"/>
            </a:pPr>
            <a:r>
              <a:rPr lang="fr-FR" sz="1400" dirty="0"/>
              <a:t>Les tests de certificat ne peuvent en principe pas être répétés.</a:t>
            </a:r>
          </a:p>
          <a:p>
            <a:pPr marL="285750" indent="-285750">
              <a:buFont typeface="Symbol" panose="05050102010706020507" pitchFamily="18" charset="2"/>
              <a:buChar char="-"/>
            </a:pPr>
            <a:r>
              <a:rPr lang="fr-FR" sz="1400" dirty="0"/>
              <a:t>Les apprentis disposent de 30 heures au total en entreprise pour l'élaboration des deux mandats de transfert, 10 heures pour le mandat du CC-CI 1 et 20 heures pour le mandat du CC-CI 2.</a:t>
            </a:r>
            <a:endParaRPr lang="de-CH" sz="1400" dirty="0"/>
          </a:p>
        </p:txBody>
      </p:sp>
    </p:spTree>
    <p:extLst>
      <p:ext uri="{BB962C8B-B14F-4D97-AF65-F5344CB8AC3E}">
        <p14:creationId xmlns:p14="http://schemas.microsoft.com/office/powerpoint/2010/main" val="363835434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CDF6DE-511B-60FE-F780-BE62AB47EB9C}"/>
              </a:ext>
            </a:extLst>
          </p:cNvPr>
          <p:cNvSpPr>
            <a:spLocks noGrp="1"/>
          </p:cNvSpPr>
          <p:nvPr>
            <p:ph type="body" sz="quarter" idx="11"/>
          </p:nvPr>
        </p:nvSpPr>
        <p:spPr/>
        <p:txBody>
          <a:bodyPr/>
          <a:lstStyle/>
          <a:p>
            <a:endParaRPr lang="de-CH"/>
          </a:p>
        </p:txBody>
      </p:sp>
      <p:pic>
        <p:nvPicPr>
          <p:cNvPr id="7" name="Grafik 6">
            <a:extLst>
              <a:ext uri="{FF2B5EF4-FFF2-40B4-BE49-F238E27FC236}">
                <a16:creationId xmlns:a16="http://schemas.microsoft.com/office/drawing/2014/main" id="{CDD83F9A-009C-0166-A2CA-87830411CA4E}"/>
              </a:ext>
            </a:extLst>
          </p:cNvPr>
          <p:cNvPicPr>
            <a:picLocks noChangeAspect="1"/>
          </p:cNvPicPr>
          <p:nvPr/>
        </p:nvPicPr>
        <p:blipFill>
          <a:blip r:embed="rId3"/>
          <a:stretch>
            <a:fillRect/>
          </a:stretch>
        </p:blipFill>
        <p:spPr>
          <a:xfrm>
            <a:off x="729967" y="1243672"/>
            <a:ext cx="4134339" cy="1980000"/>
          </a:xfrm>
          <a:prstGeom prst="rect">
            <a:avLst/>
          </a:prstGeom>
          <a:ln>
            <a:solidFill>
              <a:srgbClr val="28465A"/>
            </a:solidFill>
          </a:ln>
        </p:spPr>
      </p:pic>
      <p:sp>
        <p:nvSpPr>
          <p:cNvPr id="8" name="Titel 7">
            <a:extLst>
              <a:ext uri="{FF2B5EF4-FFF2-40B4-BE49-F238E27FC236}">
                <a16:creationId xmlns:a16="http://schemas.microsoft.com/office/drawing/2014/main" id="{C84296AC-354D-41C6-A97D-E01AFDC7D3C7}"/>
              </a:ext>
            </a:extLst>
          </p:cNvPr>
          <p:cNvSpPr>
            <a:spLocks noGrp="1"/>
          </p:cNvSpPr>
          <p:nvPr>
            <p:ph type="title"/>
          </p:nvPr>
        </p:nvSpPr>
        <p:spPr/>
        <p:txBody>
          <a:bodyPr/>
          <a:lstStyle/>
          <a:p>
            <a:r>
              <a:rPr lang="fr-CH"/>
              <a:t>Certificat E-Test</a:t>
            </a:r>
          </a:p>
        </p:txBody>
      </p:sp>
      <p:sp>
        <p:nvSpPr>
          <p:cNvPr id="4" name="Foliennummernplatzhalter 3">
            <a:extLst>
              <a:ext uri="{FF2B5EF4-FFF2-40B4-BE49-F238E27FC236}">
                <a16:creationId xmlns:a16="http://schemas.microsoft.com/office/drawing/2014/main" id="{20376A82-19F0-4DF1-88B0-1D5717DD06A4}"/>
              </a:ext>
            </a:extLst>
          </p:cNvPr>
          <p:cNvSpPr>
            <a:spLocks noGrp="1"/>
          </p:cNvSpPr>
          <p:nvPr>
            <p:ph type="sldNum" sz="quarter" idx="4"/>
          </p:nvPr>
        </p:nvSpPr>
        <p:spPr/>
        <p:txBody>
          <a:bodyPr/>
          <a:lstStyle/>
          <a:p>
            <a:fld id="{E708001E-DAAD-42E7-8764-60D0B437233B}" type="slidenum">
              <a:rPr lang="de-CH" smtClean="0"/>
              <a:t>26</a:t>
            </a:fld>
            <a:endParaRPr lang="de-CH"/>
          </a:p>
        </p:txBody>
      </p:sp>
      <p:pic>
        <p:nvPicPr>
          <p:cNvPr id="13" name="Grafik 12">
            <a:extLst>
              <a:ext uri="{FF2B5EF4-FFF2-40B4-BE49-F238E27FC236}">
                <a16:creationId xmlns:a16="http://schemas.microsoft.com/office/drawing/2014/main" id="{8E76B8A4-0D81-DEC1-4E6D-A653CCDA03DA}"/>
              </a:ext>
            </a:extLst>
          </p:cNvPr>
          <p:cNvPicPr>
            <a:picLocks noChangeAspect="1"/>
          </p:cNvPicPr>
          <p:nvPr/>
        </p:nvPicPr>
        <p:blipFill>
          <a:blip r:embed="rId4"/>
          <a:stretch>
            <a:fillRect/>
          </a:stretch>
        </p:blipFill>
        <p:spPr>
          <a:xfrm>
            <a:off x="882935" y="3384000"/>
            <a:ext cx="3721188" cy="2520000"/>
          </a:xfrm>
          <a:prstGeom prst="rect">
            <a:avLst/>
          </a:prstGeom>
          <a:ln>
            <a:solidFill>
              <a:srgbClr val="28465A"/>
            </a:solidFill>
          </a:ln>
        </p:spPr>
      </p:pic>
      <p:sp>
        <p:nvSpPr>
          <p:cNvPr id="2" name="Pfeil: nach unten 1">
            <a:extLst>
              <a:ext uri="{FF2B5EF4-FFF2-40B4-BE49-F238E27FC236}">
                <a16:creationId xmlns:a16="http://schemas.microsoft.com/office/drawing/2014/main" id="{CEEE2616-11BD-4A89-AF34-584C65107AD2}"/>
              </a:ext>
            </a:extLst>
          </p:cNvPr>
          <p:cNvSpPr/>
          <p:nvPr/>
        </p:nvSpPr>
        <p:spPr>
          <a:xfrm>
            <a:off x="2514074" y="3033014"/>
            <a:ext cx="723900" cy="6620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6" name="Grafik 15">
            <a:extLst>
              <a:ext uri="{FF2B5EF4-FFF2-40B4-BE49-F238E27FC236}">
                <a16:creationId xmlns:a16="http://schemas.microsoft.com/office/drawing/2014/main" id="{21E638FE-D65A-F434-E164-EF5DCC416727}"/>
              </a:ext>
            </a:extLst>
          </p:cNvPr>
          <p:cNvPicPr>
            <a:picLocks noChangeAspect="1"/>
          </p:cNvPicPr>
          <p:nvPr/>
        </p:nvPicPr>
        <p:blipFill>
          <a:blip r:embed="rId5"/>
          <a:stretch>
            <a:fillRect/>
          </a:stretch>
        </p:blipFill>
        <p:spPr>
          <a:xfrm>
            <a:off x="5222283" y="1224000"/>
            <a:ext cx="3731745" cy="2520000"/>
          </a:xfrm>
          <a:prstGeom prst="rect">
            <a:avLst/>
          </a:prstGeom>
          <a:ln>
            <a:solidFill>
              <a:srgbClr val="28465A"/>
            </a:solidFill>
          </a:ln>
        </p:spPr>
      </p:pic>
      <p:sp>
        <p:nvSpPr>
          <p:cNvPr id="9" name="Pfeil: nach unten 8">
            <a:extLst>
              <a:ext uri="{FF2B5EF4-FFF2-40B4-BE49-F238E27FC236}">
                <a16:creationId xmlns:a16="http://schemas.microsoft.com/office/drawing/2014/main" id="{C10B1057-1E7D-4B5C-A64A-D93A1DD62DEA}"/>
              </a:ext>
            </a:extLst>
          </p:cNvPr>
          <p:cNvSpPr/>
          <p:nvPr/>
        </p:nvSpPr>
        <p:spPr>
          <a:xfrm rot="16200000">
            <a:off x="4572628" y="2226835"/>
            <a:ext cx="723900" cy="6609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0" name="Grafik 19">
            <a:extLst>
              <a:ext uri="{FF2B5EF4-FFF2-40B4-BE49-F238E27FC236}">
                <a16:creationId xmlns:a16="http://schemas.microsoft.com/office/drawing/2014/main" id="{6C4D0CB0-E1B9-DA0E-EDDE-46DFDFE16D0C}"/>
              </a:ext>
            </a:extLst>
          </p:cNvPr>
          <p:cNvPicPr>
            <a:picLocks noChangeAspect="1"/>
          </p:cNvPicPr>
          <p:nvPr/>
        </p:nvPicPr>
        <p:blipFill>
          <a:blip r:embed="rId6"/>
          <a:stretch>
            <a:fillRect/>
          </a:stretch>
        </p:blipFill>
        <p:spPr>
          <a:xfrm>
            <a:off x="7264994" y="3033014"/>
            <a:ext cx="4602612" cy="2870986"/>
          </a:xfrm>
          <a:prstGeom prst="rect">
            <a:avLst/>
          </a:prstGeom>
        </p:spPr>
      </p:pic>
    </p:spTree>
    <p:extLst>
      <p:ext uri="{BB962C8B-B14F-4D97-AF65-F5344CB8AC3E}">
        <p14:creationId xmlns:p14="http://schemas.microsoft.com/office/powerpoint/2010/main" val="19340721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008D2-4B4D-4450-89B1-CF7B91030447}"/>
              </a:ext>
            </a:extLst>
          </p:cNvPr>
          <p:cNvSpPr>
            <a:spLocks noGrp="1"/>
          </p:cNvSpPr>
          <p:nvPr>
            <p:ph type="ctrTitle"/>
          </p:nvPr>
        </p:nvSpPr>
        <p:spPr/>
        <p:txBody>
          <a:bodyPr/>
          <a:lstStyle/>
          <a:p>
            <a:r>
              <a:rPr lang="fr-CH"/>
              <a:t>La formation en entreprise</a:t>
            </a:r>
          </a:p>
        </p:txBody>
      </p:sp>
    </p:spTree>
    <p:extLst>
      <p:ext uri="{BB962C8B-B14F-4D97-AF65-F5344CB8AC3E}">
        <p14:creationId xmlns:p14="http://schemas.microsoft.com/office/powerpoint/2010/main" val="1584518173"/>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5CA74-7505-9B27-15C8-8D9596FC1118}"/>
              </a:ext>
            </a:extLst>
          </p:cNvPr>
          <p:cNvSpPr>
            <a:spLocks noGrp="1"/>
          </p:cNvSpPr>
          <p:nvPr>
            <p:ph type="title"/>
          </p:nvPr>
        </p:nvSpPr>
        <p:spPr/>
        <p:txBody>
          <a:bodyPr/>
          <a:lstStyle/>
          <a:p>
            <a:r>
              <a:rPr lang="fr-CH"/>
              <a:t>Définition des compétences opérationnelles</a:t>
            </a:r>
          </a:p>
        </p:txBody>
      </p:sp>
      <p:sp>
        <p:nvSpPr>
          <p:cNvPr id="3" name="Textplatzhalter 2">
            <a:extLst>
              <a:ext uri="{FF2B5EF4-FFF2-40B4-BE49-F238E27FC236}">
                <a16:creationId xmlns:a16="http://schemas.microsoft.com/office/drawing/2014/main" id="{2C4BC877-69F3-2310-C90A-46CFBC325920}"/>
              </a:ext>
            </a:extLst>
          </p:cNvPr>
          <p:cNvSpPr>
            <a:spLocks noGrp="1"/>
          </p:cNvSpPr>
          <p:nvPr>
            <p:ph type="body" sz="quarter" idx="11"/>
          </p:nvPr>
        </p:nvSpPr>
        <p:spPr>
          <a:xfrm>
            <a:off x="720001" y="1224000"/>
            <a:ext cx="5025891" cy="4680000"/>
          </a:xfrm>
        </p:spPr>
        <p:txBody>
          <a:bodyPr/>
          <a:lstStyle/>
          <a:p>
            <a:r>
              <a:rPr lang="fr-CH"/>
              <a:t>« Une personne dispose des compétences opérationnelles requises si elle est capable d’exécuter des tâches et des activités professionnelles de manière ciblée, adéquate, autonome et flexible. »</a:t>
            </a:r>
          </a:p>
          <a:p>
            <a:r>
              <a:rPr lang="fr-CH" sz="1100"/>
              <a:t>Définition du Secrétariat d’État à la formation, à la recherche et à l’innovation (SEFRI)</a:t>
            </a:r>
          </a:p>
        </p:txBody>
      </p:sp>
      <p:sp>
        <p:nvSpPr>
          <p:cNvPr id="4" name="Foliennummernplatzhalter 3">
            <a:extLst>
              <a:ext uri="{FF2B5EF4-FFF2-40B4-BE49-F238E27FC236}">
                <a16:creationId xmlns:a16="http://schemas.microsoft.com/office/drawing/2014/main" id="{0315BB09-696E-0F40-E332-F6B6851E8D2B}"/>
              </a:ext>
            </a:extLst>
          </p:cNvPr>
          <p:cNvSpPr>
            <a:spLocks noGrp="1"/>
          </p:cNvSpPr>
          <p:nvPr>
            <p:ph type="sldNum" sz="quarter" idx="4"/>
          </p:nvPr>
        </p:nvSpPr>
        <p:spPr/>
        <p:txBody>
          <a:bodyPr/>
          <a:lstStyle/>
          <a:p>
            <a:fld id="{208DA8C3-C42B-9A42-8EE5-4A20E5B7F456}" type="slidenum">
              <a:rPr lang="de-CH" smtClean="0"/>
              <a:pPr/>
              <a:t>28</a:t>
            </a:fld>
            <a:endParaRPr lang="de-CH"/>
          </a:p>
        </p:txBody>
      </p:sp>
      <p:graphicFrame>
        <p:nvGraphicFramePr>
          <p:cNvPr id="7" name="Diagramm 6">
            <a:extLst>
              <a:ext uri="{FF2B5EF4-FFF2-40B4-BE49-F238E27FC236}">
                <a16:creationId xmlns:a16="http://schemas.microsoft.com/office/drawing/2014/main" id="{CA3215FE-330B-C3D5-1C74-C4ACF0EDCF98}"/>
              </a:ext>
            </a:extLst>
          </p:cNvPr>
          <p:cNvGraphicFramePr/>
          <p:nvPr/>
        </p:nvGraphicFramePr>
        <p:xfrm>
          <a:off x="5115696" y="1224001"/>
          <a:ext cx="6717503" cy="46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4249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5EA2AF4-A39B-4648-19F0-DF74352E7DD9}"/>
              </a:ext>
            </a:extLst>
          </p:cNvPr>
          <p:cNvSpPr>
            <a:spLocks noGrp="1"/>
          </p:cNvSpPr>
          <p:nvPr>
            <p:ph type="title"/>
          </p:nvPr>
        </p:nvSpPr>
        <p:spPr/>
        <p:txBody>
          <a:bodyPr/>
          <a:lstStyle/>
          <a:p>
            <a:r>
              <a:rPr lang="fr-CH"/>
              <a:t>Quiz sur les compétences opérationnelles</a:t>
            </a:r>
          </a:p>
        </p:txBody>
      </p:sp>
      <p:pic>
        <p:nvPicPr>
          <p:cNvPr id="10" name="Inhaltsplatzhalter 9" descr="Personen, die puzzeln">
            <a:extLst>
              <a:ext uri="{FF2B5EF4-FFF2-40B4-BE49-F238E27FC236}">
                <a16:creationId xmlns:a16="http://schemas.microsoft.com/office/drawing/2014/main" id="{69BECEE5-F8EA-62F3-CF3D-AC4F9EC4064E}"/>
              </a:ext>
            </a:extLst>
          </p:cNvPr>
          <p:cNvPicPr>
            <a:picLocks noGrp="1" noChangeAspect="1"/>
          </p:cNvPicPr>
          <p:nvPr>
            <p:ph sz="quarter" idx="13"/>
          </p:nvPr>
        </p:nvPicPr>
        <p:blipFill>
          <a:blip r:embed="rId3"/>
          <a:stretch>
            <a:fillRect/>
          </a:stretch>
        </p:blipFill>
        <p:spPr>
          <a:xfrm>
            <a:off x="2767012" y="1223963"/>
            <a:ext cx="7019925" cy="4679950"/>
          </a:xfrm>
        </p:spPr>
      </p:pic>
      <p:sp>
        <p:nvSpPr>
          <p:cNvPr id="4" name="Foliennummernplatzhalter 3">
            <a:extLst>
              <a:ext uri="{FF2B5EF4-FFF2-40B4-BE49-F238E27FC236}">
                <a16:creationId xmlns:a16="http://schemas.microsoft.com/office/drawing/2014/main" id="{7591CC42-8B4E-B53C-406C-35FDDD9C2F09}"/>
              </a:ext>
            </a:extLst>
          </p:cNvPr>
          <p:cNvSpPr>
            <a:spLocks noGrp="1"/>
          </p:cNvSpPr>
          <p:nvPr>
            <p:ph type="sldNum" sz="quarter" idx="4"/>
          </p:nvPr>
        </p:nvSpPr>
        <p:spPr/>
        <p:txBody>
          <a:bodyPr/>
          <a:lstStyle/>
          <a:p>
            <a:fld id="{208DA8C3-C42B-9A42-8EE5-4A20E5B7F456}" type="slidenum">
              <a:rPr lang="de-CH" smtClean="0"/>
              <a:pPr/>
              <a:t>29</a:t>
            </a:fld>
            <a:endParaRPr lang="de-CH"/>
          </a:p>
        </p:txBody>
      </p:sp>
    </p:spTree>
    <p:extLst>
      <p:ext uri="{BB962C8B-B14F-4D97-AF65-F5344CB8AC3E}">
        <p14:creationId xmlns:p14="http://schemas.microsoft.com/office/powerpoint/2010/main" val="78887358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66818C-8D34-4D97-B255-48B4665AB8E0}"/>
              </a:ext>
            </a:extLst>
          </p:cNvPr>
          <p:cNvSpPr>
            <a:spLocks noGrp="1"/>
          </p:cNvSpPr>
          <p:nvPr>
            <p:ph type="title"/>
          </p:nvPr>
        </p:nvSpPr>
        <p:spPr/>
        <p:txBody>
          <a:bodyPr/>
          <a:lstStyle/>
          <a:p>
            <a:r>
              <a:rPr lang="fr-CH">
                <a:latin typeface="Arial"/>
                <a:cs typeface="Arial"/>
              </a:rPr>
              <a:t>Objectifs</a:t>
            </a:r>
            <a:endParaRPr lang="fr-CH"/>
          </a:p>
        </p:txBody>
      </p:sp>
      <p:sp>
        <p:nvSpPr>
          <p:cNvPr id="6" name="Textplatzhalter 5">
            <a:extLst>
              <a:ext uri="{FF2B5EF4-FFF2-40B4-BE49-F238E27FC236}">
                <a16:creationId xmlns:a16="http://schemas.microsoft.com/office/drawing/2014/main" id="{42A589ED-7632-45D7-A3FF-F03FD71C837B}"/>
              </a:ext>
            </a:extLst>
          </p:cNvPr>
          <p:cNvSpPr>
            <a:spLocks noGrp="1"/>
          </p:cNvSpPr>
          <p:nvPr>
            <p:ph type="body" sz="quarter" idx="11"/>
          </p:nvPr>
        </p:nvSpPr>
        <p:spPr/>
        <p:txBody>
          <a:bodyPr vert="horz" lIns="0" tIns="0" rIns="0" bIns="0" rtlCol="0" anchor="t">
            <a:noAutofit/>
          </a:bodyPr>
          <a:lstStyle/>
          <a:p>
            <a:r>
              <a:rPr lang="fr-CH" dirty="0">
                <a:latin typeface="Arial"/>
                <a:ea typeface="Arial"/>
                <a:cs typeface="Segoe UI"/>
              </a:rPr>
              <a:t>Les participantes et participants</a:t>
            </a:r>
          </a:p>
          <a:p>
            <a:pPr marL="342900" indent="-342900" fontAlgn="base">
              <a:buFont typeface="Symbol" panose="05050102010706020507" pitchFamily="18" charset="2"/>
              <a:buChar char="-"/>
            </a:pPr>
            <a:r>
              <a:rPr lang="fr-CH" dirty="0">
                <a:latin typeface="Arial" panose="020B0604020202020204" pitchFamily="34" charset="0"/>
              </a:rPr>
              <a:t>peuvent élaborer un </a:t>
            </a:r>
            <a:r>
              <a:rPr lang="fr-CH" b="1" dirty="0">
                <a:latin typeface="Arial" panose="020B0604020202020204" pitchFamily="34" charset="0"/>
              </a:rPr>
              <a:t>plan de formation </a:t>
            </a:r>
            <a:r>
              <a:rPr lang="fr-CH" dirty="0">
                <a:latin typeface="Arial" panose="020B0604020202020204" pitchFamily="34" charset="0"/>
              </a:rPr>
              <a:t>pour leur entreprise de manière autonome ;</a:t>
            </a:r>
          </a:p>
          <a:p>
            <a:pPr marL="342900" indent="-342900" algn="l" rtl="0" fontAlgn="base">
              <a:buFont typeface="Symbol" panose="05050102010706020507" pitchFamily="18" charset="2"/>
              <a:buChar char="-"/>
            </a:pPr>
            <a:r>
              <a:rPr lang="fr-CH" i="0" dirty="0">
                <a:latin typeface="Arial" panose="020B0604020202020204" pitchFamily="34" charset="0"/>
              </a:rPr>
              <a:t>connaissent le </a:t>
            </a:r>
            <a:r>
              <a:rPr lang="fr-CH" b="1" i="0" dirty="0">
                <a:latin typeface="Arial" panose="020B0604020202020204" pitchFamily="34" charset="0"/>
              </a:rPr>
              <a:t>mandat pratique </a:t>
            </a:r>
            <a:r>
              <a:rPr lang="fr-CH" i="0" dirty="0">
                <a:latin typeface="Arial" panose="020B0604020202020204" pitchFamily="34" charset="0"/>
              </a:rPr>
              <a:t>et la </a:t>
            </a:r>
            <a:r>
              <a:rPr lang="fr-CH" b="1" i="0" dirty="0">
                <a:latin typeface="Arial" panose="020B0604020202020204" pitchFamily="34" charset="0"/>
              </a:rPr>
              <a:t>grille de compétences </a:t>
            </a:r>
            <a:r>
              <a:rPr lang="fr-CH" i="0" dirty="0">
                <a:latin typeface="Arial" panose="020B0604020202020204" pitchFamily="34" charset="0"/>
              </a:rPr>
              <a:t>en tant qu’instruments de développement des compétences en entreprise et savent les utiliser à bon escient ;</a:t>
            </a:r>
          </a:p>
          <a:p>
            <a:pPr marL="342900" indent="-342900" algn="l" rtl="0" fontAlgn="base">
              <a:buFont typeface="Symbol" panose="05050102010706020507" pitchFamily="18" charset="2"/>
              <a:buChar char="-"/>
            </a:pPr>
            <a:r>
              <a:rPr lang="fr-CH" i="0" dirty="0">
                <a:latin typeface="Arial" panose="020B0604020202020204" pitchFamily="34" charset="0"/>
              </a:rPr>
              <a:t>connaissent </a:t>
            </a:r>
            <a:r>
              <a:rPr lang="fr-CH" b="1" i="0" dirty="0">
                <a:latin typeface="Arial" panose="020B0604020202020204" pitchFamily="34" charset="0"/>
              </a:rPr>
              <a:t>l’entretien de qualification </a:t>
            </a:r>
            <a:r>
              <a:rPr lang="fr-CH" i="0" dirty="0">
                <a:latin typeface="Arial" panose="020B0604020202020204" pitchFamily="34" charset="0"/>
              </a:rPr>
              <a:t>et le </a:t>
            </a:r>
            <a:r>
              <a:rPr lang="fr-CH" b="1" i="0" dirty="0">
                <a:latin typeface="Arial" panose="020B0604020202020204" pitchFamily="34" charset="0"/>
              </a:rPr>
              <a:t>rapport de formation </a:t>
            </a:r>
            <a:r>
              <a:rPr lang="fr-CH" i="0" dirty="0">
                <a:latin typeface="Arial" panose="020B0604020202020204" pitchFamily="34" charset="0"/>
              </a:rPr>
              <a:t>en tant que bases de l’évaluation des compétences en entreprise et peuvent les utiliser dans la pratique ;</a:t>
            </a:r>
          </a:p>
          <a:p>
            <a:pPr marL="342900" indent="-342900" algn="l" rtl="0" fontAlgn="base">
              <a:buFont typeface="Symbol" panose="05050102010706020507" pitchFamily="18" charset="2"/>
              <a:buChar char="-"/>
            </a:pPr>
            <a:r>
              <a:rPr lang="fr-CH" i="0" dirty="0">
                <a:latin typeface="Arial" panose="020B0604020202020204" pitchFamily="34" charset="0"/>
              </a:rPr>
              <a:t>connaissent l’instrument d’évaluation pour le </a:t>
            </a:r>
            <a:r>
              <a:rPr lang="fr-CH" b="1" i="0" dirty="0">
                <a:latin typeface="Arial" panose="020B0604020202020204" pitchFamily="34" charset="0"/>
              </a:rPr>
              <a:t>contrôle des compétences en entreprise </a:t>
            </a:r>
            <a:r>
              <a:rPr lang="fr-CH" i="0" dirty="0">
                <a:latin typeface="Arial" panose="020B0604020202020204" pitchFamily="34" charset="0"/>
              </a:rPr>
              <a:t>et peuvent l’utiliser de manière autonome ; </a:t>
            </a:r>
          </a:p>
          <a:p>
            <a:pPr marL="342900" indent="-342900" algn="l" rtl="0" fontAlgn="base">
              <a:buFont typeface="Symbol" panose="05050102010706020507" pitchFamily="18" charset="2"/>
              <a:buChar char="-"/>
            </a:pPr>
            <a:r>
              <a:rPr lang="fr-CH" i="0" dirty="0">
                <a:latin typeface="Arial" panose="020B0604020202020204" pitchFamily="34" charset="0"/>
              </a:rPr>
              <a:t>peuvent décrire leur rôle de formatrice/formateur en entreprise ou de formatrice/formateur pratique sans outils ;</a:t>
            </a:r>
          </a:p>
          <a:p>
            <a:pPr marL="342900" indent="-342900" algn="l" rtl="0" fontAlgn="base">
              <a:buFont typeface="Symbol" panose="05050102010706020507" pitchFamily="18" charset="2"/>
              <a:buChar char="-"/>
            </a:pPr>
            <a:r>
              <a:rPr lang="fr-CH" i="0" dirty="0">
                <a:latin typeface="Arial" panose="020B0604020202020204" pitchFamily="34" charset="0"/>
              </a:rPr>
              <a:t>connaissent le concept, les phases et les contenus des cours interentreprises et peuvent en expliquer la signification ;</a:t>
            </a:r>
          </a:p>
          <a:p>
            <a:pPr marL="342900" indent="-342900" algn="l" rtl="0" fontAlgn="base">
              <a:buFont typeface="Symbol" panose="05050102010706020507" pitchFamily="18" charset="2"/>
              <a:buChar char="-"/>
            </a:pPr>
            <a:r>
              <a:rPr lang="fr-CH" i="0" dirty="0">
                <a:latin typeface="Arial" panose="020B0604020202020204" pitchFamily="34" charset="0"/>
              </a:rPr>
              <a:t>peuvent échanger activement avec d’autres participant-e-s et retenir des conseils pour la pratique.</a:t>
            </a:r>
            <a:endParaRPr lang="fr-CH" sz="1800" b="1" i="0" dirty="0">
              <a:latin typeface="Arial" panose="020B0604020202020204" pitchFamily="34" charset="0"/>
            </a:endParaRPr>
          </a:p>
        </p:txBody>
      </p:sp>
      <p:sp>
        <p:nvSpPr>
          <p:cNvPr id="5" name="Foliennummernplatzhalter 4">
            <a:extLst>
              <a:ext uri="{FF2B5EF4-FFF2-40B4-BE49-F238E27FC236}">
                <a16:creationId xmlns:a16="http://schemas.microsoft.com/office/drawing/2014/main" id="{8D6683A6-AFA0-4058-AF00-EDFB379FCF34}"/>
              </a:ext>
            </a:extLst>
          </p:cNvPr>
          <p:cNvSpPr>
            <a:spLocks noGrp="1"/>
          </p:cNvSpPr>
          <p:nvPr>
            <p:ph type="sldNum" sz="quarter" idx="4"/>
          </p:nvPr>
        </p:nvSpPr>
        <p:spPr/>
        <p:txBody>
          <a:bodyPr/>
          <a:lstStyle/>
          <a:p>
            <a:fld id="{208DA8C3-C42B-9A42-8EE5-4A20E5B7F456}" type="slidenum">
              <a:rPr lang="de-CH" smtClean="0"/>
              <a:pPr/>
              <a:t>3</a:t>
            </a:fld>
            <a:endParaRPr lang="de-CH"/>
          </a:p>
        </p:txBody>
      </p:sp>
      <p:pic>
        <p:nvPicPr>
          <p:cNvPr id="7" name="Grafik 6" descr="Volltreffer Silhouette">
            <a:extLst>
              <a:ext uri="{FF2B5EF4-FFF2-40B4-BE49-F238E27FC236}">
                <a16:creationId xmlns:a16="http://schemas.microsoft.com/office/drawing/2014/main" id="{1AA8BCE9-0533-4A64-9A71-9B66283E37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3200" y="4734000"/>
            <a:ext cx="1800000" cy="1800000"/>
          </a:xfrm>
          <a:prstGeom prst="rect">
            <a:avLst/>
          </a:prstGeom>
        </p:spPr>
      </p:pic>
    </p:spTree>
    <p:extLst>
      <p:ext uri="{BB962C8B-B14F-4D97-AF65-F5344CB8AC3E}">
        <p14:creationId xmlns:p14="http://schemas.microsoft.com/office/powerpoint/2010/main" val="3590011476"/>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14219D-2A88-4147-8136-DA674DCA4706}"/>
              </a:ext>
            </a:extLst>
          </p:cNvPr>
          <p:cNvSpPr>
            <a:spLocks noGrp="1"/>
          </p:cNvSpPr>
          <p:nvPr>
            <p:ph type="title"/>
          </p:nvPr>
        </p:nvSpPr>
        <p:spPr/>
        <p:txBody>
          <a:bodyPr/>
          <a:lstStyle/>
          <a:p>
            <a:r>
              <a:rPr lang="fr-CH"/>
              <a:t>Vue d’ensemble des compétences opérationnelles des employées et employés de commerce CFC</a:t>
            </a:r>
          </a:p>
        </p:txBody>
      </p:sp>
      <p:graphicFrame>
        <p:nvGraphicFramePr>
          <p:cNvPr id="5" name="Tabelle 5">
            <a:extLst>
              <a:ext uri="{FF2B5EF4-FFF2-40B4-BE49-F238E27FC236}">
                <a16:creationId xmlns:a16="http://schemas.microsoft.com/office/drawing/2014/main" id="{28C365F2-7856-4962-A8A4-6285620A5D3A}"/>
              </a:ext>
            </a:extLst>
          </p:cNvPr>
          <p:cNvGraphicFramePr>
            <a:graphicFrameLocks noGrp="1"/>
          </p:cNvGraphicFramePr>
          <p:nvPr>
            <p:ph sz="quarter" idx="13"/>
          </p:nvPr>
        </p:nvGraphicFramePr>
        <p:xfrm>
          <a:off x="720000" y="1423440"/>
          <a:ext cx="11216560" cy="4409640"/>
        </p:xfrm>
        <a:graphic>
          <a:graphicData uri="http://schemas.openxmlformats.org/drawingml/2006/table">
            <a:tbl>
              <a:tblPr firstRow="1" bandRow="1">
                <a:tableStyleId>{93296810-A885-4BE3-A3E7-6D5BEEA58F35}</a:tableStyleId>
              </a:tblPr>
              <a:tblGrid>
                <a:gridCol w="208280">
                  <a:extLst>
                    <a:ext uri="{9D8B030D-6E8A-4147-A177-3AD203B41FA5}">
                      <a16:colId xmlns:a16="http://schemas.microsoft.com/office/drawing/2014/main" val="1378759307"/>
                    </a:ext>
                  </a:extLst>
                </a:gridCol>
                <a:gridCol w="1512000">
                  <a:extLst>
                    <a:ext uri="{9D8B030D-6E8A-4147-A177-3AD203B41FA5}">
                      <a16:colId xmlns:a16="http://schemas.microsoft.com/office/drawing/2014/main" val="2580181904"/>
                    </a:ext>
                  </a:extLst>
                </a:gridCol>
                <a:gridCol w="208280">
                  <a:extLst>
                    <a:ext uri="{9D8B030D-6E8A-4147-A177-3AD203B41FA5}">
                      <a16:colId xmlns:a16="http://schemas.microsoft.com/office/drawing/2014/main" val="847844139"/>
                    </a:ext>
                  </a:extLst>
                </a:gridCol>
                <a:gridCol w="1548000">
                  <a:extLst>
                    <a:ext uri="{9D8B030D-6E8A-4147-A177-3AD203B41FA5}">
                      <a16:colId xmlns:a16="http://schemas.microsoft.com/office/drawing/2014/main" val="3628923376"/>
                    </a:ext>
                  </a:extLst>
                </a:gridCol>
                <a:gridCol w="1548000">
                  <a:extLst>
                    <a:ext uri="{9D8B030D-6E8A-4147-A177-3AD203B41FA5}">
                      <a16:colId xmlns:a16="http://schemas.microsoft.com/office/drawing/2014/main" val="2184606412"/>
                    </a:ext>
                  </a:extLst>
                </a:gridCol>
                <a:gridCol w="1548000">
                  <a:extLst>
                    <a:ext uri="{9D8B030D-6E8A-4147-A177-3AD203B41FA5}">
                      <a16:colId xmlns:a16="http://schemas.microsoft.com/office/drawing/2014/main" val="2743888381"/>
                    </a:ext>
                  </a:extLst>
                </a:gridCol>
                <a:gridCol w="1548000">
                  <a:extLst>
                    <a:ext uri="{9D8B030D-6E8A-4147-A177-3AD203B41FA5}">
                      <a16:colId xmlns:a16="http://schemas.microsoft.com/office/drawing/2014/main" val="3554791741"/>
                    </a:ext>
                  </a:extLst>
                </a:gridCol>
                <a:gridCol w="1548000">
                  <a:extLst>
                    <a:ext uri="{9D8B030D-6E8A-4147-A177-3AD203B41FA5}">
                      <a16:colId xmlns:a16="http://schemas.microsoft.com/office/drawing/2014/main" val="2649513055"/>
                    </a:ext>
                  </a:extLst>
                </a:gridCol>
                <a:gridCol w="1548000">
                  <a:extLst>
                    <a:ext uri="{9D8B030D-6E8A-4147-A177-3AD203B41FA5}">
                      <a16:colId xmlns:a16="http://schemas.microsoft.com/office/drawing/2014/main" val="2468132966"/>
                    </a:ext>
                  </a:extLst>
                </a:gridCol>
              </a:tblGrid>
              <a:tr h="345003">
                <a:tc gridSpan="2">
                  <a:txBody>
                    <a:bodyPr/>
                    <a:lstStyle/>
                    <a:p>
                      <a:r>
                        <a:rPr lang="fr-CH" sz="900"/>
                        <a:t>Domaines de compétences opérationnelles</a:t>
                      </a:r>
                    </a:p>
                  </a:txBody>
                  <a:tcPr marL="36000" marR="36000" marT="36000" marB="36000"/>
                </a:tc>
                <a:tc hMerge="1">
                  <a:txBody>
                    <a:bodyPr/>
                    <a:lstStyle/>
                    <a:p>
                      <a:endParaRPr lang="de-CH" sz="1200"/>
                    </a:p>
                  </a:txBody>
                  <a:tcPr/>
                </a:tc>
                <a:tc>
                  <a:txBody>
                    <a:bodyPr/>
                    <a:lstStyle/>
                    <a:p>
                      <a:endParaRPr lang="de-CH" sz="900"/>
                    </a:p>
                  </a:txBody>
                  <a:tcPr marL="36000" marR="36000" marT="36000" marB="36000">
                    <a:solidFill>
                      <a:schemeClr val="bg1"/>
                    </a:solidFill>
                  </a:tcPr>
                </a:tc>
                <a:tc gridSpan="6">
                  <a:txBody>
                    <a:bodyPr/>
                    <a:lstStyle/>
                    <a:p>
                      <a:r>
                        <a:rPr lang="fr-CH" sz="900"/>
                        <a:t>Compétences opérationnelles</a:t>
                      </a:r>
                    </a:p>
                  </a:txBody>
                  <a:tcPr marL="36000" marR="36000" marT="36000" marB="36000">
                    <a:solidFill>
                      <a:schemeClr val="accent5"/>
                    </a:solidFill>
                  </a:tcPr>
                </a:tc>
                <a:tc hMerge="1">
                  <a:txBody>
                    <a:bodyPr/>
                    <a:lstStyle/>
                    <a:p>
                      <a:endParaRPr lang="de-CH" sz="1200"/>
                    </a:p>
                  </a:txBody>
                  <a:tcPr/>
                </a:tc>
                <a:tc hMerge="1">
                  <a:txBody>
                    <a:bodyPr/>
                    <a:lstStyle/>
                    <a:p>
                      <a:endParaRPr lang="de-CH" sz="1200"/>
                    </a:p>
                  </a:txBody>
                  <a:tcPr/>
                </a:tc>
                <a:tc hMerge="1">
                  <a:txBody>
                    <a:bodyPr/>
                    <a:lstStyle/>
                    <a:p>
                      <a:endParaRPr lang="de-CH" sz="1200"/>
                    </a:p>
                  </a:txBody>
                  <a:tcPr/>
                </a:tc>
                <a:tc hMerge="1">
                  <a:txBody>
                    <a:bodyPr/>
                    <a:lstStyle/>
                    <a:p>
                      <a:endParaRPr lang="de-CH" sz="1200"/>
                    </a:p>
                  </a:txBody>
                  <a:tcPr>
                    <a:solidFill>
                      <a:schemeClr val="accent5"/>
                    </a:solidFill>
                  </a:tcPr>
                </a:tc>
                <a:tc hMerge="1">
                  <a:txBody>
                    <a:bodyPr/>
                    <a:lstStyle/>
                    <a:p>
                      <a:endParaRPr lang="de-CH" sz="1200"/>
                    </a:p>
                  </a:txBody>
                  <a:tcPr>
                    <a:solidFill>
                      <a:schemeClr val="accent5"/>
                    </a:solidFill>
                  </a:tcPr>
                </a:tc>
                <a:extLst>
                  <a:ext uri="{0D108BD9-81ED-4DB2-BD59-A6C34878D82A}">
                    <a16:rowId xmlns:a16="http://schemas.microsoft.com/office/drawing/2014/main" val="354337045"/>
                  </a:ext>
                </a:extLst>
              </a:tr>
              <a:tr h="468000">
                <a:tc>
                  <a:txBody>
                    <a:bodyPr/>
                    <a:lstStyle/>
                    <a:p>
                      <a:r>
                        <a:rPr lang="fr-CH" sz="900" b="1"/>
                        <a:t>a</a:t>
                      </a:r>
                    </a:p>
                  </a:txBody>
                  <a:tcPr marL="36000" marR="36000" marT="36000" marB="36000"/>
                </a:tc>
                <a:tc>
                  <a:txBody>
                    <a:bodyPr/>
                    <a:lstStyle/>
                    <a:p>
                      <a:r>
                        <a:rPr lang="fr-CH" sz="900"/>
                        <a:t>Travail au sein de structures d’activité et d’organisation dynamiques</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a1</a:t>
                      </a:r>
                      <a:r>
                        <a:rPr lang="fr-CH" sz="900" b="0"/>
                        <a:t> : Examiner et développer des compétences commerciales</a:t>
                      </a:r>
                    </a:p>
                  </a:txBody>
                  <a:tcPr marL="36000" marR="36000" marT="36000" marB="36000"/>
                </a:tc>
                <a:tc>
                  <a:txBody>
                    <a:bodyPr/>
                    <a:lstStyle/>
                    <a:p>
                      <a:r>
                        <a:rPr lang="fr-CH" sz="900" b="1"/>
                        <a:t>a2</a:t>
                      </a:r>
                      <a:r>
                        <a:rPr lang="fr-CH" sz="900"/>
                        <a:t> : Développer et utiliser des réseaux propres au domaine commercial</a:t>
                      </a:r>
                    </a:p>
                  </a:txBody>
                  <a:tcPr marL="36000" marR="36000" marT="36000" marB="36000"/>
                </a:tc>
                <a:tc>
                  <a:txBody>
                    <a:bodyPr/>
                    <a:lstStyle/>
                    <a:p>
                      <a:r>
                        <a:rPr lang="fr-CH" sz="900" b="1"/>
                        <a:t>a3</a:t>
                      </a:r>
                      <a:r>
                        <a:rPr lang="fr-CH" sz="900"/>
                        <a:t> : Recevoir et exécuter des mandats propres au domaine commercial</a:t>
                      </a:r>
                    </a:p>
                  </a:txBody>
                  <a:tcPr marL="36000" marR="36000" marT="36000" marB="36000"/>
                </a:tc>
                <a:tc>
                  <a:txBody>
                    <a:bodyPr/>
                    <a:lstStyle/>
                    <a:p>
                      <a:r>
                        <a:rPr lang="fr-CH" sz="900" b="1"/>
                        <a:t>a4</a:t>
                      </a:r>
                      <a:r>
                        <a:rPr lang="fr-CH" sz="900"/>
                        <a:t> : Agir de manière responsable dans la société</a:t>
                      </a:r>
                    </a:p>
                  </a:txBody>
                  <a:tcPr marL="36000" marR="36000" marT="36000" marB="36000"/>
                </a:tc>
                <a:tc>
                  <a:txBody>
                    <a:bodyPr/>
                    <a:lstStyle/>
                    <a:p>
                      <a:r>
                        <a:rPr lang="fr-CH" sz="900" b="1"/>
                        <a:t>a5</a:t>
                      </a:r>
                      <a:r>
                        <a:rPr lang="fr-CH" sz="900"/>
                        <a:t> : Intégrer des questions politiques et une approche culturelle dans ses actions</a:t>
                      </a:r>
                    </a:p>
                  </a:txBody>
                  <a:tcPr marL="36000" marR="36000" marT="36000" marB="36000"/>
                </a:tc>
                <a:tc>
                  <a:txBody>
                    <a:bodyPr/>
                    <a:lstStyle/>
                    <a:p>
                      <a:endParaRPr lang="de-CH" sz="900" b="0"/>
                    </a:p>
                  </a:txBody>
                  <a:tcPr marL="36000" marR="36000" marT="36000" marB="36000"/>
                </a:tc>
                <a:extLst>
                  <a:ext uri="{0D108BD9-81ED-4DB2-BD59-A6C34878D82A}">
                    <a16:rowId xmlns:a16="http://schemas.microsoft.com/office/drawing/2014/main" val="1958647339"/>
                  </a:ext>
                </a:extLst>
              </a:tr>
              <a:tr h="864000">
                <a:tc>
                  <a:txBody>
                    <a:bodyPr/>
                    <a:lstStyle/>
                    <a:p>
                      <a:r>
                        <a:rPr lang="fr-CH" sz="900" b="1"/>
                        <a:t>b</a:t>
                      </a:r>
                    </a:p>
                  </a:txBody>
                  <a:tcPr marL="36000" marR="36000" marT="36000" marB="36000"/>
                </a:tc>
                <a:tc>
                  <a:txBody>
                    <a:bodyPr/>
                    <a:lstStyle/>
                    <a:p>
                      <a:r>
                        <a:rPr lang="fr-CH" sz="900"/>
                        <a:t>Interaction dans un milieu de travail interconnecté</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b1</a:t>
                      </a:r>
                      <a:r>
                        <a:rPr lang="fr-CH" sz="900"/>
                        <a:t> : Collaborer et communiquer dans différentes équipes pour accomplir des mandats propres au domaine commercial</a:t>
                      </a:r>
                    </a:p>
                  </a:txBody>
                  <a:tcPr marL="36000" marR="36000" marT="36000" marB="36000"/>
                </a:tc>
                <a:tc>
                  <a:txBody>
                    <a:bodyPr/>
                    <a:lstStyle/>
                    <a:p>
                      <a:r>
                        <a:rPr lang="fr-CH" sz="900" b="1"/>
                        <a:t>b2</a:t>
                      </a:r>
                      <a:r>
                        <a:rPr lang="fr-CH" sz="900"/>
                        <a:t> : Coordonner les interfaces dans les processus en entreprise</a:t>
                      </a:r>
                    </a:p>
                  </a:txBody>
                  <a:tcPr marL="36000" marR="36000" marT="36000" marB="36000"/>
                </a:tc>
                <a:tc>
                  <a:txBody>
                    <a:bodyPr/>
                    <a:lstStyle/>
                    <a:p>
                      <a:r>
                        <a:rPr lang="fr-CH" sz="900" b="1"/>
                        <a:t>b3</a:t>
                      </a:r>
                      <a:r>
                        <a:rPr lang="fr-CH" sz="900"/>
                        <a:t> : Participer aux discussions économiques</a:t>
                      </a:r>
                    </a:p>
                  </a:txBody>
                  <a:tcPr marL="36000" marR="36000" marT="36000" marB="36000"/>
                </a:tc>
                <a:tc>
                  <a:txBody>
                    <a:bodyPr/>
                    <a:lstStyle/>
                    <a:p>
                      <a:r>
                        <a:rPr lang="fr-CH" sz="900" b="1"/>
                        <a:t>b4</a:t>
                      </a:r>
                      <a:r>
                        <a:rPr lang="fr-CH" sz="900"/>
                        <a:t> : Exécuter des tâches de gestion de projets propres au domaine commercial et traiter des projets partiels</a:t>
                      </a:r>
                    </a:p>
                  </a:txBody>
                  <a:tcPr marL="36000" marR="36000" marT="36000" marB="36000"/>
                </a:tc>
                <a:tc>
                  <a:txBody>
                    <a:bodyPr/>
                    <a:lstStyle/>
                    <a:p>
                      <a:r>
                        <a:rPr lang="fr-CH" sz="900" b="1"/>
                        <a:t>b5</a:t>
                      </a:r>
                      <a:r>
                        <a:rPr lang="fr-CH" sz="900"/>
                        <a:t> : Participer à la réalisation de processus de changement en entreprise</a:t>
                      </a:r>
                    </a:p>
                  </a:txBody>
                  <a:tcPr marL="36000" marR="36000" marT="36000" marB="36000"/>
                </a:tc>
                <a:tc>
                  <a:txBody>
                    <a:bodyPr/>
                    <a:lstStyle/>
                    <a:p>
                      <a:endParaRPr lang="de-CH" sz="900" b="0"/>
                    </a:p>
                  </a:txBody>
                  <a:tcPr marL="36000" marR="36000" marT="36000" marB="36000"/>
                </a:tc>
                <a:extLst>
                  <a:ext uri="{0D108BD9-81ED-4DB2-BD59-A6C34878D82A}">
                    <a16:rowId xmlns:a16="http://schemas.microsoft.com/office/drawing/2014/main" val="2288311790"/>
                  </a:ext>
                </a:extLst>
              </a:tr>
              <a:tr h="684000">
                <a:tc>
                  <a:txBody>
                    <a:bodyPr/>
                    <a:lstStyle/>
                    <a:p>
                      <a:r>
                        <a:rPr lang="fr-CH" sz="900" b="1"/>
                        <a:t>c</a:t>
                      </a:r>
                    </a:p>
                  </a:txBody>
                  <a:tcPr marL="36000" marR="36000" marT="36000" marB="36000"/>
                </a:tc>
                <a:tc>
                  <a:txBody>
                    <a:bodyPr/>
                    <a:lstStyle/>
                    <a:p>
                      <a:r>
                        <a:rPr lang="fr-CH" sz="900"/>
                        <a:t>Coordination des processus de travail en entreprise</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c1</a:t>
                      </a:r>
                      <a:r>
                        <a:rPr lang="fr-CH" sz="900"/>
                        <a:t> : Planifier, coordonner et optimiser des tâches et des ressources dans un environnement de travail commercial</a:t>
                      </a:r>
                    </a:p>
                  </a:txBody>
                  <a:tcPr marL="36000" marR="36000" marT="36000" marB="36000"/>
                </a:tc>
                <a:tc>
                  <a:txBody>
                    <a:bodyPr/>
                    <a:lstStyle/>
                    <a:p>
                      <a:r>
                        <a:rPr lang="fr-CH" sz="900" b="1"/>
                        <a:t>c2</a:t>
                      </a:r>
                      <a:r>
                        <a:rPr lang="fr-CH" sz="900"/>
                        <a:t> : Coordonner et mettre en œuvre des processus de soutien propres au domaine commercial</a:t>
                      </a:r>
                    </a:p>
                  </a:txBody>
                  <a:tcPr marL="36000" marR="36000" marT="36000" marB="36000"/>
                </a:tc>
                <a:tc>
                  <a:txBody>
                    <a:bodyPr/>
                    <a:lstStyle/>
                    <a:p>
                      <a:r>
                        <a:rPr lang="fr-CH" sz="900" b="1"/>
                        <a:t>c3</a:t>
                      </a:r>
                      <a:r>
                        <a:rPr lang="fr-CH" sz="900"/>
                        <a:t> : Documenter, coordonner et mettre en œuvre des processus en entreprise</a:t>
                      </a:r>
                    </a:p>
                  </a:txBody>
                  <a:tcPr marL="36000" marR="36000" marT="36000" marB="36000"/>
                </a:tc>
                <a:tc>
                  <a:txBody>
                    <a:bodyPr/>
                    <a:lstStyle/>
                    <a:p>
                      <a:r>
                        <a:rPr lang="fr-CH" sz="900" b="1"/>
                        <a:t>c4</a:t>
                      </a:r>
                      <a:r>
                        <a:rPr lang="fr-CH" sz="900"/>
                        <a:t> : Mettre en œuvre des activités de marketing et de communication</a:t>
                      </a:r>
                    </a:p>
                  </a:txBody>
                  <a:tcPr marL="36000" marR="36000" marT="36000" marB="36000"/>
                </a:tc>
                <a:tc>
                  <a:txBody>
                    <a:bodyPr/>
                    <a:lstStyle/>
                    <a:p>
                      <a:r>
                        <a:rPr lang="fr-CH" sz="900" b="1"/>
                        <a:t>c5</a:t>
                      </a:r>
                      <a:r>
                        <a:rPr lang="fr-CH" sz="900"/>
                        <a:t> : Assurer le suivi et le contrôle d’opérations financières</a:t>
                      </a:r>
                    </a:p>
                  </a:txBody>
                  <a:tcPr marL="36000" marR="36000" marT="36000" marB="36000"/>
                </a:tc>
                <a:tc>
                  <a:txBody>
                    <a:bodyPr/>
                    <a:lstStyle/>
                    <a:p>
                      <a:r>
                        <a:rPr lang="fr-CH" sz="900" b="1">
                          <a:solidFill>
                            <a:schemeClr val="bg1"/>
                          </a:solidFill>
                        </a:rPr>
                        <a:t>c6</a:t>
                      </a:r>
                      <a:r>
                        <a:rPr lang="fr-CH" sz="900">
                          <a:solidFill>
                            <a:schemeClr val="bg1"/>
                          </a:solidFill>
                        </a:rPr>
                        <a:t> : Exécuter des travaux de comptabilité financière (option « finances »)</a:t>
                      </a:r>
                    </a:p>
                  </a:txBody>
                  <a:tcPr marL="36000" marR="36000" marT="36000" marB="36000">
                    <a:solidFill>
                      <a:srgbClr val="00ADBA"/>
                    </a:solidFill>
                  </a:tcPr>
                </a:tc>
                <a:extLst>
                  <a:ext uri="{0D108BD9-81ED-4DB2-BD59-A6C34878D82A}">
                    <a16:rowId xmlns:a16="http://schemas.microsoft.com/office/drawing/2014/main" val="2958773897"/>
                  </a:ext>
                </a:extLst>
              </a:tr>
              <a:tr h="1164835">
                <a:tc>
                  <a:txBody>
                    <a:bodyPr/>
                    <a:lstStyle/>
                    <a:p>
                      <a:r>
                        <a:rPr lang="fr-CH" sz="900" b="1"/>
                        <a:t>d</a:t>
                      </a:r>
                    </a:p>
                  </a:txBody>
                  <a:tcPr marL="36000" marR="36000" marT="36000" marB="36000"/>
                </a:tc>
                <a:tc>
                  <a:txBody>
                    <a:bodyPr/>
                    <a:lstStyle/>
                    <a:p>
                      <a:r>
                        <a:rPr lang="fr-CH" sz="900"/>
                        <a:t>Gestion des relations avec les clients et les fournisseurs</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d1</a:t>
                      </a:r>
                      <a:r>
                        <a:rPr lang="fr-CH" sz="900"/>
                        <a:t> : Prendre en compte les besoins des clients et des fournisseurs</a:t>
                      </a:r>
                    </a:p>
                  </a:txBody>
                  <a:tcPr marL="36000" marR="36000" marT="36000" marB="36000"/>
                </a:tc>
                <a:tc>
                  <a:txBody>
                    <a:bodyPr/>
                    <a:lstStyle/>
                    <a:p>
                      <a:r>
                        <a:rPr lang="fr-CH" sz="900" b="1"/>
                        <a:t>d2</a:t>
                      </a:r>
                      <a:r>
                        <a:rPr lang="fr-CH" sz="900"/>
                        <a:t> : Mener des entretiens d’information et de conseil avec des clients et des fournisseurs</a:t>
                      </a:r>
                    </a:p>
                  </a:txBody>
                  <a:tcPr marL="36000" marR="36000" marT="36000" marB="36000"/>
                </a:tc>
                <a:tc>
                  <a:txBody>
                    <a:bodyPr/>
                    <a:lstStyle/>
                    <a:p>
                      <a:r>
                        <a:rPr lang="fr-CH" sz="900" b="1"/>
                        <a:t>d3</a:t>
                      </a:r>
                      <a:r>
                        <a:rPr lang="fr-CH" sz="900"/>
                        <a:t> : Mener des entretiens de vente et de négociation avec des clients et des fournisseurs</a:t>
                      </a:r>
                    </a:p>
                  </a:txBody>
                  <a:tcPr marL="36000" marR="36000" marT="36000" marB="36000"/>
                </a:tc>
                <a:tc>
                  <a:txBody>
                    <a:bodyPr/>
                    <a:lstStyle/>
                    <a:p>
                      <a:r>
                        <a:rPr lang="fr-CH" sz="900" b="1"/>
                        <a:t>d4</a:t>
                      </a:r>
                      <a:r>
                        <a:rPr lang="fr-CH" sz="900"/>
                        <a:t> : Entretenir les relations avec les clients et les fournisseurs</a:t>
                      </a:r>
                    </a:p>
                  </a:txBody>
                  <a:tcPr marL="36000" marR="36000" marT="36000" marB="36000"/>
                </a:tc>
                <a:tc>
                  <a:txBody>
                    <a:bodyPr/>
                    <a:lstStyle/>
                    <a:p>
                      <a:r>
                        <a:rPr lang="fr-CH" sz="900" b="1">
                          <a:solidFill>
                            <a:schemeClr val="bg1"/>
                          </a:solidFill>
                        </a:rPr>
                        <a:t>d5</a:t>
                      </a:r>
                      <a:r>
                        <a:rPr lang="fr-CH" sz="900">
                          <a:solidFill>
                            <a:schemeClr val="bg1"/>
                          </a:solidFill>
                        </a:rPr>
                        <a:t> : Gérer des situations de conseil, de vente et de négociation exigeantes avec des clients et des fournisseurs dans la langue nationale (option «communication dans la langue nationale»)</a:t>
                      </a:r>
                    </a:p>
                  </a:txBody>
                  <a:tcPr marL="36000" marR="36000" marT="36000" marB="36000">
                    <a:solidFill>
                      <a:srgbClr val="00ADBA"/>
                    </a:solidFill>
                  </a:tcPr>
                </a:tc>
                <a:tc>
                  <a:txBody>
                    <a:bodyPr/>
                    <a:lstStyle/>
                    <a:p>
                      <a:r>
                        <a:rPr lang="fr-CH" sz="900" b="1">
                          <a:solidFill>
                            <a:schemeClr val="bg1"/>
                          </a:solidFill>
                        </a:rPr>
                        <a:t>d6</a:t>
                      </a:r>
                      <a:r>
                        <a:rPr lang="fr-CH" sz="900">
                          <a:solidFill>
                            <a:schemeClr val="bg1"/>
                          </a:solidFill>
                        </a:rPr>
                        <a:t> : Gérer des situations de conseil, de vente et de négociation exigeantes avec des clients et des fournisseurs dans la langue étrangère (option «communication dans la langue étrangère»)</a:t>
                      </a:r>
                    </a:p>
                  </a:txBody>
                  <a:tcPr marL="36000" marR="36000" marT="36000" marB="36000">
                    <a:solidFill>
                      <a:srgbClr val="00ADBA"/>
                    </a:solidFill>
                  </a:tcPr>
                </a:tc>
                <a:extLst>
                  <a:ext uri="{0D108BD9-81ED-4DB2-BD59-A6C34878D82A}">
                    <a16:rowId xmlns:a16="http://schemas.microsoft.com/office/drawing/2014/main" val="874787813"/>
                  </a:ext>
                </a:extLst>
              </a:tr>
              <a:tr h="612000">
                <a:tc>
                  <a:txBody>
                    <a:bodyPr/>
                    <a:lstStyle/>
                    <a:p>
                      <a:r>
                        <a:rPr lang="fr-CH" sz="900" b="1"/>
                        <a:t>e</a:t>
                      </a:r>
                    </a:p>
                  </a:txBody>
                  <a:tcPr marL="36000" marR="36000" marT="36000" marB="36000"/>
                </a:tc>
                <a:tc>
                  <a:txBody>
                    <a:bodyPr/>
                    <a:lstStyle/>
                    <a:p>
                      <a:r>
                        <a:rPr lang="fr-CH" sz="900"/>
                        <a:t>Utilisation des technologies numériques du monde du travail</a:t>
                      </a:r>
                    </a:p>
                  </a:txBody>
                  <a:tcPr marL="36000" marR="36000" marT="36000" marB="36000"/>
                </a:tc>
                <a:tc>
                  <a:txBody>
                    <a:bodyPr/>
                    <a:lstStyle/>
                    <a:p>
                      <a:endParaRPr lang="de-CH" sz="900"/>
                    </a:p>
                  </a:txBody>
                  <a:tcPr marL="36000" marR="36000" marT="36000" marB="36000">
                    <a:solidFill>
                      <a:schemeClr val="bg1"/>
                    </a:solidFill>
                  </a:tcPr>
                </a:tc>
                <a:tc>
                  <a:txBody>
                    <a:bodyPr/>
                    <a:lstStyle/>
                    <a:p>
                      <a:r>
                        <a:rPr lang="fr-CH" sz="900" b="1"/>
                        <a:t>e1</a:t>
                      </a:r>
                      <a:r>
                        <a:rPr lang="fr-CH" sz="900"/>
                        <a:t> : Utiliser des applications propres au domaine commercial</a:t>
                      </a:r>
                    </a:p>
                  </a:txBody>
                  <a:tcPr marL="36000" marR="36000" marT="36000" marB="36000"/>
                </a:tc>
                <a:tc>
                  <a:txBody>
                    <a:bodyPr/>
                    <a:lstStyle/>
                    <a:p>
                      <a:r>
                        <a:rPr lang="fr-CH" sz="900" b="1"/>
                        <a:t>e2</a:t>
                      </a:r>
                      <a:r>
                        <a:rPr lang="fr-CH" sz="900"/>
                        <a:t> : Rechercher et évaluer des informations dans le domaine commercial et économique</a:t>
                      </a:r>
                    </a:p>
                  </a:txBody>
                  <a:tcPr marL="36000" marR="36000" marT="36000" marB="36000"/>
                </a:tc>
                <a:tc>
                  <a:txBody>
                    <a:bodyPr/>
                    <a:lstStyle/>
                    <a:p>
                      <a:r>
                        <a:rPr lang="fr-CH" sz="900" b="1"/>
                        <a:t>e3</a:t>
                      </a:r>
                      <a:r>
                        <a:rPr lang="fr-CH" sz="900"/>
                        <a:t> : Évaluer et préparer des données et des statistiques en lien avec le marché et l’entreprise</a:t>
                      </a:r>
                    </a:p>
                  </a:txBody>
                  <a:tcPr marL="36000" marR="36000" marT="36000" marB="36000"/>
                </a:tc>
                <a:tc>
                  <a:txBody>
                    <a:bodyPr/>
                    <a:lstStyle/>
                    <a:p>
                      <a:r>
                        <a:rPr lang="fr-CH" sz="900" b="1"/>
                        <a:t>e4</a:t>
                      </a:r>
                      <a:r>
                        <a:rPr lang="fr-CH" sz="900"/>
                        <a:t> : Préparer des contenus en lien avec l’entreprise à l’aide d’outils multimédia</a:t>
                      </a:r>
                    </a:p>
                  </a:txBody>
                  <a:tcPr marL="36000" marR="36000" marT="36000" marB="36000"/>
                </a:tc>
                <a:tc>
                  <a:txBody>
                    <a:bodyPr/>
                    <a:lstStyle/>
                    <a:p>
                      <a:r>
                        <a:rPr lang="fr-CH" sz="900" b="1">
                          <a:solidFill>
                            <a:schemeClr val="bg1"/>
                          </a:solidFill>
                        </a:rPr>
                        <a:t>e5</a:t>
                      </a:r>
                      <a:r>
                        <a:rPr lang="fr-CH" sz="900">
                          <a:solidFill>
                            <a:schemeClr val="bg1"/>
                          </a:solidFill>
                        </a:rPr>
                        <a:t> : Mettre en place et gérer des technologies propres au domaine commercial (option « technologie »)</a:t>
                      </a:r>
                    </a:p>
                  </a:txBody>
                  <a:tcPr marL="36000" marR="36000" marT="36000" marB="36000">
                    <a:solidFill>
                      <a:srgbClr val="00ADBA"/>
                    </a:solidFill>
                  </a:tcPr>
                </a:tc>
                <a:tc>
                  <a:txBody>
                    <a:bodyPr/>
                    <a:lstStyle/>
                    <a:p>
                      <a:r>
                        <a:rPr lang="fr-CH" sz="900" b="1">
                          <a:solidFill>
                            <a:schemeClr val="bg1"/>
                          </a:solidFill>
                        </a:rPr>
                        <a:t>e6</a:t>
                      </a:r>
                      <a:r>
                        <a:rPr lang="fr-CH" sz="900">
                          <a:solidFill>
                            <a:schemeClr val="bg1"/>
                          </a:solidFill>
                        </a:rPr>
                        <a:t> : Évaluer de grandes quantités de données au sein de l’entreprise conformément au mandat reçu (option « technologie »)</a:t>
                      </a:r>
                    </a:p>
                  </a:txBody>
                  <a:tcPr marL="36000" marR="36000" marT="36000" marB="36000">
                    <a:solidFill>
                      <a:srgbClr val="00ADBA"/>
                    </a:solidFill>
                  </a:tcPr>
                </a:tc>
                <a:extLst>
                  <a:ext uri="{0D108BD9-81ED-4DB2-BD59-A6C34878D82A}">
                    <a16:rowId xmlns:a16="http://schemas.microsoft.com/office/drawing/2014/main" val="1565719406"/>
                  </a:ext>
                </a:extLst>
              </a:tr>
            </a:tbl>
          </a:graphicData>
        </a:graphic>
      </p:graphicFrame>
      <p:sp>
        <p:nvSpPr>
          <p:cNvPr id="4" name="Foliennummernplatzhalter 3">
            <a:extLst>
              <a:ext uri="{FF2B5EF4-FFF2-40B4-BE49-F238E27FC236}">
                <a16:creationId xmlns:a16="http://schemas.microsoft.com/office/drawing/2014/main" id="{CB4A1B7A-5138-41A7-A025-4133F2793BD1}"/>
              </a:ext>
            </a:extLst>
          </p:cNvPr>
          <p:cNvSpPr>
            <a:spLocks noGrp="1"/>
          </p:cNvSpPr>
          <p:nvPr>
            <p:ph type="sldNum" sz="quarter" idx="4"/>
          </p:nvPr>
        </p:nvSpPr>
        <p:spPr/>
        <p:txBody>
          <a:bodyPr/>
          <a:lstStyle/>
          <a:p>
            <a:fld id="{208DA8C3-C42B-9A42-8EE5-4A20E5B7F456}" type="slidenum">
              <a:rPr lang="de-CH" smtClean="0"/>
              <a:pPr/>
              <a:t>30</a:t>
            </a:fld>
            <a:endParaRPr lang="de-CH"/>
          </a:p>
        </p:txBody>
      </p:sp>
    </p:spTree>
    <p:extLst>
      <p:ext uri="{BB962C8B-B14F-4D97-AF65-F5344CB8AC3E}">
        <p14:creationId xmlns:p14="http://schemas.microsoft.com/office/powerpoint/2010/main" val="739414675"/>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CC46-6FB9-4A80-BE1B-25C8B6AA7EB7}"/>
              </a:ext>
            </a:extLst>
          </p:cNvPr>
          <p:cNvSpPr>
            <a:spLocks noGrp="1"/>
          </p:cNvSpPr>
          <p:nvPr>
            <p:ph type="title"/>
          </p:nvPr>
        </p:nvSpPr>
        <p:spPr/>
        <p:txBody>
          <a:bodyPr/>
          <a:lstStyle/>
          <a:p>
            <a:r>
              <a:rPr lang="fr-CH"/>
              <a:t>Mandat</a:t>
            </a:r>
          </a:p>
        </p:txBody>
      </p:sp>
      <p:graphicFrame>
        <p:nvGraphicFramePr>
          <p:cNvPr id="6" name="Tabelle 6">
            <a:extLst>
              <a:ext uri="{FF2B5EF4-FFF2-40B4-BE49-F238E27FC236}">
                <a16:creationId xmlns:a16="http://schemas.microsoft.com/office/drawing/2014/main" id="{53A75F8B-6387-4E43-9F50-335D0C610CF6}"/>
              </a:ext>
            </a:extLst>
          </p:cNvPr>
          <p:cNvGraphicFramePr>
            <a:graphicFrameLocks noGrp="1"/>
          </p:cNvGraphicFramePr>
          <p:nvPr>
            <p:ph sz="quarter" idx="13"/>
            <p:extLst>
              <p:ext uri="{D42A27DB-BD31-4B8C-83A1-F6EECF244321}">
                <p14:modId xmlns:p14="http://schemas.microsoft.com/office/powerpoint/2010/main" val="2293255148"/>
              </p:ext>
            </p:extLst>
          </p:nvPr>
        </p:nvGraphicFramePr>
        <p:xfrm>
          <a:off x="720725" y="1223963"/>
          <a:ext cx="11112500" cy="4563440"/>
        </p:xfrm>
        <a:graphic>
          <a:graphicData uri="http://schemas.openxmlformats.org/drawingml/2006/table">
            <a:tbl>
              <a:tblPr firstRow="1" bandRow="1">
                <a:tableStyleId>{073A0DAA-6AF3-43AB-8588-CEC1D06C72B9}</a:tableStyleId>
              </a:tblPr>
              <a:tblGrid>
                <a:gridCol w="11112500">
                  <a:extLst>
                    <a:ext uri="{9D8B030D-6E8A-4147-A177-3AD203B41FA5}">
                      <a16:colId xmlns:a16="http://schemas.microsoft.com/office/drawing/2014/main" val="2841088621"/>
                    </a:ext>
                  </a:extLst>
                </a:gridCol>
              </a:tblGrid>
              <a:tr h="370840">
                <a:tc>
                  <a:txBody>
                    <a:bodyPr/>
                    <a:lstStyle/>
                    <a:p>
                      <a:pPr marL="0" algn="l" defTabSz="914400" rtl="0" eaLnBrk="1" latinLnBrk="0" hangingPunct="1"/>
                      <a:r>
                        <a:rPr lang="fr-CH" sz="1800" b="1">
                          <a:solidFill>
                            <a:schemeClr val="lt1"/>
                          </a:solidFill>
                          <a:latin typeface="+mn-lt"/>
                          <a:ea typeface="+mn-ea"/>
                          <a:cs typeface="+mn-cs"/>
                        </a:rPr>
                        <a:t>Définition de la tâche</a:t>
                      </a:r>
                    </a:p>
                  </a:txBody>
                  <a:tcPr/>
                </a:tc>
                <a:extLst>
                  <a:ext uri="{0D108BD9-81ED-4DB2-BD59-A6C34878D82A}">
                    <a16:rowId xmlns:a16="http://schemas.microsoft.com/office/drawing/2014/main" val="3962172783"/>
                  </a:ext>
                </a:extLst>
              </a:tr>
              <a:tr h="1260000">
                <a:tc>
                  <a:txBody>
                    <a:bodyPr/>
                    <a:lstStyle/>
                    <a:p>
                      <a:r>
                        <a:rPr lang="fr-CH"/>
                        <a:t>Une compétence opérationnelle est attribuée pour chaque groupe. Montrez à l’aide d’un exemple comment cette compétence peut être mise en œuvre dans les trois lieux de formation. </a:t>
                      </a:r>
                    </a:p>
                  </a:txBody>
                  <a:tcPr/>
                </a:tc>
                <a:extLst>
                  <a:ext uri="{0D108BD9-81ED-4DB2-BD59-A6C34878D82A}">
                    <a16:rowId xmlns:a16="http://schemas.microsoft.com/office/drawing/2014/main" val="3957009968"/>
                  </a:ext>
                </a:extLst>
              </a:tr>
              <a:tr h="216000">
                <a:tc>
                  <a:txBody>
                    <a:bodyPr/>
                    <a:lstStyle/>
                    <a:p>
                      <a:pPr marL="0" algn="l" defTabSz="914400" rtl="0" eaLnBrk="1" latinLnBrk="0" hangingPunct="1"/>
                      <a:r>
                        <a:rPr lang="fr-CH" sz="1800" b="1">
                          <a:solidFill>
                            <a:schemeClr val="lt1"/>
                          </a:solidFill>
                          <a:latin typeface="+mn-lt"/>
                          <a:ea typeface="+mn-ea"/>
                          <a:cs typeface="+mn-cs"/>
                        </a:rPr>
                        <a:t>Attente/objectif</a:t>
                      </a:r>
                    </a:p>
                  </a:txBody>
                  <a:tcPr>
                    <a:solidFill>
                      <a:srgbClr val="28465A"/>
                    </a:solidFill>
                  </a:tcPr>
                </a:tc>
                <a:extLst>
                  <a:ext uri="{0D108BD9-81ED-4DB2-BD59-A6C34878D82A}">
                    <a16:rowId xmlns:a16="http://schemas.microsoft.com/office/drawing/2014/main" val="787614071"/>
                  </a:ext>
                </a:extLst>
              </a:tr>
              <a:tr h="1260000">
                <a:tc>
                  <a:txBody>
                    <a:bodyPr/>
                    <a:lstStyle/>
                    <a:p>
                      <a:r>
                        <a:rPr lang="fr-CH"/>
                        <a:t>Chaque groupe montre à l’aide d’un exemple une mise en œuvre possible d’une compétence opérationnelle dans les trois lieux de formation. </a:t>
                      </a:r>
                    </a:p>
                  </a:txBody>
                  <a:tcPr/>
                </a:tc>
                <a:extLst>
                  <a:ext uri="{0D108BD9-81ED-4DB2-BD59-A6C34878D82A}">
                    <a16:rowId xmlns:a16="http://schemas.microsoft.com/office/drawing/2014/main" val="755388995"/>
                  </a:ext>
                </a:extLst>
              </a:tr>
              <a:tr h="370840">
                <a:tc>
                  <a:txBody>
                    <a:bodyPr/>
                    <a:lstStyle/>
                    <a:p>
                      <a:pPr marL="0" algn="l" defTabSz="914400" rtl="0" eaLnBrk="1" latinLnBrk="0" hangingPunct="1"/>
                      <a:r>
                        <a:rPr lang="fr-CH" sz="1800" b="1">
                          <a:solidFill>
                            <a:schemeClr val="lt1"/>
                          </a:solidFill>
                          <a:latin typeface="+mn-lt"/>
                          <a:ea typeface="+mn-ea"/>
                          <a:cs typeface="+mn-cs"/>
                        </a:rPr>
                        <a:t>Conditions-cadres</a:t>
                      </a:r>
                    </a:p>
                  </a:txBody>
                  <a:tcPr>
                    <a:solidFill>
                      <a:srgbClr val="28465A"/>
                    </a:solidFill>
                  </a:tcPr>
                </a:tc>
                <a:extLst>
                  <a:ext uri="{0D108BD9-81ED-4DB2-BD59-A6C34878D82A}">
                    <a16:rowId xmlns:a16="http://schemas.microsoft.com/office/drawing/2014/main" val="3401633713"/>
                  </a:ext>
                </a:extLst>
              </a:tr>
              <a:tr h="936000">
                <a:tc>
                  <a:txBody>
                    <a:bodyPr/>
                    <a:lstStyle/>
                    <a:p>
                      <a:pPr marL="1792288" indent="-1792288">
                        <a:tabLst>
                          <a:tab pos="1792288" algn="l"/>
                        </a:tabLst>
                      </a:pPr>
                      <a:r>
                        <a:rPr lang="fr-CH"/>
                        <a:t>Outil :	doc. « Profil de qualification CFC » (cf. dia 30)</a:t>
                      </a:r>
                    </a:p>
                    <a:p>
                      <a:pPr marL="1792288" indent="-1792288">
                        <a:tabLst>
                          <a:tab pos="1792288" algn="l"/>
                        </a:tabLst>
                      </a:pPr>
                      <a:r>
                        <a:rPr lang="fr-CH"/>
                        <a:t>Forme sociale :	travail de groupe</a:t>
                      </a:r>
                    </a:p>
                    <a:p>
                      <a:pPr marL="1792288" indent="-1792288">
                        <a:tabLst>
                          <a:tab pos="1792288" algn="l"/>
                        </a:tabLst>
                      </a:pPr>
                      <a:r>
                        <a:rPr lang="fr-CH"/>
                        <a:t>Durée :	10’ de préparation, 3’ de présentation par groupe</a:t>
                      </a:r>
                    </a:p>
                  </a:txBody>
                  <a:tcPr/>
                </a:tc>
                <a:extLst>
                  <a:ext uri="{0D108BD9-81ED-4DB2-BD59-A6C34878D82A}">
                    <a16:rowId xmlns:a16="http://schemas.microsoft.com/office/drawing/2014/main" val="3643158799"/>
                  </a:ext>
                </a:extLst>
              </a:tr>
            </a:tbl>
          </a:graphicData>
        </a:graphic>
      </p:graphicFrame>
      <p:sp>
        <p:nvSpPr>
          <p:cNvPr id="4" name="Foliennummernplatzhalter 3">
            <a:extLst>
              <a:ext uri="{FF2B5EF4-FFF2-40B4-BE49-F238E27FC236}">
                <a16:creationId xmlns:a16="http://schemas.microsoft.com/office/drawing/2014/main" id="{5EB97975-0B6E-4F44-84E0-C9AC64FB3DF4}"/>
              </a:ext>
            </a:extLst>
          </p:cNvPr>
          <p:cNvSpPr>
            <a:spLocks noGrp="1"/>
          </p:cNvSpPr>
          <p:nvPr>
            <p:ph type="sldNum" sz="quarter" idx="4"/>
          </p:nvPr>
        </p:nvSpPr>
        <p:spPr/>
        <p:txBody>
          <a:bodyPr/>
          <a:lstStyle/>
          <a:p>
            <a:fld id="{208DA8C3-C42B-9A42-8EE5-4A20E5B7F456}" type="slidenum">
              <a:rPr lang="de-CH" smtClean="0"/>
              <a:pPr/>
              <a:t>31</a:t>
            </a:fld>
            <a:endParaRPr lang="de-CH"/>
          </a:p>
        </p:txBody>
      </p:sp>
    </p:spTree>
    <p:extLst>
      <p:ext uri="{BB962C8B-B14F-4D97-AF65-F5344CB8AC3E}">
        <p14:creationId xmlns:p14="http://schemas.microsoft.com/office/powerpoint/2010/main" val="3131572613"/>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431371" y="1"/>
          <a:ext cx="11537399" cy="6857999"/>
        </p:xfrm>
        <a:graphic>
          <a:graphicData uri="http://schemas.openxmlformats.org/drawingml/2006/table">
            <a:tbl>
              <a:tblPr firstRow="1" bandRow="1">
                <a:tableStyleId>{5C22544A-7EE6-4342-B048-85BDC9FD1C3A}</a:tableStyleId>
              </a:tblPr>
              <a:tblGrid>
                <a:gridCol w="1421397">
                  <a:extLst>
                    <a:ext uri="{9D8B030D-6E8A-4147-A177-3AD203B41FA5}">
                      <a16:colId xmlns:a16="http://schemas.microsoft.com/office/drawing/2014/main" val="20000"/>
                    </a:ext>
                  </a:extLst>
                </a:gridCol>
                <a:gridCol w="5011317">
                  <a:extLst>
                    <a:ext uri="{9D8B030D-6E8A-4147-A177-3AD203B41FA5}">
                      <a16:colId xmlns:a16="http://schemas.microsoft.com/office/drawing/2014/main" val="20001"/>
                    </a:ext>
                  </a:extLst>
                </a:gridCol>
                <a:gridCol w="5104685">
                  <a:extLst>
                    <a:ext uri="{9D8B030D-6E8A-4147-A177-3AD203B41FA5}">
                      <a16:colId xmlns:a16="http://schemas.microsoft.com/office/drawing/2014/main" val="20002"/>
                    </a:ext>
                  </a:extLst>
                </a:gridCol>
              </a:tblGrid>
              <a:tr h="402763">
                <a:tc>
                  <a:txBody>
                    <a:bodyPr/>
                    <a:lstStyle/>
                    <a:p>
                      <a:endParaRPr lang="fr-FR" sz="1800">
                        <a:latin typeface="Arial"/>
                        <a:cs typeface="Arial"/>
                      </a:endParaRPr>
                    </a:p>
                  </a:txBody>
                  <a:tcPr marL="121920" marR="121920"/>
                </a:tc>
                <a:tc>
                  <a:txBody>
                    <a:bodyPr/>
                    <a:lstStyle/>
                    <a:p>
                      <a:r>
                        <a:rPr lang="fr-FR" sz="1800">
                          <a:latin typeface="Arial"/>
                          <a:cs typeface="Arial"/>
                        </a:rPr>
                        <a:t>Compétence CFC</a:t>
                      </a:r>
                    </a:p>
                  </a:txBody>
                  <a:tcPr marL="121920" marR="121920"/>
                </a:tc>
                <a:tc>
                  <a:txBody>
                    <a:bodyPr/>
                    <a:lstStyle/>
                    <a:p>
                      <a:r>
                        <a:rPr lang="fr-FR" sz="1800">
                          <a:latin typeface="Arial"/>
                          <a:cs typeface="Arial"/>
                        </a:rPr>
                        <a:t>Compétence</a:t>
                      </a:r>
                      <a:r>
                        <a:rPr lang="fr-FR" sz="1800" baseline="0">
                          <a:latin typeface="Arial"/>
                          <a:cs typeface="Arial"/>
                        </a:rPr>
                        <a:t> AFP</a:t>
                      </a:r>
                      <a:endParaRPr lang="fr-FR" sz="1800">
                        <a:latin typeface="Arial"/>
                        <a:cs typeface="Arial"/>
                      </a:endParaRPr>
                    </a:p>
                  </a:txBody>
                  <a:tcPr marL="121920" marR="121920"/>
                </a:tc>
                <a:extLst>
                  <a:ext uri="{0D108BD9-81ED-4DB2-BD59-A6C34878D82A}">
                    <a16:rowId xmlns:a16="http://schemas.microsoft.com/office/drawing/2014/main" val="10000"/>
                  </a:ext>
                </a:extLst>
              </a:tr>
              <a:tr h="1291047">
                <a:tc>
                  <a:txBody>
                    <a:bodyPr/>
                    <a:lstStyle/>
                    <a:p>
                      <a:r>
                        <a:rPr lang="fr-FR" sz="1800">
                          <a:latin typeface="Arial"/>
                          <a:cs typeface="Arial"/>
                        </a:rPr>
                        <a:t>Groupe 1</a:t>
                      </a:r>
                    </a:p>
                  </a:txBody>
                  <a:tcPr marL="121920" marR="121920"/>
                </a:tc>
                <a:tc>
                  <a:txBody>
                    <a:bodyPr/>
                    <a:lstStyle/>
                    <a:p>
                      <a:r>
                        <a:rPr lang="fr-FR" sz="1800" kern="1200">
                          <a:solidFill>
                            <a:schemeClr val="dk1"/>
                          </a:solidFill>
                          <a:effectLst/>
                          <a:latin typeface="Arial"/>
                          <a:ea typeface="+mn-ea"/>
                          <a:cs typeface="Arial"/>
                        </a:rPr>
                        <a:t>a1</a:t>
                      </a:r>
                      <a:endParaRPr lang="fr-CH" sz="1800" kern="1200">
                        <a:solidFill>
                          <a:schemeClr val="dk1"/>
                        </a:solidFill>
                        <a:effectLst/>
                        <a:latin typeface="Arial"/>
                        <a:ea typeface="+mn-ea"/>
                        <a:cs typeface="Arial"/>
                      </a:endParaRPr>
                    </a:p>
                    <a:p>
                      <a:r>
                        <a:rPr lang="fr-FR" sz="1800" b="1" kern="1200">
                          <a:solidFill>
                            <a:schemeClr val="dk1"/>
                          </a:solidFill>
                          <a:effectLst/>
                          <a:latin typeface="Arial"/>
                          <a:ea typeface="+mn-ea"/>
                          <a:cs typeface="Arial"/>
                        </a:rPr>
                        <a:t>Examiner le développement de compétences</a:t>
                      </a:r>
                      <a:r>
                        <a:rPr lang="fr-FR" sz="1800" kern="1200">
                          <a:solidFill>
                            <a:schemeClr val="dk1"/>
                          </a:solidFill>
                          <a:effectLst/>
                          <a:latin typeface="Arial"/>
                          <a:ea typeface="+mn-ea"/>
                          <a:cs typeface="Arial"/>
                        </a:rPr>
                        <a:t> propres au domaine commercial</a:t>
                      </a:r>
                      <a:r>
                        <a:rPr lang="fr-CH" sz="1800">
                          <a:effectLst/>
                          <a:latin typeface="Arial"/>
                          <a:cs typeface="Arial"/>
                        </a:rPr>
                        <a:t> </a:t>
                      </a:r>
                      <a:endParaRPr lang="fr-FR" sz="1800">
                        <a:latin typeface="Arial"/>
                        <a:cs typeface="Arial"/>
                      </a:endParaRPr>
                    </a:p>
                  </a:txBody>
                  <a:tcPr marL="121920" marR="121920"/>
                </a:tc>
                <a:tc>
                  <a:txBody>
                    <a:bodyPr/>
                    <a:lstStyle/>
                    <a:p>
                      <a:r>
                        <a:rPr lang="fr-FR" sz="1800">
                          <a:latin typeface="Arial"/>
                          <a:cs typeface="Arial"/>
                        </a:rPr>
                        <a:t>a1</a:t>
                      </a:r>
                    </a:p>
                    <a:p>
                      <a:r>
                        <a:rPr lang="fr-FR" sz="1800">
                          <a:latin typeface="Arial"/>
                          <a:cs typeface="Arial"/>
                        </a:rPr>
                        <a:t>Idem CFC</a:t>
                      </a:r>
                    </a:p>
                  </a:txBody>
                  <a:tcPr marL="121920" marR="121920"/>
                </a:tc>
                <a:extLst>
                  <a:ext uri="{0D108BD9-81ED-4DB2-BD59-A6C34878D82A}">
                    <a16:rowId xmlns:a16="http://schemas.microsoft.com/office/drawing/2014/main" val="10001"/>
                  </a:ext>
                </a:extLst>
              </a:tr>
              <a:tr h="993113">
                <a:tc>
                  <a:txBody>
                    <a:bodyPr/>
                    <a:lstStyle/>
                    <a:p>
                      <a:r>
                        <a:rPr lang="fr-FR" sz="1800">
                          <a:latin typeface="Arial"/>
                          <a:cs typeface="Arial"/>
                        </a:rPr>
                        <a:t>Groupe 2</a:t>
                      </a:r>
                    </a:p>
                  </a:txBody>
                  <a:tcPr marL="121920" marR="121920"/>
                </a:tc>
                <a:tc>
                  <a:txBody>
                    <a:bodyPr/>
                    <a:lstStyle/>
                    <a:p>
                      <a:r>
                        <a:rPr lang="fr-FR" sz="1800" kern="1200">
                          <a:solidFill>
                            <a:schemeClr val="dk1"/>
                          </a:solidFill>
                          <a:effectLst/>
                          <a:latin typeface="Arial"/>
                          <a:ea typeface="+mn-ea"/>
                          <a:cs typeface="Arial"/>
                        </a:rPr>
                        <a:t>b4</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Exécuter des tâches de </a:t>
                      </a:r>
                      <a:r>
                        <a:rPr lang="fr-FR" sz="1800" b="1" kern="1200">
                          <a:solidFill>
                            <a:schemeClr val="dk1"/>
                          </a:solidFill>
                          <a:effectLst/>
                          <a:latin typeface="Arial"/>
                          <a:ea typeface="+mn-ea"/>
                          <a:cs typeface="Arial"/>
                        </a:rPr>
                        <a:t>gestion de projet</a:t>
                      </a:r>
                      <a:r>
                        <a:rPr lang="fr-FR" sz="1800" kern="1200">
                          <a:solidFill>
                            <a:schemeClr val="dk1"/>
                          </a:solidFill>
                          <a:effectLst/>
                          <a:latin typeface="Arial"/>
                          <a:ea typeface="+mn-ea"/>
                          <a:cs typeface="Arial"/>
                        </a:rPr>
                        <a:t>…</a:t>
                      </a:r>
                      <a:r>
                        <a:rPr lang="fr-CH" sz="1800">
                          <a:effectLst/>
                          <a:latin typeface="Arial"/>
                          <a:cs typeface="Arial"/>
                        </a:rPr>
                        <a:t> </a:t>
                      </a:r>
                      <a:endParaRPr lang="fr-FR" sz="1800">
                        <a:latin typeface="Arial"/>
                        <a:cs typeface="Arial"/>
                      </a:endParaRPr>
                    </a:p>
                  </a:txBody>
                  <a:tcPr marL="121920" marR="121920"/>
                </a:tc>
                <a:tc>
                  <a:txBody>
                    <a:bodyPr/>
                    <a:lstStyle/>
                    <a:p>
                      <a:r>
                        <a:rPr lang="fr-FR" sz="1800" kern="1200">
                          <a:solidFill>
                            <a:schemeClr val="dk1"/>
                          </a:solidFill>
                          <a:effectLst/>
                          <a:latin typeface="Arial"/>
                          <a:ea typeface="+mn-ea"/>
                          <a:cs typeface="Arial"/>
                        </a:rPr>
                        <a:t>d1</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Organiser des </a:t>
                      </a:r>
                      <a:r>
                        <a:rPr lang="fr-FR" sz="1800" b="1" kern="1200">
                          <a:solidFill>
                            <a:schemeClr val="dk1"/>
                          </a:solidFill>
                          <a:effectLst/>
                          <a:latin typeface="Arial"/>
                          <a:ea typeface="+mn-ea"/>
                          <a:cs typeface="Arial"/>
                        </a:rPr>
                        <a:t>séances et des événements</a:t>
                      </a:r>
                      <a:r>
                        <a:rPr lang="fr-CH" sz="1800">
                          <a:effectLst/>
                          <a:latin typeface="Arial"/>
                          <a:cs typeface="Arial"/>
                        </a:rPr>
                        <a:t> </a:t>
                      </a:r>
                      <a:endParaRPr lang="fr-FR" sz="1800">
                        <a:latin typeface="Arial"/>
                        <a:cs typeface="Arial"/>
                      </a:endParaRPr>
                    </a:p>
                  </a:txBody>
                  <a:tcPr marL="121920" marR="121920"/>
                </a:tc>
                <a:extLst>
                  <a:ext uri="{0D108BD9-81ED-4DB2-BD59-A6C34878D82A}">
                    <a16:rowId xmlns:a16="http://schemas.microsoft.com/office/drawing/2014/main" val="10002"/>
                  </a:ext>
                </a:extLst>
              </a:tr>
              <a:tr h="993113">
                <a:tc>
                  <a:txBody>
                    <a:bodyPr/>
                    <a:lstStyle/>
                    <a:p>
                      <a:r>
                        <a:rPr lang="fr-FR" sz="1800">
                          <a:latin typeface="+mn-lt"/>
                          <a:cs typeface="Arial"/>
                        </a:rPr>
                        <a:t>Groupe  </a:t>
                      </a:r>
                      <a:r>
                        <a:rPr lang="fr-FR" sz="1800">
                          <a:latin typeface="Arial"/>
                          <a:cs typeface="Arial"/>
                        </a:rPr>
                        <a:t>3</a:t>
                      </a:r>
                    </a:p>
                  </a:txBody>
                  <a:tcPr marL="121920" marR="121920"/>
                </a:tc>
                <a:tc>
                  <a:txBody>
                    <a:bodyPr/>
                    <a:lstStyle/>
                    <a:p>
                      <a:r>
                        <a:rPr lang="fr-FR" sz="1800" kern="1200">
                          <a:solidFill>
                            <a:schemeClr val="dk1"/>
                          </a:solidFill>
                          <a:effectLst/>
                          <a:latin typeface="Arial"/>
                          <a:ea typeface="+mn-ea"/>
                          <a:cs typeface="Arial"/>
                        </a:rPr>
                        <a:t>c3</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…Mettre en œuvre des </a:t>
                      </a:r>
                      <a:r>
                        <a:rPr lang="fr-FR" sz="1800" b="1" kern="1200">
                          <a:solidFill>
                            <a:schemeClr val="dk1"/>
                          </a:solidFill>
                          <a:effectLst/>
                          <a:latin typeface="Arial"/>
                          <a:ea typeface="+mn-ea"/>
                          <a:cs typeface="Arial"/>
                        </a:rPr>
                        <a:t>processus</a:t>
                      </a:r>
                      <a:r>
                        <a:rPr lang="fr-FR" sz="1800" kern="1200">
                          <a:solidFill>
                            <a:schemeClr val="dk1"/>
                          </a:solidFill>
                          <a:effectLst/>
                          <a:latin typeface="Arial"/>
                          <a:ea typeface="+mn-ea"/>
                          <a:cs typeface="Arial"/>
                        </a:rPr>
                        <a:t>…</a:t>
                      </a:r>
                      <a:r>
                        <a:rPr lang="fr-CH" sz="1800">
                          <a:effectLst/>
                          <a:latin typeface="Arial"/>
                          <a:cs typeface="Arial"/>
                        </a:rPr>
                        <a:t> </a:t>
                      </a:r>
                      <a:endParaRPr lang="fr-FR" sz="1800">
                        <a:latin typeface="Arial"/>
                        <a:cs typeface="Arial"/>
                      </a:endParaRPr>
                    </a:p>
                  </a:txBody>
                  <a:tcPr marL="121920" marR="121920"/>
                </a:tc>
                <a:tc>
                  <a:txBody>
                    <a:bodyPr/>
                    <a:lstStyle/>
                    <a:p>
                      <a:r>
                        <a:rPr lang="fr-FR" sz="1800" kern="1200">
                          <a:solidFill>
                            <a:schemeClr val="dk1"/>
                          </a:solidFill>
                          <a:effectLst/>
                          <a:latin typeface="Arial"/>
                          <a:ea typeface="+mn-ea"/>
                          <a:cs typeface="Arial"/>
                        </a:rPr>
                        <a:t>c3</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…Mettre en œuvre des </a:t>
                      </a:r>
                      <a:r>
                        <a:rPr lang="fr-FR" sz="1800" b="1" kern="1200">
                          <a:solidFill>
                            <a:schemeClr val="dk1"/>
                          </a:solidFill>
                          <a:effectLst/>
                          <a:latin typeface="Arial"/>
                          <a:ea typeface="+mn-ea"/>
                          <a:cs typeface="Arial"/>
                        </a:rPr>
                        <a:t>processus</a:t>
                      </a:r>
                      <a:r>
                        <a:rPr lang="fr-FR" sz="1800" kern="1200">
                          <a:solidFill>
                            <a:schemeClr val="dk1"/>
                          </a:solidFill>
                          <a:effectLst/>
                          <a:latin typeface="Arial"/>
                          <a:ea typeface="+mn-ea"/>
                          <a:cs typeface="Arial"/>
                        </a:rPr>
                        <a:t>…</a:t>
                      </a:r>
                      <a:r>
                        <a:rPr lang="fr-CH" sz="1800">
                          <a:effectLst/>
                          <a:latin typeface="Arial"/>
                          <a:cs typeface="Arial"/>
                        </a:rPr>
                        <a:t> </a:t>
                      </a:r>
                      <a:endParaRPr lang="fr-FR" sz="1800">
                        <a:latin typeface="Arial"/>
                        <a:cs typeface="Arial"/>
                      </a:endParaRPr>
                    </a:p>
                  </a:txBody>
                  <a:tcPr marL="121920" marR="121920"/>
                </a:tc>
                <a:extLst>
                  <a:ext uri="{0D108BD9-81ED-4DB2-BD59-A6C34878D82A}">
                    <a16:rowId xmlns:a16="http://schemas.microsoft.com/office/drawing/2014/main" val="10003"/>
                  </a:ext>
                </a:extLst>
              </a:tr>
              <a:tr h="1886916">
                <a:tc>
                  <a:txBody>
                    <a:bodyPr/>
                    <a:lstStyle/>
                    <a:p>
                      <a:r>
                        <a:rPr lang="fr-FR" sz="1800">
                          <a:latin typeface="+mn-lt"/>
                          <a:cs typeface="Arial"/>
                        </a:rPr>
                        <a:t>Groupe  </a:t>
                      </a:r>
                      <a:r>
                        <a:rPr lang="fr-FR" sz="1800">
                          <a:latin typeface="Arial"/>
                          <a:cs typeface="Arial"/>
                        </a:rPr>
                        <a:t>4</a:t>
                      </a:r>
                    </a:p>
                  </a:txBody>
                  <a:tcPr marL="121920" marR="121920"/>
                </a:tc>
                <a:tc>
                  <a:txBody>
                    <a:bodyPr/>
                    <a:lstStyle/>
                    <a:p>
                      <a:r>
                        <a:rPr lang="fr-FR" sz="1800" kern="1200">
                          <a:solidFill>
                            <a:schemeClr val="dk1"/>
                          </a:solidFill>
                          <a:effectLst/>
                          <a:latin typeface="Arial"/>
                          <a:ea typeface="+mn-ea"/>
                          <a:cs typeface="Arial"/>
                        </a:rPr>
                        <a:t>d1</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Prendre en compte les besoins des </a:t>
                      </a:r>
                      <a:r>
                        <a:rPr lang="fr-FR" sz="1800" b="1" kern="1200">
                          <a:solidFill>
                            <a:schemeClr val="dk1"/>
                          </a:solidFill>
                          <a:effectLst/>
                          <a:latin typeface="Arial"/>
                          <a:ea typeface="+mn-ea"/>
                          <a:cs typeface="Arial"/>
                        </a:rPr>
                        <a:t>clients et des fournisseurs</a:t>
                      </a:r>
                      <a:r>
                        <a:rPr lang="fr-CH" sz="1800">
                          <a:effectLst/>
                          <a:latin typeface="Arial"/>
                          <a:cs typeface="Arial"/>
                        </a:rPr>
                        <a:t> </a:t>
                      </a:r>
                      <a:endParaRPr lang="fr-FR" sz="1800">
                        <a:latin typeface="Arial"/>
                        <a:cs typeface="Arial"/>
                      </a:endParaRPr>
                    </a:p>
                  </a:txBody>
                  <a:tcPr marL="121920" marR="121920"/>
                </a:tc>
                <a:tc>
                  <a:txBody>
                    <a:bodyPr/>
                    <a:lstStyle/>
                    <a:p>
                      <a:r>
                        <a:rPr lang="fr-FR" sz="1800" kern="1200">
                          <a:solidFill>
                            <a:schemeClr val="dk1"/>
                          </a:solidFill>
                          <a:effectLst/>
                          <a:latin typeface="Arial"/>
                          <a:ea typeface="+mn-ea"/>
                          <a:cs typeface="Arial"/>
                        </a:rPr>
                        <a:t>b1</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Accueillir les </a:t>
                      </a:r>
                      <a:r>
                        <a:rPr lang="fr-FR" sz="1800" b="1" kern="1200">
                          <a:solidFill>
                            <a:schemeClr val="dk1"/>
                          </a:solidFill>
                          <a:effectLst/>
                          <a:latin typeface="Arial"/>
                          <a:ea typeface="+mn-ea"/>
                          <a:cs typeface="Arial"/>
                        </a:rPr>
                        <a:t>clients et les fournisseurs</a:t>
                      </a:r>
                      <a:endParaRPr lang="fr-CH" sz="1800" b="1"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b2</a:t>
                      </a:r>
                      <a:endParaRPr lang="fr-CH" sz="1800" kern="1200">
                        <a:solidFill>
                          <a:schemeClr val="dk1"/>
                        </a:solidFill>
                        <a:effectLst/>
                        <a:latin typeface="Arial"/>
                        <a:ea typeface="+mn-ea"/>
                        <a:cs typeface="Arial"/>
                      </a:endParaRPr>
                    </a:p>
                    <a:p>
                      <a:r>
                        <a:rPr lang="fr-FR" sz="1800" kern="1200">
                          <a:solidFill>
                            <a:schemeClr val="dk1"/>
                          </a:solidFill>
                          <a:effectLst/>
                          <a:latin typeface="Arial"/>
                          <a:ea typeface="+mn-ea"/>
                          <a:cs typeface="Arial"/>
                        </a:rPr>
                        <a:t>Réceptionner et traiter les demandes…</a:t>
                      </a:r>
                      <a:r>
                        <a:rPr lang="fr-CH" sz="1800">
                          <a:effectLst/>
                          <a:latin typeface="Arial"/>
                          <a:cs typeface="Arial"/>
                        </a:rPr>
                        <a:t> </a:t>
                      </a:r>
                      <a:endParaRPr lang="fr-FR" sz="1800">
                        <a:latin typeface="Arial"/>
                        <a:cs typeface="Arial"/>
                      </a:endParaRPr>
                    </a:p>
                  </a:txBody>
                  <a:tcPr marL="121920" marR="121920"/>
                </a:tc>
                <a:extLst>
                  <a:ext uri="{0D108BD9-81ED-4DB2-BD59-A6C34878D82A}">
                    <a16:rowId xmlns:a16="http://schemas.microsoft.com/office/drawing/2014/main" val="10004"/>
                  </a:ext>
                </a:extLst>
              </a:tr>
              <a:tr h="1291047">
                <a:tc>
                  <a:txBody>
                    <a:bodyPr/>
                    <a:lstStyle/>
                    <a:p>
                      <a:r>
                        <a:rPr lang="fr-FR" sz="1800">
                          <a:latin typeface="+mn-lt"/>
                          <a:cs typeface="Arial"/>
                        </a:rPr>
                        <a:t>Groupe  </a:t>
                      </a:r>
                      <a:r>
                        <a:rPr lang="fr-FR" sz="1800">
                          <a:latin typeface="Arial"/>
                          <a:cs typeface="Arial"/>
                        </a:rPr>
                        <a:t>5</a:t>
                      </a:r>
                    </a:p>
                  </a:txBody>
                  <a:tcPr marL="121920" marR="121920"/>
                </a:tc>
                <a:tc>
                  <a:txBody>
                    <a:bodyPr/>
                    <a:lstStyle/>
                    <a:p>
                      <a:r>
                        <a:rPr lang="fr-FR" sz="1800" kern="1200">
                          <a:solidFill>
                            <a:schemeClr val="dk1"/>
                          </a:solidFill>
                          <a:effectLst/>
                          <a:latin typeface="Arial"/>
                          <a:ea typeface="+mn-ea"/>
                          <a:cs typeface="Arial"/>
                        </a:rPr>
                        <a:t>e4</a:t>
                      </a:r>
                      <a:endParaRPr lang="fr-CH" sz="1800" kern="1200">
                        <a:solidFill>
                          <a:schemeClr val="dk1"/>
                        </a:solidFill>
                        <a:effectLst/>
                        <a:latin typeface="Arial"/>
                        <a:ea typeface="+mn-ea"/>
                        <a:cs typeface="Arial"/>
                      </a:endParaRPr>
                    </a:p>
                    <a:p>
                      <a:r>
                        <a:rPr lang="fr-FR" sz="1800" b="1" kern="1200">
                          <a:solidFill>
                            <a:schemeClr val="dk1"/>
                          </a:solidFill>
                          <a:effectLst/>
                          <a:latin typeface="Arial"/>
                          <a:ea typeface="+mn-ea"/>
                          <a:cs typeface="Arial"/>
                        </a:rPr>
                        <a:t>Préparer des contenus en lien avec l’entreprise</a:t>
                      </a:r>
                      <a:r>
                        <a:rPr lang="fr-FR" sz="1800" kern="1200">
                          <a:solidFill>
                            <a:schemeClr val="dk1"/>
                          </a:solidFill>
                          <a:effectLst/>
                          <a:latin typeface="Arial"/>
                          <a:ea typeface="+mn-ea"/>
                          <a:cs typeface="Arial"/>
                        </a:rPr>
                        <a:t> à l’aide d’outils multimédias</a:t>
                      </a:r>
                      <a:r>
                        <a:rPr lang="fr-CH" sz="1800">
                          <a:effectLst/>
                          <a:latin typeface="Arial"/>
                          <a:cs typeface="Arial"/>
                        </a:rPr>
                        <a:t> </a:t>
                      </a:r>
                      <a:endParaRPr lang="fr-FR" sz="1800">
                        <a:latin typeface="Arial"/>
                        <a:cs typeface="Arial"/>
                      </a:endParaRPr>
                    </a:p>
                  </a:txBody>
                  <a:tcPr marL="121920" marR="121920"/>
                </a:tc>
                <a:tc>
                  <a:txBody>
                    <a:bodyPr/>
                    <a:lstStyle/>
                    <a:p>
                      <a:r>
                        <a:rPr lang="fr-FR" sz="1800" kern="1200">
                          <a:solidFill>
                            <a:schemeClr val="dk1"/>
                          </a:solidFill>
                          <a:effectLst/>
                          <a:latin typeface="Arial"/>
                          <a:ea typeface="+mn-ea"/>
                          <a:cs typeface="Arial"/>
                        </a:rPr>
                        <a:t>e2</a:t>
                      </a:r>
                      <a:endParaRPr lang="fr-CH" sz="1800" kern="1200">
                        <a:solidFill>
                          <a:schemeClr val="dk1"/>
                        </a:solidFill>
                        <a:effectLst/>
                        <a:latin typeface="Arial"/>
                        <a:ea typeface="+mn-ea"/>
                        <a:cs typeface="Arial"/>
                      </a:endParaRPr>
                    </a:p>
                    <a:p>
                      <a:r>
                        <a:rPr lang="fr-FR" sz="1800" b="1" kern="1200">
                          <a:solidFill>
                            <a:schemeClr val="dk1"/>
                          </a:solidFill>
                          <a:effectLst/>
                          <a:latin typeface="Arial"/>
                          <a:ea typeface="+mn-ea"/>
                          <a:cs typeface="Arial"/>
                        </a:rPr>
                        <a:t>Préparer des contenus en lien avec l’entreprise</a:t>
                      </a:r>
                      <a:r>
                        <a:rPr lang="fr-CH" sz="1800" b="1">
                          <a:effectLst/>
                          <a:latin typeface="Arial"/>
                          <a:cs typeface="Arial"/>
                        </a:rPr>
                        <a:t> </a:t>
                      </a:r>
                      <a:endParaRPr lang="fr-FR" sz="1800" b="1">
                        <a:latin typeface="Arial"/>
                        <a:cs typeface="Arial"/>
                      </a:endParaRPr>
                    </a:p>
                  </a:txBody>
                  <a:tcPr marL="121920" marR="12192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60093963"/>
      </p:ext>
    </p:extLst>
  </p:cSld>
  <p:clrMapOvr>
    <a:masterClrMapping/>
  </p:clrMapOvr>
  <p:transition spd="slow">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B629E3B7-5061-6AF7-97DF-A1D381CC62B2}"/>
              </a:ext>
            </a:extLst>
          </p:cNvPr>
          <p:cNvGraphicFramePr>
            <a:graphicFrameLocks noGrp="1"/>
          </p:cNvGraphicFramePr>
          <p:nvPr/>
        </p:nvGraphicFramePr>
        <p:xfrm>
          <a:off x="719403" y="1268760"/>
          <a:ext cx="10634397" cy="5040560"/>
        </p:xfrm>
        <a:graphic>
          <a:graphicData uri="http://schemas.openxmlformats.org/drawingml/2006/table">
            <a:tbl>
              <a:tblPr firstRow="1" firstCol="1" bandRow="1">
                <a:tableStyleId>{5C22544A-7EE6-4342-B048-85BDC9FD1C3A}</a:tableStyleId>
              </a:tblPr>
              <a:tblGrid>
                <a:gridCol w="935008">
                  <a:extLst>
                    <a:ext uri="{9D8B030D-6E8A-4147-A177-3AD203B41FA5}">
                      <a16:colId xmlns:a16="http://schemas.microsoft.com/office/drawing/2014/main" val="2197504664"/>
                    </a:ext>
                  </a:extLst>
                </a:gridCol>
                <a:gridCol w="2668009">
                  <a:extLst>
                    <a:ext uri="{9D8B030D-6E8A-4147-A177-3AD203B41FA5}">
                      <a16:colId xmlns:a16="http://schemas.microsoft.com/office/drawing/2014/main" val="2649002270"/>
                    </a:ext>
                  </a:extLst>
                </a:gridCol>
                <a:gridCol w="1713429">
                  <a:extLst>
                    <a:ext uri="{9D8B030D-6E8A-4147-A177-3AD203B41FA5}">
                      <a16:colId xmlns:a16="http://schemas.microsoft.com/office/drawing/2014/main" val="3200573345"/>
                    </a:ext>
                  </a:extLst>
                </a:gridCol>
                <a:gridCol w="1772149">
                  <a:extLst>
                    <a:ext uri="{9D8B030D-6E8A-4147-A177-3AD203B41FA5}">
                      <a16:colId xmlns:a16="http://schemas.microsoft.com/office/drawing/2014/main" val="3118360365"/>
                    </a:ext>
                  </a:extLst>
                </a:gridCol>
                <a:gridCol w="1772901">
                  <a:extLst>
                    <a:ext uri="{9D8B030D-6E8A-4147-A177-3AD203B41FA5}">
                      <a16:colId xmlns:a16="http://schemas.microsoft.com/office/drawing/2014/main" val="2938505733"/>
                    </a:ext>
                  </a:extLst>
                </a:gridCol>
                <a:gridCol w="1772901">
                  <a:extLst>
                    <a:ext uri="{9D8B030D-6E8A-4147-A177-3AD203B41FA5}">
                      <a16:colId xmlns:a16="http://schemas.microsoft.com/office/drawing/2014/main" val="2066486523"/>
                    </a:ext>
                  </a:extLst>
                </a:gridCol>
              </a:tblGrid>
              <a:tr h="196336">
                <a:tc>
                  <a:txBody>
                    <a:bodyPr/>
                    <a:lstStyle/>
                    <a:p>
                      <a:pPr algn="ctr"/>
                      <a:r>
                        <a:rPr lang="fr-FR" sz="1100">
                          <a:effectLst/>
                        </a:rPr>
                        <a:t> </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gridSpan="2">
                  <a:txBody>
                    <a:bodyPr/>
                    <a:lstStyle/>
                    <a:p>
                      <a:pPr algn="ctr"/>
                      <a:r>
                        <a:rPr lang="fr-FR" sz="1100">
                          <a:effectLst/>
                        </a:rPr>
                        <a:t>Compétence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hMerge="1">
                  <a:txBody>
                    <a:bodyPr/>
                    <a:lstStyle/>
                    <a:p>
                      <a:endParaRPr lang="fr-CH"/>
                    </a:p>
                  </a:txBody>
                  <a:tcPr/>
                </a:tc>
                <a:tc gridSpan="3">
                  <a:txBody>
                    <a:bodyPr/>
                    <a:lstStyle/>
                    <a:p>
                      <a:pPr algn="ctr"/>
                      <a:r>
                        <a:rPr lang="fr-FR" sz="1100">
                          <a:effectLst/>
                        </a:rPr>
                        <a:t>Mise en œuvre </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hMerge="1">
                  <a:txBody>
                    <a:bodyPr/>
                    <a:lstStyle/>
                    <a:p>
                      <a:endParaRPr lang="fr-CH"/>
                    </a:p>
                  </a:txBody>
                  <a:tcPr/>
                </a:tc>
                <a:tc hMerge="1">
                  <a:txBody>
                    <a:bodyPr/>
                    <a:lstStyle/>
                    <a:p>
                      <a:endParaRPr lang="fr-CH"/>
                    </a:p>
                  </a:txBody>
                  <a:tcPr/>
                </a:tc>
                <a:extLst>
                  <a:ext uri="{0D108BD9-81ED-4DB2-BD59-A6C34878D82A}">
                    <a16:rowId xmlns:a16="http://schemas.microsoft.com/office/drawing/2014/main" val="3985515128"/>
                  </a:ext>
                </a:extLst>
              </a:tr>
              <a:tr h="196336">
                <a:tc>
                  <a:txBody>
                    <a:bodyPr/>
                    <a:lstStyle/>
                    <a:p>
                      <a:pPr algn="ctr"/>
                      <a:r>
                        <a:rPr lang="fr-FR" sz="1100">
                          <a:effectLst/>
                        </a:rPr>
                        <a:t> </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pPr algn="ctr"/>
                      <a:r>
                        <a:rPr lang="fr-FR" sz="1100">
                          <a:effectLst/>
                        </a:rPr>
                        <a:t>CFC</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pPr algn="ctr"/>
                      <a:r>
                        <a:rPr lang="fr-FR" sz="1100">
                          <a:effectLst/>
                        </a:rPr>
                        <a:t>AFP</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pPr algn="ctr"/>
                      <a:r>
                        <a:rPr lang="fr-FR" sz="1100">
                          <a:effectLst/>
                        </a:rPr>
                        <a:t>Entreprise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pPr algn="ctr"/>
                      <a:r>
                        <a:rPr lang="fr-FR" sz="1100">
                          <a:effectLst/>
                        </a:rPr>
                        <a:t>École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pPr algn="ctr"/>
                      <a:r>
                        <a:rPr lang="fr-FR" sz="1100">
                          <a:effectLst/>
                        </a:rPr>
                        <a:t>CI</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extLst>
                  <a:ext uri="{0D108BD9-81ED-4DB2-BD59-A6C34878D82A}">
                    <a16:rowId xmlns:a16="http://schemas.microsoft.com/office/drawing/2014/main" val="1191424516"/>
                  </a:ext>
                </a:extLst>
              </a:tr>
              <a:tr h="981674">
                <a:tc>
                  <a:txBody>
                    <a:bodyPr/>
                    <a:lstStyle/>
                    <a:p>
                      <a:r>
                        <a:rPr lang="fr-FR" sz="1100">
                          <a:effectLst/>
                        </a:rPr>
                        <a:t>Groupe</a:t>
                      </a:r>
                      <a:r>
                        <a:rPr lang="fr-FR" sz="1100" baseline="0">
                          <a:effectLst/>
                        </a:rPr>
                        <a:t> </a:t>
                      </a:r>
                      <a:r>
                        <a:rPr lang="fr-FR" sz="1100">
                          <a:effectLst/>
                        </a:rPr>
                        <a:t>1</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a1</a:t>
                      </a:r>
                      <a:endParaRPr lang="fr-CH" sz="1100">
                        <a:effectLst/>
                      </a:endParaRPr>
                    </a:p>
                    <a:p>
                      <a:r>
                        <a:rPr lang="fr-FR" sz="1100">
                          <a:effectLst/>
                        </a:rPr>
                        <a:t>Examiner le développement de compétences propres au domaine commercial</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a1</a:t>
                      </a:r>
                      <a:endParaRPr lang="fr-CH" sz="1100">
                        <a:effectLst/>
                      </a:endParaRPr>
                    </a:p>
                    <a:p>
                      <a:r>
                        <a:rPr lang="fr-FR" sz="1100">
                          <a:effectLst/>
                        </a:rPr>
                        <a:t>Idem CFC</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Lors des entretiens de qualification semestriels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Entraînement à l’entretien d’embauche lors d’un cours d’expression orale </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Réflexions et apprentissages des mandats de transferts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extLst>
                  <a:ext uri="{0D108BD9-81ED-4DB2-BD59-A6C34878D82A}">
                    <a16:rowId xmlns:a16="http://schemas.microsoft.com/office/drawing/2014/main" val="9093356"/>
                  </a:ext>
                </a:extLst>
              </a:tr>
              <a:tr h="785339">
                <a:tc>
                  <a:txBody>
                    <a:bodyPr/>
                    <a:lstStyle/>
                    <a:p>
                      <a:r>
                        <a:rPr lang="fr-FR" sz="1100">
                          <a:effectLst/>
                        </a:rPr>
                        <a:t>Groupe</a:t>
                      </a:r>
                      <a:r>
                        <a:rPr lang="fr-FR" sz="1100" baseline="0">
                          <a:effectLst/>
                        </a:rPr>
                        <a:t> </a:t>
                      </a:r>
                      <a:r>
                        <a:rPr lang="fr-FR" sz="1100">
                          <a:effectLst/>
                        </a:rPr>
                        <a:t>2</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b4</a:t>
                      </a:r>
                      <a:endParaRPr lang="fr-CH" sz="1100">
                        <a:effectLst/>
                      </a:endParaRPr>
                    </a:p>
                    <a:p>
                      <a:r>
                        <a:rPr lang="fr-FR" sz="1100">
                          <a:effectLst/>
                        </a:rPr>
                        <a:t>Exécuter des tâches de gestion de projet…</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d1</a:t>
                      </a:r>
                      <a:endParaRPr lang="fr-CH" sz="1100">
                        <a:effectLst/>
                      </a:endParaRPr>
                    </a:p>
                    <a:p>
                      <a:r>
                        <a:rPr lang="fr-FR" sz="1100">
                          <a:effectLst/>
                        </a:rPr>
                        <a:t>Organiser des séances et des événements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Organiser le repas de fin d’année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Bureautique – excel, outlook, planificateur de Gant</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Présentation orale en sous-groupes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extLst>
                  <a:ext uri="{0D108BD9-81ED-4DB2-BD59-A6C34878D82A}">
                    <a16:rowId xmlns:a16="http://schemas.microsoft.com/office/drawing/2014/main" val="444646740"/>
                  </a:ext>
                </a:extLst>
              </a:tr>
              <a:tr h="589004">
                <a:tc>
                  <a:txBody>
                    <a:bodyPr/>
                    <a:lstStyle/>
                    <a:p>
                      <a:r>
                        <a:rPr lang="fr-FR" sz="1100">
                          <a:effectLst/>
                        </a:rPr>
                        <a:t>Groupe</a:t>
                      </a:r>
                      <a:r>
                        <a:rPr lang="fr-FR" sz="1100" baseline="0">
                          <a:effectLst/>
                        </a:rPr>
                        <a:t> </a:t>
                      </a:r>
                      <a:r>
                        <a:rPr lang="fr-FR" sz="1100">
                          <a:effectLst/>
                        </a:rPr>
                        <a:t>3</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c3</a:t>
                      </a:r>
                      <a:endParaRPr lang="fr-CH" sz="1100">
                        <a:effectLst/>
                      </a:endParaRPr>
                    </a:p>
                    <a:p>
                      <a:r>
                        <a:rPr lang="fr-FR" sz="1100">
                          <a:effectLst/>
                        </a:rPr>
                        <a:t>…Mettre en œuvre des processus…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c3</a:t>
                      </a:r>
                      <a:endParaRPr lang="fr-CH" sz="1100">
                        <a:effectLst/>
                      </a:endParaRPr>
                    </a:p>
                    <a:p>
                      <a:r>
                        <a:rPr lang="fr-FR" sz="1100">
                          <a:effectLst/>
                        </a:rPr>
                        <a:t>…Mettre en œuvre des processus…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Organiser l’archivage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Bureautique - excel</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Suivre les tâches d’un mandat de transfert</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extLst>
                  <a:ext uri="{0D108BD9-81ED-4DB2-BD59-A6C34878D82A}">
                    <a16:rowId xmlns:a16="http://schemas.microsoft.com/office/drawing/2014/main" val="1469655345"/>
                  </a:ext>
                </a:extLst>
              </a:tr>
              <a:tr h="1506532">
                <a:tc>
                  <a:txBody>
                    <a:bodyPr/>
                    <a:lstStyle/>
                    <a:p>
                      <a:r>
                        <a:rPr lang="fr-FR" sz="1100">
                          <a:effectLst/>
                        </a:rPr>
                        <a:t>Groupe</a:t>
                      </a:r>
                      <a:r>
                        <a:rPr lang="fr-FR" sz="1100" baseline="0">
                          <a:effectLst/>
                        </a:rPr>
                        <a:t> </a:t>
                      </a:r>
                      <a:r>
                        <a:rPr lang="fr-FR" sz="1100">
                          <a:effectLst/>
                        </a:rPr>
                        <a:t>4</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d1</a:t>
                      </a:r>
                      <a:endParaRPr lang="fr-CH" sz="1100">
                        <a:effectLst/>
                      </a:endParaRPr>
                    </a:p>
                    <a:p>
                      <a:r>
                        <a:rPr lang="fr-FR" sz="1100">
                          <a:effectLst/>
                        </a:rPr>
                        <a:t>Prendre en compte les besoins des clients et des fournisseurs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b1</a:t>
                      </a:r>
                      <a:endParaRPr lang="fr-CH" sz="1100">
                        <a:effectLst/>
                      </a:endParaRPr>
                    </a:p>
                    <a:p>
                      <a:r>
                        <a:rPr lang="fr-FR" sz="1100">
                          <a:effectLst/>
                        </a:rPr>
                        <a:t>Accueillir les clients et les fournisseurs</a:t>
                      </a:r>
                      <a:endParaRPr lang="fr-CH" sz="1100">
                        <a:effectLst/>
                      </a:endParaRPr>
                    </a:p>
                    <a:p>
                      <a:r>
                        <a:rPr lang="fr-FR" sz="1100">
                          <a:effectLst/>
                          <a:highlight>
                            <a:srgbClr val="FFFF00"/>
                          </a:highlight>
                        </a:rPr>
                        <a:t>b2</a:t>
                      </a:r>
                      <a:endParaRPr lang="fr-CH" sz="1100">
                        <a:effectLst/>
                      </a:endParaRPr>
                    </a:p>
                    <a:p>
                      <a:r>
                        <a:rPr lang="fr-FR" sz="1100">
                          <a:effectLst/>
                        </a:rPr>
                        <a:t>Réceptionner et traiter les demandes…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Réception téléphonique ou au guichet</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Expression orale en français et langue étrangère sur les phrases clés de la relation client</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CCCI  - Traiter les demandes des clients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extLst>
                  <a:ext uri="{0D108BD9-81ED-4DB2-BD59-A6C34878D82A}">
                    <a16:rowId xmlns:a16="http://schemas.microsoft.com/office/drawing/2014/main" val="3625010514"/>
                  </a:ext>
                </a:extLst>
              </a:tr>
              <a:tr h="785339">
                <a:tc>
                  <a:txBody>
                    <a:bodyPr/>
                    <a:lstStyle/>
                    <a:p>
                      <a:r>
                        <a:rPr lang="fr-FR" sz="1100">
                          <a:effectLst/>
                        </a:rPr>
                        <a:t>Groupe</a:t>
                      </a:r>
                      <a:r>
                        <a:rPr lang="fr-FR" sz="1100" baseline="0">
                          <a:effectLst/>
                        </a:rPr>
                        <a:t> </a:t>
                      </a:r>
                      <a:r>
                        <a:rPr lang="fr-FR" sz="1100">
                          <a:effectLst/>
                        </a:rPr>
                        <a:t>5</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e4</a:t>
                      </a:r>
                      <a:endParaRPr lang="fr-CH" sz="1100">
                        <a:effectLst/>
                      </a:endParaRPr>
                    </a:p>
                    <a:p>
                      <a:r>
                        <a:rPr lang="fr-FR" sz="1100">
                          <a:effectLst/>
                        </a:rPr>
                        <a:t>Préparer des contenus en lien avec l’entreprise à l’aide d’outils multimédias</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highlight>
                            <a:srgbClr val="FFFF00"/>
                          </a:highlight>
                        </a:rPr>
                        <a:t>e2</a:t>
                      </a:r>
                      <a:endParaRPr lang="fr-CH" sz="1100">
                        <a:effectLst/>
                      </a:endParaRPr>
                    </a:p>
                    <a:p>
                      <a:r>
                        <a:rPr lang="fr-FR" sz="1100">
                          <a:effectLst/>
                        </a:rPr>
                        <a:t>Préparer des contenus en lien avec l’entreprise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Mettre à jour le site internet de l’entreprise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ICA</a:t>
                      </a:r>
                      <a:endParaRPr lang="fr-CH" sz="1100">
                        <a:effectLst/>
                      </a:endParaRPr>
                    </a:p>
                    <a:p>
                      <a:r>
                        <a:rPr lang="fr-FR" sz="1100">
                          <a:effectLst/>
                        </a:rPr>
                        <a:t>Français</a:t>
                      </a:r>
                      <a:endParaRPr lang="fr-CH" sz="1100">
                        <a:effectLst/>
                      </a:endParaRPr>
                    </a:p>
                    <a:p>
                      <a:r>
                        <a:rPr lang="fr-FR" sz="1100">
                          <a:effectLst/>
                        </a:rPr>
                        <a:t>Langue étrangère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tc>
                  <a:txBody>
                    <a:bodyPr/>
                    <a:lstStyle/>
                    <a:p>
                      <a:r>
                        <a:rPr lang="fr-FR" sz="1100">
                          <a:effectLst/>
                        </a:rPr>
                        <a:t>Œuvre Mon entreprise</a:t>
                      </a:r>
                      <a:endParaRPr lang="fr-CH" sz="1100">
                        <a:effectLst/>
                        <a:latin typeface="Cambria" panose="02040503050406030204" pitchFamily="18" charset="0"/>
                        <a:ea typeface="MS Mincho" panose="02020609040205080304" pitchFamily="49" charset="-128"/>
                        <a:cs typeface="Times New Roman" panose="02020603050405020304" pitchFamily="18" charset="0"/>
                      </a:endParaRPr>
                    </a:p>
                  </a:txBody>
                  <a:tcPr marL="80397" marR="80397" marT="0" marB="0"/>
                </a:tc>
                <a:extLst>
                  <a:ext uri="{0D108BD9-81ED-4DB2-BD59-A6C34878D82A}">
                    <a16:rowId xmlns:a16="http://schemas.microsoft.com/office/drawing/2014/main" val="2005830307"/>
                  </a:ext>
                </a:extLst>
              </a:tr>
            </a:tbl>
          </a:graphicData>
        </a:graphic>
      </p:graphicFrame>
      <p:sp>
        <p:nvSpPr>
          <p:cNvPr id="7" name="ZoneTexte 6">
            <a:extLst>
              <a:ext uri="{FF2B5EF4-FFF2-40B4-BE49-F238E27FC236}">
                <a16:creationId xmlns:a16="http://schemas.microsoft.com/office/drawing/2014/main" id="{675E6D5D-28AA-F929-6291-C9D7F160C304}"/>
              </a:ext>
            </a:extLst>
          </p:cNvPr>
          <p:cNvSpPr txBox="1"/>
          <p:nvPr/>
        </p:nvSpPr>
        <p:spPr>
          <a:xfrm>
            <a:off x="3311691" y="548680"/>
            <a:ext cx="4896544" cy="369332"/>
          </a:xfrm>
          <a:prstGeom prst="rect">
            <a:avLst/>
          </a:prstGeom>
          <a:noFill/>
        </p:spPr>
        <p:txBody>
          <a:bodyPr wrap="square" rtlCol="0">
            <a:spAutoFit/>
          </a:bodyPr>
          <a:lstStyle/>
          <a:p>
            <a:pPr algn="ctr"/>
            <a:r>
              <a:rPr lang="fr-CH" b="1"/>
              <a:t>Exemples de réponses</a:t>
            </a:r>
          </a:p>
        </p:txBody>
      </p:sp>
    </p:spTree>
    <p:extLst>
      <p:ext uri="{BB962C8B-B14F-4D97-AF65-F5344CB8AC3E}">
        <p14:creationId xmlns:p14="http://schemas.microsoft.com/office/powerpoint/2010/main" val="1075893169"/>
      </p:ext>
    </p:extLst>
  </p:cSld>
  <p:clrMapOvr>
    <a:masterClrMapping/>
  </p:clrMapOvr>
  <p:transition spd="slow">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6A084-1825-4699-BBBB-7A85EFE04DC2}"/>
              </a:ext>
            </a:extLst>
          </p:cNvPr>
          <p:cNvSpPr>
            <a:spLocks noGrp="1"/>
          </p:cNvSpPr>
          <p:nvPr>
            <p:ph type="ctrTitle"/>
          </p:nvPr>
        </p:nvSpPr>
        <p:spPr/>
        <p:txBody>
          <a:bodyPr/>
          <a:lstStyle/>
          <a:p>
            <a:r>
              <a:rPr lang="fr-CH"/>
              <a:t>Le concept de la formation en entreprise et ses instruments</a:t>
            </a:r>
          </a:p>
        </p:txBody>
      </p:sp>
    </p:spTree>
    <p:extLst>
      <p:ext uri="{BB962C8B-B14F-4D97-AF65-F5344CB8AC3E}">
        <p14:creationId xmlns:p14="http://schemas.microsoft.com/office/powerpoint/2010/main" val="3469451713"/>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E35FF-082A-435D-1B17-80D1B9341C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AA0D5A-FDE3-8DC8-2F6F-BA263727C322}"/>
              </a:ext>
            </a:extLst>
          </p:cNvPr>
          <p:cNvSpPr>
            <a:spLocks noGrp="1"/>
          </p:cNvSpPr>
          <p:nvPr>
            <p:ph type="title"/>
          </p:nvPr>
        </p:nvSpPr>
        <p:spPr/>
        <p:txBody>
          <a:bodyPr/>
          <a:lstStyle/>
          <a:p>
            <a:r>
              <a:rPr lang="fr-CH" dirty="0"/>
              <a:t>Aperçu de la formation</a:t>
            </a:r>
            <a:br>
              <a:rPr lang="fr-CH" dirty="0"/>
            </a:br>
            <a:r>
              <a:rPr lang="fr-CH" dirty="0" err="1">
                <a:solidFill>
                  <a:schemeClr val="accent4"/>
                </a:solidFill>
              </a:rPr>
              <a:t>Employé·e</a:t>
            </a:r>
            <a:r>
              <a:rPr lang="fr-CH" dirty="0">
                <a:solidFill>
                  <a:schemeClr val="accent4"/>
                </a:solidFill>
              </a:rPr>
              <a:t> de commerce CFC SA </a:t>
            </a:r>
            <a:r>
              <a:rPr lang="fr-CH" dirty="0" err="1">
                <a:solidFill>
                  <a:schemeClr val="accent4"/>
                </a:solidFill>
              </a:rPr>
              <a:t>FIEc</a:t>
            </a:r>
            <a:endParaRPr lang="fr-CH" dirty="0">
              <a:solidFill>
                <a:schemeClr val="accent4"/>
              </a:solidFill>
            </a:endParaRPr>
          </a:p>
        </p:txBody>
      </p:sp>
      <p:sp>
        <p:nvSpPr>
          <p:cNvPr id="4" name="Foliennummernplatzhalter 3">
            <a:extLst>
              <a:ext uri="{FF2B5EF4-FFF2-40B4-BE49-F238E27FC236}">
                <a16:creationId xmlns:a16="http://schemas.microsoft.com/office/drawing/2014/main" id="{DCA1EF16-1289-E9F1-3082-020BAAE56A98}"/>
              </a:ext>
            </a:extLst>
          </p:cNvPr>
          <p:cNvSpPr>
            <a:spLocks noGrp="1"/>
          </p:cNvSpPr>
          <p:nvPr>
            <p:ph type="sldNum" sz="quarter" idx="4"/>
          </p:nvPr>
        </p:nvSpPr>
        <p:spPr/>
        <p:txBody>
          <a:bodyPr/>
          <a:lstStyle/>
          <a:p>
            <a:fld id="{208DA8C3-C42B-9A42-8EE5-4A20E5B7F456}" type="slidenum">
              <a:rPr lang="de-CH" smtClean="0"/>
              <a:pPr/>
              <a:t>35</a:t>
            </a:fld>
            <a:endParaRPr lang="de-CH"/>
          </a:p>
        </p:txBody>
      </p:sp>
      <p:pic>
        <p:nvPicPr>
          <p:cNvPr id="8" name="Image 7" descr="Une image contenant texte, capture d’écran, logiciel, Page web">
            <a:extLst>
              <a:ext uri="{FF2B5EF4-FFF2-40B4-BE49-F238E27FC236}">
                <a16:creationId xmlns:a16="http://schemas.microsoft.com/office/drawing/2014/main" id="{6374FD86-5BB1-8AF4-867F-99AB03464C72}"/>
              </a:ext>
            </a:extLst>
          </p:cNvPr>
          <p:cNvPicPr>
            <a:picLocks noChangeAspect="1"/>
          </p:cNvPicPr>
          <p:nvPr/>
        </p:nvPicPr>
        <p:blipFill>
          <a:blip r:embed="rId3"/>
          <a:stretch>
            <a:fillRect/>
          </a:stretch>
        </p:blipFill>
        <p:spPr>
          <a:xfrm>
            <a:off x="576000" y="1307143"/>
            <a:ext cx="10856341" cy="4680000"/>
          </a:xfrm>
          <a:prstGeom prst="rect">
            <a:avLst/>
          </a:prstGeom>
        </p:spPr>
      </p:pic>
    </p:spTree>
    <p:extLst>
      <p:ext uri="{BB962C8B-B14F-4D97-AF65-F5344CB8AC3E}">
        <p14:creationId xmlns:p14="http://schemas.microsoft.com/office/powerpoint/2010/main" val="1998693977"/>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A24EE2-D848-4C70-B6DD-64C718743C42}"/>
              </a:ext>
            </a:extLst>
          </p:cNvPr>
          <p:cNvSpPr>
            <a:spLocks noGrp="1"/>
          </p:cNvSpPr>
          <p:nvPr>
            <p:ph type="title"/>
          </p:nvPr>
        </p:nvSpPr>
        <p:spPr/>
        <p:txBody>
          <a:bodyPr/>
          <a:lstStyle/>
          <a:p>
            <a:r>
              <a:rPr lang="fr-CH"/>
              <a:t>Formation en entreprise</a:t>
            </a:r>
          </a:p>
        </p:txBody>
      </p:sp>
      <p:sp>
        <p:nvSpPr>
          <p:cNvPr id="3" name="Textplatzhalter 2">
            <a:extLst>
              <a:ext uri="{FF2B5EF4-FFF2-40B4-BE49-F238E27FC236}">
                <a16:creationId xmlns:a16="http://schemas.microsoft.com/office/drawing/2014/main" id="{C64069B0-726D-450A-94E3-9F07A3A432B1}"/>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BC48DDD1-7FA8-4A34-A8D8-99C0A6B8A451}"/>
              </a:ext>
            </a:extLst>
          </p:cNvPr>
          <p:cNvSpPr>
            <a:spLocks noGrp="1"/>
          </p:cNvSpPr>
          <p:nvPr>
            <p:ph type="sldNum" sz="quarter" idx="4"/>
          </p:nvPr>
        </p:nvSpPr>
        <p:spPr/>
        <p:txBody>
          <a:bodyPr/>
          <a:lstStyle/>
          <a:p>
            <a:fld id="{208DA8C3-C42B-9A42-8EE5-4A20E5B7F456}" type="slidenum">
              <a:rPr lang="de-CH" smtClean="0"/>
              <a:pPr/>
              <a:t>36</a:t>
            </a:fld>
            <a:endParaRPr lang="de-CH"/>
          </a:p>
        </p:txBody>
      </p:sp>
      <p:sp>
        <p:nvSpPr>
          <p:cNvPr id="5" name="Rechteck 4">
            <a:extLst>
              <a:ext uri="{FF2B5EF4-FFF2-40B4-BE49-F238E27FC236}">
                <a16:creationId xmlns:a16="http://schemas.microsoft.com/office/drawing/2014/main" id="{73004CE6-2334-41DF-8E95-B4E32D7B225A}"/>
              </a:ext>
            </a:extLst>
          </p:cNvPr>
          <p:cNvSpPr/>
          <p:nvPr/>
        </p:nvSpPr>
        <p:spPr>
          <a:xfrm>
            <a:off x="720000" y="1224000"/>
            <a:ext cx="11113201" cy="223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fr-CH" sz="1600" b="1"/>
              <a:t>Évaluation</a:t>
            </a:r>
          </a:p>
        </p:txBody>
      </p:sp>
      <p:sp>
        <p:nvSpPr>
          <p:cNvPr id="6" name="Rechteck 5">
            <a:extLst>
              <a:ext uri="{FF2B5EF4-FFF2-40B4-BE49-F238E27FC236}">
                <a16:creationId xmlns:a16="http://schemas.microsoft.com/office/drawing/2014/main" id="{B0517A11-024C-4962-A9C9-CAD1D2AC57A5}"/>
              </a:ext>
            </a:extLst>
          </p:cNvPr>
          <p:cNvSpPr/>
          <p:nvPr/>
        </p:nvSpPr>
        <p:spPr>
          <a:xfrm>
            <a:off x="719999" y="3672000"/>
            <a:ext cx="11113201" cy="223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fr-CH" sz="1600" b="1"/>
              <a:t>Développement</a:t>
            </a:r>
          </a:p>
        </p:txBody>
      </p:sp>
      <p:sp>
        <p:nvSpPr>
          <p:cNvPr id="7" name="Rechteck 6">
            <a:extLst>
              <a:ext uri="{FF2B5EF4-FFF2-40B4-BE49-F238E27FC236}">
                <a16:creationId xmlns:a16="http://schemas.microsoft.com/office/drawing/2014/main" id="{6E1E8D7C-0428-40C1-8F2B-75543CE95AB1}"/>
              </a:ext>
            </a:extLst>
          </p:cNvPr>
          <p:cNvSpPr/>
          <p:nvPr/>
        </p:nvSpPr>
        <p:spPr>
          <a:xfrm>
            <a:off x="839972" y="1573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8" name="Rechteck 7">
            <a:extLst>
              <a:ext uri="{FF2B5EF4-FFF2-40B4-BE49-F238E27FC236}">
                <a16:creationId xmlns:a16="http://schemas.microsoft.com/office/drawing/2014/main" id="{9981377D-509D-4794-9224-D2A17941F14C}"/>
              </a:ext>
            </a:extLst>
          </p:cNvPr>
          <p:cNvSpPr/>
          <p:nvPr/>
        </p:nvSpPr>
        <p:spPr>
          <a:xfrm>
            <a:off x="839972" y="2514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9" name="Rechteck 8">
            <a:extLst>
              <a:ext uri="{FF2B5EF4-FFF2-40B4-BE49-F238E27FC236}">
                <a16:creationId xmlns:a16="http://schemas.microsoft.com/office/drawing/2014/main" id="{5DE782BE-A176-472B-B9A7-003A15E50510}"/>
              </a:ext>
            </a:extLst>
          </p:cNvPr>
          <p:cNvSpPr/>
          <p:nvPr/>
        </p:nvSpPr>
        <p:spPr>
          <a:xfrm>
            <a:off x="839972" y="4021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0" name="Rechteck 9">
            <a:extLst>
              <a:ext uri="{FF2B5EF4-FFF2-40B4-BE49-F238E27FC236}">
                <a16:creationId xmlns:a16="http://schemas.microsoft.com/office/drawing/2014/main" id="{8F26D625-5C7D-4624-B776-359BAF494459}"/>
              </a:ext>
            </a:extLst>
          </p:cNvPr>
          <p:cNvSpPr/>
          <p:nvPr/>
        </p:nvSpPr>
        <p:spPr>
          <a:xfrm>
            <a:off x="839972" y="4962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1" name="Textfeld 10">
            <a:extLst>
              <a:ext uri="{FF2B5EF4-FFF2-40B4-BE49-F238E27FC236}">
                <a16:creationId xmlns:a16="http://schemas.microsoft.com/office/drawing/2014/main" id="{BE9602C5-F232-4EEB-A57E-61BFA8F04188}"/>
              </a:ext>
            </a:extLst>
          </p:cNvPr>
          <p:cNvSpPr txBox="1"/>
          <p:nvPr/>
        </p:nvSpPr>
        <p:spPr>
          <a:xfrm rot="16200000">
            <a:off x="326525" y="1890789"/>
            <a:ext cx="1297172" cy="230832"/>
          </a:xfrm>
          <a:prstGeom prst="rect">
            <a:avLst/>
          </a:prstGeom>
          <a:noFill/>
        </p:spPr>
        <p:txBody>
          <a:bodyPr wrap="square" rtlCol="0">
            <a:spAutoFit/>
          </a:bodyPr>
          <a:lstStyle/>
          <a:p>
            <a:pPr algn="ctr"/>
            <a:r>
              <a:rPr lang="fr-CH" sz="900"/>
              <a:t>Par semestre</a:t>
            </a:r>
          </a:p>
        </p:txBody>
      </p:sp>
      <p:sp>
        <p:nvSpPr>
          <p:cNvPr id="12" name="Textfeld 11">
            <a:extLst>
              <a:ext uri="{FF2B5EF4-FFF2-40B4-BE49-F238E27FC236}">
                <a16:creationId xmlns:a16="http://schemas.microsoft.com/office/drawing/2014/main" id="{898F6E9B-EDBC-41AE-B9E3-6781A8A4B67E}"/>
              </a:ext>
            </a:extLst>
          </p:cNvPr>
          <p:cNvSpPr txBox="1"/>
          <p:nvPr/>
        </p:nvSpPr>
        <p:spPr>
          <a:xfrm rot="16200000">
            <a:off x="325442" y="2813393"/>
            <a:ext cx="1297172" cy="230832"/>
          </a:xfrm>
          <a:prstGeom prst="rect">
            <a:avLst/>
          </a:prstGeom>
          <a:noFill/>
        </p:spPr>
        <p:txBody>
          <a:bodyPr wrap="square" rtlCol="0">
            <a:spAutoFit/>
          </a:bodyPr>
          <a:lstStyle/>
          <a:p>
            <a:pPr algn="ctr"/>
            <a:r>
              <a:rPr lang="fr-CH" sz="900"/>
              <a:t>Par semestre</a:t>
            </a:r>
          </a:p>
        </p:txBody>
      </p:sp>
      <p:sp>
        <p:nvSpPr>
          <p:cNvPr id="13" name="Textfeld 12">
            <a:extLst>
              <a:ext uri="{FF2B5EF4-FFF2-40B4-BE49-F238E27FC236}">
                <a16:creationId xmlns:a16="http://schemas.microsoft.com/office/drawing/2014/main" id="{E95692F2-DB1B-48DA-9B14-ECEC06AFD911}"/>
              </a:ext>
            </a:extLst>
          </p:cNvPr>
          <p:cNvSpPr txBox="1"/>
          <p:nvPr/>
        </p:nvSpPr>
        <p:spPr>
          <a:xfrm rot="16200000">
            <a:off x="324359" y="4326565"/>
            <a:ext cx="1297172" cy="230832"/>
          </a:xfrm>
          <a:prstGeom prst="rect">
            <a:avLst/>
          </a:prstGeom>
          <a:noFill/>
        </p:spPr>
        <p:txBody>
          <a:bodyPr wrap="square" rtlCol="0">
            <a:spAutoFit/>
          </a:bodyPr>
          <a:lstStyle/>
          <a:p>
            <a:pPr algn="ctr"/>
            <a:r>
              <a:rPr lang="fr-CH" sz="900"/>
              <a:t>Par semestre</a:t>
            </a:r>
          </a:p>
        </p:txBody>
      </p:sp>
      <p:sp>
        <p:nvSpPr>
          <p:cNvPr id="14" name="Textfeld 13">
            <a:extLst>
              <a:ext uri="{FF2B5EF4-FFF2-40B4-BE49-F238E27FC236}">
                <a16:creationId xmlns:a16="http://schemas.microsoft.com/office/drawing/2014/main" id="{1A601078-ADCB-4D3D-AE65-10F106F8DF8F}"/>
              </a:ext>
            </a:extLst>
          </p:cNvPr>
          <p:cNvSpPr txBox="1"/>
          <p:nvPr/>
        </p:nvSpPr>
        <p:spPr>
          <a:xfrm rot="16200000">
            <a:off x="326526" y="5253188"/>
            <a:ext cx="1297172" cy="230832"/>
          </a:xfrm>
          <a:prstGeom prst="rect">
            <a:avLst/>
          </a:prstGeom>
          <a:noFill/>
        </p:spPr>
        <p:txBody>
          <a:bodyPr wrap="square" rtlCol="0">
            <a:spAutoFit/>
          </a:bodyPr>
          <a:lstStyle/>
          <a:p>
            <a:pPr algn="ctr"/>
            <a:r>
              <a:rPr lang="fr-CH" sz="900"/>
              <a:t>En continu</a:t>
            </a:r>
          </a:p>
        </p:txBody>
      </p:sp>
      <p:sp>
        <p:nvSpPr>
          <p:cNvPr id="15" name="Textfeld 14">
            <a:extLst>
              <a:ext uri="{FF2B5EF4-FFF2-40B4-BE49-F238E27FC236}">
                <a16:creationId xmlns:a16="http://schemas.microsoft.com/office/drawing/2014/main" id="{7C1799DB-B342-4995-868C-309FFB806D96}"/>
              </a:ext>
            </a:extLst>
          </p:cNvPr>
          <p:cNvSpPr txBox="1"/>
          <p:nvPr/>
        </p:nvSpPr>
        <p:spPr>
          <a:xfrm rot="16200000">
            <a:off x="9150875" y="3433195"/>
            <a:ext cx="4626837"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Tenue d’un dossier de formation en ligne</a:t>
            </a:r>
          </a:p>
        </p:txBody>
      </p:sp>
      <p:sp>
        <p:nvSpPr>
          <p:cNvPr id="16" name="Textfeld 15">
            <a:extLst>
              <a:ext uri="{FF2B5EF4-FFF2-40B4-BE49-F238E27FC236}">
                <a16:creationId xmlns:a16="http://schemas.microsoft.com/office/drawing/2014/main" id="{7D4F0CC4-5E7F-40B3-9025-67F2BDB07824}"/>
              </a:ext>
            </a:extLst>
          </p:cNvPr>
          <p:cNvSpPr txBox="1"/>
          <p:nvPr/>
        </p:nvSpPr>
        <p:spPr>
          <a:xfrm rot="16200000">
            <a:off x="9964032" y="4666612"/>
            <a:ext cx="2160000"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Planification de la formation</a:t>
            </a:r>
          </a:p>
        </p:txBody>
      </p:sp>
      <p:sp>
        <p:nvSpPr>
          <p:cNvPr id="17" name="Rechteck 16">
            <a:extLst>
              <a:ext uri="{FF2B5EF4-FFF2-40B4-BE49-F238E27FC236}">
                <a16:creationId xmlns:a16="http://schemas.microsoft.com/office/drawing/2014/main" id="{0D5A5463-6D6E-41B0-96CF-13867BEF53CB}"/>
              </a:ext>
            </a:extLst>
          </p:cNvPr>
          <p:cNvSpPr/>
          <p:nvPr/>
        </p:nvSpPr>
        <p:spPr>
          <a:xfrm>
            <a:off x="1998450" y="2584717"/>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Entretien de qualification</a:t>
            </a:r>
          </a:p>
          <a:p>
            <a:pPr algn="ctr"/>
            <a:r>
              <a:rPr lang="fr-CH" sz="1000"/>
              <a:t>Base pour la note d’expérience et la convention d’objectifs pour le semestre suivant</a:t>
            </a:r>
          </a:p>
        </p:txBody>
      </p:sp>
      <p:sp>
        <p:nvSpPr>
          <p:cNvPr id="18" name="Rechteck 17">
            <a:extLst>
              <a:ext uri="{FF2B5EF4-FFF2-40B4-BE49-F238E27FC236}">
                <a16:creationId xmlns:a16="http://schemas.microsoft.com/office/drawing/2014/main" id="{24AA32A2-FB1D-4EB6-B56B-97993BC358A6}"/>
              </a:ext>
            </a:extLst>
          </p:cNvPr>
          <p:cNvSpPr/>
          <p:nvPr/>
        </p:nvSpPr>
        <p:spPr>
          <a:xfrm>
            <a:off x="4872000" y="1656000"/>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Note d’expérience</a:t>
            </a:r>
          </a:p>
          <a:p>
            <a:pPr algn="ctr"/>
            <a:r>
              <a:rPr lang="fr-CH" sz="1000"/>
              <a:t>Résultat des entretiens de qualification</a:t>
            </a:r>
          </a:p>
        </p:txBody>
      </p:sp>
      <p:sp>
        <p:nvSpPr>
          <p:cNvPr id="19" name="Rechteck: abgerundete Ecken 18">
            <a:extLst>
              <a:ext uri="{FF2B5EF4-FFF2-40B4-BE49-F238E27FC236}">
                <a16:creationId xmlns:a16="http://schemas.microsoft.com/office/drawing/2014/main" id="{31EDD304-EF19-40F9-93DB-7EFF0BE7635A}"/>
              </a:ext>
            </a:extLst>
          </p:cNvPr>
          <p:cNvSpPr/>
          <p:nvPr/>
        </p:nvSpPr>
        <p:spPr>
          <a:xfrm>
            <a:off x="10609201" y="577280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Aperçu de la formation</a:t>
            </a:r>
          </a:p>
        </p:txBody>
      </p:sp>
      <p:sp>
        <p:nvSpPr>
          <p:cNvPr id="20" name="Rechteck 19">
            <a:extLst>
              <a:ext uri="{FF2B5EF4-FFF2-40B4-BE49-F238E27FC236}">
                <a16:creationId xmlns:a16="http://schemas.microsoft.com/office/drawing/2014/main" id="{9AF212B2-E70A-4C6F-A050-44446E8B11B6}"/>
              </a:ext>
            </a:extLst>
          </p:cNvPr>
          <p:cNvSpPr/>
          <p:nvPr/>
        </p:nvSpPr>
        <p:spPr>
          <a:xfrm>
            <a:off x="8065215" y="503480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Attribution du mandat</a:t>
            </a:r>
          </a:p>
        </p:txBody>
      </p:sp>
      <p:sp>
        <p:nvSpPr>
          <p:cNvPr id="21" name="Rechteck 20">
            <a:extLst>
              <a:ext uri="{FF2B5EF4-FFF2-40B4-BE49-F238E27FC236}">
                <a16:creationId xmlns:a16="http://schemas.microsoft.com/office/drawing/2014/main" id="{D5A98B85-6865-4E98-BD2B-2B3F66B3F078}"/>
              </a:ext>
            </a:extLst>
          </p:cNvPr>
          <p:cNvSpPr/>
          <p:nvPr/>
        </p:nvSpPr>
        <p:spPr>
          <a:xfrm>
            <a:off x="1998450" y="409361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sz="1100"/>
          </a:p>
          <a:p>
            <a:pPr algn="ctr"/>
            <a:r>
              <a:rPr lang="fr-CH" sz="1100"/>
              <a:t>Auto-évaluation et évaluation externe</a:t>
            </a:r>
            <a:br>
              <a:rPr lang="fr-CH" sz="1000"/>
            </a:br>
            <a:r>
              <a:rPr lang="fr-CH" sz="1000"/>
              <a:t>du développement des compétences</a:t>
            </a:r>
          </a:p>
        </p:txBody>
      </p:sp>
      <p:sp>
        <p:nvSpPr>
          <p:cNvPr id="22" name="Rechteck 21">
            <a:extLst>
              <a:ext uri="{FF2B5EF4-FFF2-40B4-BE49-F238E27FC236}">
                <a16:creationId xmlns:a16="http://schemas.microsoft.com/office/drawing/2014/main" id="{EAC75125-A806-4E12-8F6C-1009AEDB98B1}"/>
              </a:ext>
            </a:extLst>
          </p:cNvPr>
          <p:cNvSpPr/>
          <p:nvPr/>
        </p:nvSpPr>
        <p:spPr>
          <a:xfrm>
            <a:off x="5033261"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Mise en œuvre</a:t>
            </a:r>
          </a:p>
        </p:txBody>
      </p:sp>
      <p:sp>
        <p:nvSpPr>
          <p:cNvPr id="23" name="Rechteck 22">
            <a:extLst>
              <a:ext uri="{FF2B5EF4-FFF2-40B4-BE49-F238E27FC236}">
                <a16:creationId xmlns:a16="http://schemas.microsoft.com/office/drawing/2014/main" id="{0171891C-FF6B-40C4-AC44-C5D20F16369F}"/>
              </a:ext>
            </a:extLst>
          </p:cNvPr>
          <p:cNvSpPr/>
          <p:nvPr/>
        </p:nvSpPr>
        <p:spPr>
          <a:xfrm>
            <a:off x="1988767"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Feed-back</a:t>
            </a:r>
          </a:p>
        </p:txBody>
      </p:sp>
      <p:sp>
        <p:nvSpPr>
          <p:cNvPr id="24" name="Rechteck: abgerundete Ecken 23">
            <a:extLst>
              <a:ext uri="{FF2B5EF4-FFF2-40B4-BE49-F238E27FC236}">
                <a16:creationId xmlns:a16="http://schemas.microsoft.com/office/drawing/2014/main" id="{90E222D7-EA6C-4D96-891C-185797A52392}"/>
              </a:ext>
            </a:extLst>
          </p:cNvPr>
          <p:cNvSpPr/>
          <p:nvPr/>
        </p:nvSpPr>
        <p:spPr>
          <a:xfrm>
            <a:off x="9510022" y="477694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Mandat pratique</a:t>
            </a:r>
          </a:p>
        </p:txBody>
      </p:sp>
      <p:sp>
        <p:nvSpPr>
          <p:cNvPr id="25" name="Rechteck: abgerundete Ecken 24">
            <a:extLst>
              <a:ext uri="{FF2B5EF4-FFF2-40B4-BE49-F238E27FC236}">
                <a16:creationId xmlns:a16="http://schemas.microsoft.com/office/drawing/2014/main" id="{EE012DEE-2E56-4AA3-92A1-8A0F77CEF4E9}"/>
              </a:ext>
            </a:extLst>
          </p:cNvPr>
          <p:cNvSpPr/>
          <p:nvPr/>
        </p:nvSpPr>
        <p:spPr>
          <a:xfrm>
            <a:off x="3457808" y="3826801"/>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Grille de compétences</a:t>
            </a:r>
          </a:p>
        </p:txBody>
      </p:sp>
      <p:sp>
        <p:nvSpPr>
          <p:cNvPr id="26" name="Rechteck: abgerundete Ecken 25">
            <a:extLst>
              <a:ext uri="{FF2B5EF4-FFF2-40B4-BE49-F238E27FC236}">
                <a16:creationId xmlns:a16="http://schemas.microsoft.com/office/drawing/2014/main" id="{32F9F9C1-2059-44DE-82FB-6AD472A7C6E5}"/>
              </a:ext>
            </a:extLst>
          </p:cNvPr>
          <p:cNvSpPr/>
          <p:nvPr/>
        </p:nvSpPr>
        <p:spPr>
          <a:xfrm>
            <a:off x="3222450" y="1889247"/>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Rapport de formation</a:t>
            </a:r>
          </a:p>
        </p:txBody>
      </p:sp>
      <p:sp>
        <p:nvSpPr>
          <p:cNvPr id="27" name="Rechteck: abgerundete Ecken 26">
            <a:extLst>
              <a:ext uri="{FF2B5EF4-FFF2-40B4-BE49-F238E27FC236}">
                <a16:creationId xmlns:a16="http://schemas.microsoft.com/office/drawing/2014/main" id="{06913CC0-8AB6-4944-8A8B-B59FCDAF288D}"/>
              </a:ext>
            </a:extLst>
          </p:cNvPr>
          <p:cNvSpPr/>
          <p:nvPr/>
        </p:nvSpPr>
        <p:spPr>
          <a:xfrm>
            <a:off x="1998450" y="1610875"/>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Guide Entretien de qualification</a:t>
            </a:r>
          </a:p>
        </p:txBody>
      </p:sp>
      <p:sp>
        <p:nvSpPr>
          <p:cNvPr id="28" name="Rechteck: abgerundete Ecken 27">
            <a:extLst>
              <a:ext uri="{FF2B5EF4-FFF2-40B4-BE49-F238E27FC236}">
                <a16:creationId xmlns:a16="http://schemas.microsoft.com/office/drawing/2014/main" id="{ABCEC003-ADFF-41B2-9632-6C6AFE242341}"/>
              </a:ext>
            </a:extLst>
          </p:cNvPr>
          <p:cNvSpPr/>
          <p:nvPr/>
        </p:nvSpPr>
        <p:spPr>
          <a:xfrm>
            <a:off x="7073860" y="1422000"/>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Instruments d’évaluation</a:t>
            </a:r>
          </a:p>
        </p:txBody>
      </p:sp>
      <p:sp>
        <p:nvSpPr>
          <p:cNvPr id="29" name="Rechteck: abgerundete Ecken 28">
            <a:extLst>
              <a:ext uri="{FF2B5EF4-FFF2-40B4-BE49-F238E27FC236}">
                <a16:creationId xmlns:a16="http://schemas.microsoft.com/office/drawing/2014/main" id="{A9C3C13B-5C3B-44DB-9338-DCDA368DC4A4}"/>
              </a:ext>
            </a:extLst>
          </p:cNvPr>
          <p:cNvSpPr/>
          <p:nvPr/>
        </p:nvSpPr>
        <p:spPr>
          <a:xfrm>
            <a:off x="10573200" y="1595833"/>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Portfolio personnel</a:t>
            </a:r>
          </a:p>
        </p:txBody>
      </p:sp>
      <p:cxnSp>
        <p:nvCxnSpPr>
          <p:cNvPr id="31" name="Gerade Verbindung mit Pfeil 30">
            <a:extLst>
              <a:ext uri="{FF2B5EF4-FFF2-40B4-BE49-F238E27FC236}">
                <a16:creationId xmlns:a16="http://schemas.microsoft.com/office/drawing/2014/main" id="{5131C62A-C208-456D-B047-CE3EF3E2CB14}"/>
              </a:ext>
            </a:extLst>
          </p:cNvPr>
          <p:cNvCxnSpPr/>
          <p:nvPr/>
        </p:nvCxnSpPr>
        <p:spPr>
          <a:xfrm flipH="1">
            <a:off x="7533417" y="5397236"/>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CBF5A310-1D4D-400E-8915-554BCA5870B6}"/>
              </a:ext>
            </a:extLst>
          </p:cNvPr>
          <p:cNvCxnSpPr/>
          <p:nvPr/>
        </p:nvCxnSpPr>
        <p:spPr>
          <a:xfrm flipH="1">
            <a:off x="4501989" y="5376809"/>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090F11F1-7A31-4E61-A4DC-0193844C10C6}"/>
              </a:ext>
            </a:extLst>
          </p:cNvPr>
          <p:cNvCxnSpPr>
            <a:cxnSpLocks/>
          </p:cNvCxnSpPr>
          <p:nvPr/>
        </p:nvCxnSpPr>
        <p:spPr>
          <a:xfrm flipV="1">
            <a:off x="3212767" y="4797417"/>
            <a:ext cx="0" cy="216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81D403D7-784A-4F18-928F-DAB0024F2701}"/>
              </a:ext>
            </a:extLst>
          </p:cNvPr>
          <p:cNvCxnSpPr>
            <a:cxnSpLocks/>
          </p:cNvCxnSpPr>
          <p:nvPr/>
        </p:nvCxnSpPr>
        <p:spPr>
          <a:xfrm flipV="1">
            <a:off x="3212767" y="3297224"/>
            <a:ext cx="0" cy="720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CBE482C5-468A-4C41-8A6C-BD83DBA6C5E1}"/>
              </a:ext>
            </a:extLst>
          </p:cNvPr>
          <p:cNvCxnSpPr>
            <a:cxnSpLocks/>
          </p:cNvCxnSpPr>
          <p:nvPr/>
        </p:nvCxnSpPr>
        <p:spPr>
          <a:xfrm flipV="1">
            <a:off x="3222450" y="1889247"/>
            <a:ext cx="1649550" cy="753"/>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6485B357-B798-43CD-B4C4-8A0D8AE2332B}"/>
              </a:ext>
            </a:extLst>
          </p:cNvPr>
          <p:cNvCxnSpPr>
            <a:cxnSpLocks/>
          </p:cNvCxnSpPr>
          <p:nvPr/>
        </p:nvCxnSpPr>
        <p:spPr>
          <a:xfrm flipH="1">
            <a:off x="3212767" y="1872965"/>
            <a:ext cx="9683" cy="68400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1" name="Pfeil: nach unten 40">
            <a:extLst>
              <a:ext uri="{FF2B5EF4-FFF2-40B4-BE49-F238E27FC236}">
                <a16:creationId xmlns:a16="http://schemas.microsoft.com/office/drawing/2014/main" id="{8F8597E9-8890-4E92-AB42-94DADF6A7F83}"/>
              </a:ext>
            </a:extLst>
          </p:cNvPr>
          <p:cNvSpPr/>
          <p:nvPr/>
        </p:nvSpPr>
        <p:spPr>
          <a:xfrm>
            <a:off x="5138247" y="3443673"/>
            <a:ext cx="939206" cy="540000"/>
          </a:xfrm>
          <a:prstGeom prst="down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2" name="Pfeil: nach unten 41">
            <a:extLst>
              <a:ext uri="{FF2B5EF4-FFF2-40B4-BE49-F238E27FC236}">
                <a16:creationId xmlns:a16="http://schemas.microsoft.com/office/drawing/2014/main" id="{115347E6-146E-4033-B9C8-D0EEFAF6EBD6}"/>
              </a:ext>
            </a:extLst>
          </p:cNvPr>
          <p:cNvSpPr/>
          <p:nvPr/>
        </p:nvSpPr>
        <p:spPr>
          <a:xfrm rot="10800000">
            <a:off x="6075207" y="3127856"/>
            <a:ext cx="939206" cy="540000"/>
          </a:xfrm>
          <a:prstGeom prst="downArrow">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a:p>
        </p:txBody>
      </p:sp>
      <p:pic>
        <p:nvPicPr>
          <p:cNvPr id="30" name="Inhaltsplatzhalter 107" descr="Ein Bild, das Spielzeug, Puppe, Essen, Zeichnung enthält.&#10;&#10;Automatisch generierte Beschreibung">
            <a:extLst>
              <a:ext uri="{FF2B5EF4-FFF2-40B4-BE49-F238E27FC236}">
                <a16:creationId xmlns:a16="http://schemas.microsoft.com/office/drawing/2014/main" id="{710F163B-6FAF-903D-0C9A-FD6609FFB5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003" y="3700281"/>
            <a:ext cx="1597627" cy="1133732"/>
          </a:xfrm>
          <a:prstGeom prst="rect">
            <a:avLst/>
          </a:prstGeom>
        </p:spPr>
      </p:pic>
      <p:sp>
        <p:nvSpPr>
          <p:cNvPr id="34" name="Ellipse 33">
            <a:extLst>
              <a:ext uri="{FF2B5EF4-FFF2-40B4-BE49-F238E27FC236}">
                <a16:creationId xmlns:a16="http://schemas.microsoft.com/office/drawing/2014/main" id="{170BC8A5-7FC5-72A1-DD3B-E6F9393D11B6}"/>
              </a:ext>
            </a:extLst>
          </p:cNvPr>
          <p:cNvSpPr/>
          <p:nvPr/>
        </p:nvSpPr>
        <p:spPr>
          <a:xfrm>
            <a:off x="10456239" y="5617946"/>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1</a:t>
            </a:r>
          </a:p>
        </p:txBody>
      </p:sp>
      <p:sp>
        <p:nvSpPr>
          <p:cNvPr id="37" name="Ellipse 36">
            <a:extLst>
              <a:ext uri="{FF2B5EF4-FFF2-40B4-BE49-F238E27FC236}">
                <a16:creationId xmlns:a16="http://schemas.microsoft.com/office/drawing/2014/main" id="{574F5137-6F41-34BA-D123-68B3809DDE29}"/>
              </a:ext>
            </a:extLst>
          </p:cNvPr>
          <p:cNvSpPr/>
          <p:nvPr/>
        </p:nvSpPr>
        <p:spPr>
          <a:xfrm>
            <a:off x="9348021" y="4638809"/>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2</a:t>
            </a:r>
          </a:p>
        </p:txBody>
      </p:sp>
      <p:sp>
        <p:nvSpPr>
          <p:cNvPr id="38" name="Ellipse 37">
            <a:extLst>
              <a:ext uri="{FF2B5EF4-FFF2-40B4-BE49-F238E27FC236}">
                <a16:creationId xmlns:a16="http://schemas.microsoft.com/office/drawing/2014/main" id="{299D380D-D1AD-336C-CAF3-E4E37BC9421A}"/>
              </a:ext>
            </a:extLst>
          </p:cNvPr>
          <p:cNvSpPr/>
          <p:nvPr/>
        </p:nvSpPr>
        <p:spPr>
          <a:xfrm>
            <a:off x="3295807" y="3686270"/>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3</a:t>
            </a:r>
          </a:p>
        </p:txBody>
      </p:sp>
      <p:sp>
        <p:nvSpPr>
          <p:cNvPr id="39" name="Ellipse 38">
            <a:extLst>
              <a:ext uri="{FF2B5EF4-FFF2-40B4-BE49-F238E27FC236}">
                <a16:creationId xmlns:a16="http://schemas.microsoft.com/office/drawing/2014/main" id="{BD867996-35D5-C532-189C-9364D430B295}"/>
              </a:ext>
            </a:extLst>
          </p:cNvPr>
          <p:cNvSpPr/>
          <p:nvPr/>
        </p:nvSpPr>
        <p:spPr>
          <a:xfrm>
            <a:off x="3060449" y="161506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4</a:t>
            </a:r>
          </a:p>
        </p:txBody>
      </p:sp>
      <p:sp>
        <p:nvSpPr>
          <p:cNvPr id="43" name="Ellipse 42">
            <a:extLst>
              <a:ext uri="{FF2B5EF4-FFF2-40B4-BE49-F238E27FC236}">
                <a16:creationId xmlns:a16="http://schemas.microsoft.com/office/drawing/2014/main" id="{B5BAA334-DD2B-C454-C34C-979278F7835D}"/>
              </a:ext>
            </a:extLst>
          </p:cNvPr>
          <p:cNvSpPr/>
          <p:nvPr/>
        </p:nvSpPr>
        <p:spPr>
          <a:xfrm>
            <a:off x="6905773" y="124278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5</a:t>
            </a:r>
          </a:p>
        </p:txBody>
      </p:sp>
    </p:spTree>
    <p:extLst>
      <p:ext uri="{BB962C8B-B14F-4D97-AF65-F5344CB8AC3E}">
        <p14:creationId xmlns:p14="http://schemas.microsoft.com/office/powerpoint/2010/main" val="2902243872"/>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CA6BF-83FE-669A-CA6A-76EF660EE763}"/>
              </a:ext>
            </a:extLst>
          </p:cNvPr>
          <p:cNvSpPr>
            <a:spLocks noGrp="1"/>
          </p:cNvSpPr>
          <p:nvPr>
            <p:ph type="ctrTitle"/>
          </p:nvPr>
        </p:nvSpPr>
        <p:spPr/>
        <p:txBody>
          <a:bodyPr/>
          <a:lstStyle/>
          <a:p>
            <a:r>
              <a:rPr lang="fr-CH"/>
              <a:t>Phase de développement</a:t>
            </a:r>
            <a:br>
              <a:rPr lang="fr-CH"/>
            </a:br>
            <a:r>
              <a:rPr lang="fr-CH"/>
              <a:t>Étape 1 : planifier la formation en entreprise</a:t>
            </a:r>
          </a:p>
        </p:txBody>
      </p:sp>
    </p:spTree>
    <p:extLst>
      <p:ext uri="{BB962C8B-B14F-4D97-AF65-F5344CB8AC3E}">
        <p14:creationId xmlns:p14="http://schemas.microsoft.com/office/powerpoint/2010/main" val="342150651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71C2A-B880-852B-7390-CBE3969503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84C71E-E9BB-BE06-1CC3-0CBA637CE03B}"/>
              </a:ext>
            </a:extLst>
          </p:cNvPr>
          <p:cNvSpPr>
            <a:spLocks noGrp="1"/>
          </p:cNvSpPr>
          <p:nvPr>
            <p:ph type="title"/>
          </p:nvPr>
        </p:nvSpPr>
        <p:spPr/>
        <p:txBody>
          <a:bodyPr/>
          <a:lstStyle/>
          <a:p>
            <a:r>
              <a:rPr lang="fr-FR"/>
              <a:t>Les cinq étapes de la formation en entreprise</a:t>
            </a:r>
            <a:endParaRPr lang="fr-CH"/>
          </a:p>
        </p:txBody>
      </p:sp>
      <p:sp>
        <p:nvSpPr>
          <p:cNvPr id="3" name="Textplatzhalter 2">
            <a:extLst>
              <a:ext uri="{FF2B5EF4-FFF2-40B4-BE49-F238E27FC236}">
                <a16:creationId xmlns:a16="http://schemas.microsoft.com/office/drawing/2014/main" id="{B216667F-9785-BE59-06B5-4FDBC6CFC550}"/>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0BCA3932-95EC-DBB8-BC4E-77DC9C78539E}"/>
              </a:ext>
            </a:extLst>
          </p:cNvPr>
          <p:cNvSpPr>
            <a:spLocks noGrp="1"/>
          </p:cNvSpPr>
          <p:nvPr>
            <p:ph type="sldNum" sz="quarter" idx="4"/>
          </p:nvPr>
        </p:nvSpPr>
        <p:spPr/>
        <p:txBody>
          <a:bodyPr/>
          <a:lstStyle/>
          <a:p>
            <a:fld id="{208DA8C3-C42B-9A42-8EE5-4A20E5B7F456}" type="slidenum">
              <a:rPr lang="de-CH" smtClean="0"/>
              <a:pPr/>
              <a:t>38</a:t>
            </a:fld>
            <a:endParaRPr lang="de-CH"/>
          </a:p>
        </p:txBody>
      </p:sp>
      <p:sp>
        <p:nvSpPr>
          <p:cNvPr id="5" name="Rechteck 4">
            <a:extLst>
              <a:ext uri="{FF2B5EF4-FFF2-40B4-BE49-F238E27FC236}">
                <a16:creationId xmlns:a16="http://schemas.microsoft.com/office/drawing/2014/main" id="{F74B912C-75EC-5A39-AE2A-D2BAA08C4B7E}"/>
              </a:ext>
            </a:extLst>
          </p:cNvPr>
          <p:cNvSpPr/>
          <p:nvPr/>
        </p:nvSpPr>
        <p:spPr>
          <a:xfrm>
            <a:off x="720000" y="1224000"/>
            <a:ext cx="11113201" cy="223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fr-CH" sz="1600" b="1"/>
              <a:t>Évaluation</a:t>
            </a:r>
          </a:p>
        </p:txBody>
      </p:sp>
      <p:sp>
        <p:nvSpPr>
          <p:cNvPr id="6" name="Rechteck 5">
            <a:extLst>
              <a:ext uri="{FF2B5EF4-FFF2-40B4-BE49-F238E27FC236}">
                <a16:creationId xmlns:a16="http://schemas.microsoft.com/office/drawing/2014/main" id="{A69EC92B-2451-48F5-D5AB-C98850A3BD03}"/>
              </a:ext>
            </a:extLst>
          </p:cNvPr>
          <p:cNvSpPr/>
          <p:nvPr/>
        </p:nvSpPr>
        <p:spPr>
          <a:xfrm>
            <a:off x="719999" y="3672000"/>
            <a:ext cx="11113201" cy="223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fr-CH" sz="1600" b="1"/>
              <a:t>Développement</a:t>
            </a:r>
          </a:p>
        </p:txBody>
      </p:sp>
      <p:sp>
        <p:nvSpPr>
          <p:cNvPr id="7" name="Rechteck 6">
            <a:extLst>
              <a:ext uri="{FF2B5EF4-FFF2-40B4-BE49-F238E27FC236}">
                <a16:creationId xmlns:a16="http://schemas.microsoft.com/office/drawing/2014/main" id="{1D8E5B63-0897-96D1-39D6-FF89A8C1F71C}"/>
              </a:ext>
            </a:extLst>
          </p:cNvPr>
          <p:cNvSpPr/>
          <p:nvPr/>
        </p:nvSpPr>
        <p:spPr>
          <a:xfrm>
            <a:off x="839972" y="1573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8" name="Rechteck 7">
            <a:extLst>
              <a:ext uri="{FF2B5EF4-FFF2-40B4-BE49-F238E27FC236}">
                <a16:creationId xmlns:a16="http://schemas.microsoft.com/office/drawing/2014/main" id="{EEA58EFA-A3E9-D1A1-6080-55E41A3A34EE}"/>
              </a:ext>
            </a:extLst>
          </p:cNvPr>
          <p:cNvSpPr/>
          <p:nvPr/>
        </p:nvSpPr>
        <p:spPr>
          <a:xfrm>
            <a:off x="839972" y="2514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9" name="Rechteck 8">
            <a:extLst>
              <a:ext uri="{FF2B5EF4-FFF2-40B4-BE49-F238E27FC236}">
                <a16:creationId xmlns:a16="http://schemas.microsoft.com/office/drawing/2014/main" id="{AD5983A2-AF5E-E888-BF5C-96451D6EF5A4}"/>
              </a:ext>
            </a:extLst>
          </p:cNvPr>
          <p:cNvSpPr/>
          <p:nvPr/>
        </p:nvSpPr>
        <p:spPr>
          <a:xfrm>
            <a:off x="839972" y="4021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0" name="Rechteck 9">
            <a:extLst>
              <a:ext uri="{FF2B5EF4-FFF2-40B4-BE49-F238E27FC236}">
                <a16:creationId xmlns:a16="http://schemas.microsoft.com/office/drawing/2014/main" id="{FCB0FE63-A546-7A61-D74C-085F6B94DA68}"/>
              </a:ext>
            </a:extLst>
          </p:cNvPr>
          <p:cNvSpPr/>
          <p:nvPr/>
        </p:nvSpPr>
        <p:spPr>
          <a:xfrm>
            <a:off x="839972" y="4962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1" name="Textfeld 10">
            <a:extLst>
              <a:ext uri="{FF2B5EF4-FFF2-40B4-BE49-F238E27FC236}">
                <a16:creationId xmlns:a16="http://schemas.microsoft.com/office/drawing/2014/main" id="{F6B3692A-5719-7406-786D-793D5C119A8A}"/>
              </a:ext>
            </a:extLst>
          </p:cNvPr>
          <p:cNvSpPr txBox="1"/>
          <p:nvPr/>
        </p:nvSpPr>
        <p:spPr>
          <a:xfrm rot="16200000">
            <a:off x="326525" y="1890789"/>
            <a:ext cx="1297172" cy="230832"/>
          </a:xfrm>
          <a:prstGeom prst="rect">
            <a:avLst/>
          </a:prstGeom>
          <a:noFill/>
        </p:spPr>
        <p:txBody>
          <a:bodyPr wrap="square" rtlCol="0">
            <a:spAutoFit/>
          </a:bodyPr>
          <a:lstStyle/>
          <a:p>
            <a:pPr algn="ctr"/>
            <a:r>
              <a:rPr lang="fr-CH" sz="900"/>
              <a:t>Par semestre</a:t>
            </a:r>
          </a:p>
        </p:txBody>
      </p:sp>
      <p:sp>
        <p:nvSpPr>
          <p:cNvPr id="12" name="Textfeld 11">
            <a:extLst>
              <a:ext uri="{FF2B5EF4-FFF2-40B4-BE49-F238E27FC236}">
                <a16:creationId xmlns:a16="http://schemas.microsoft.com/office/drawing/2014/main" id="{153BB11B-4227-D3E1-F172-027E49D4615B}"/>
              </a:ext>
            </a:extLst>
          </p:cNvPr>
          <p:cNvSpPr txBox="1"/>
          <p:nvPr/>
        </p:nvSpPr>
        <p:spPr>
          <a:xfrm rot="16200000">
            <a:off x="325442" y="2813393"/>
            <a:ext cx="1297172" cy="230832"/>
          </a:xfrm>
          <a:prstGeom prst="rect">
            <a:avLst/>
          </a:prstGeom>
          <a:noFill/>
        </p:spPr>
        <p:txBody>
          <a:bodyPr wrap="square" rtlCol="0">
            <a:spAutoFit/>
          </a:bodyPr>
          <a:lstStyle/>
          <a:p>
            <a:pPr algn="ctr"/>
            <a:r>
              <a:rPr lang="fr-CH" sz="900"/>
              <a:t>Par semestre</a:t>
            </a:r>
          </a:p>
        </p:txBody>
      </p:sp>
      <p:sp>
        <p:nvSpPr>
          <p:cNvPr id="13" name="Textfeld 12">
            <a:extLst>
              <a:ext uri="{FF2B5EF4-FFF2-40B4-BE49-F238E27FC236}">
                <a16:creationId xmlns:a16="http://schemas.microsoft.com/office/drawing/2014/main" id="{1CA0515E-8FE8-9910-B590-154301BEB5AA}"/>
              </a:ext>
            </a:extLst>
          </p:cNvPr>
          <p:cNvSpPr txBox="1"/>
          <p:nvPr/>
        </p:nvSpPr>
        <p:spPr>
          <a:xfrm rot="16200000">
            <a:off x="324359" y="4326565"/>
            <a:ext cx="1297172" cy="230832"/>
          </a:xfrm>
          <a:prstGeom prst="rect">
            <a:avLst/>
          </a:prstGeom>
          <a:noFill/>
        </p:spPr>
        <p:txBody>
          <a:bodyPr wrap="square" rtlCol="0">
            <a:spAutoFit/>
          </a:bodyPr>
          <a:lstStyle/>
          <a:p>
            <a:pPr algn="ctr"/>
            <a:r>
              <a:rPr lang="fr-CH" sz="900"/>
              <a:t>Par semestre</a:t>
            </a:r>
          </a:p>
        </p:txBody>
      </p:sp>
      <p:sp>
        <p:nvSpPr>
          <p:cNvPr id="14" name="Textfeld 13">
            <a:extLst>
              <a:ext uri="{FF2B5EF4-FFF2-40B4-BE49-F238E27FC236}">
                <a16:creationId xmlns:a16="http://schemas.microsoft.com/office/drawing/2014/main" id="{6CEE802D-036C-967A-E528-FB7B2AF0D2FE}"/>
              </a:ext>
            </a:extLst>
          </p:cNvPr>
          <p:cNvSpPr txBox="1"/>
          <p:nvPr/>
        </p:nvSpPr>
        <p:spPr>
          <a:xfrm rot="16200000">
            <a:off x="326526" y="5253188"/>
            <a:ext cx="1297172" cy="230832"/>
          </a:xfrm>
          <a:prstGeom prst="rect">
            <a:avLst/>
          </a:prstGeom>
          <a:noFill/>
        </p:spPr>
        <p:txBody>
          <a:bodyPr wrap="square" rtlCol="0">
            <a:spAutoFit/>
          </a:bodyPr>
          <a:lstStyle/>
          <a:p>
            <a:pPr algn="ctr"/>
            <a:r>
              <a:rPr lang="fr-CH" sz="900"/>
              <a:t>En continu</a:t>
            </a:r>
          </a:p>
        </p:txBody>
      </p:sp>
      <p:sp>
        <p:nvSpPr>
          <p:cNvPr id="15" name="Textfeld 14">
            <a:extLst>
              <a:ext uri="{FF2B5EF4-FFF2-40B4-BE49-F238E27FC236}">
                <a16:creationId xmlns:a16="http://schemas.microsoft.com/office/drawing/2014/main" id="{A6849740-8898-9702-DCCD-F50E29A782F0}"/>
              </a:ext>
            </a:extLst>
          </p:cNvPr>
          <p:cNvSpPr txBox="1"/>
          <p:nvPr/>
        </p:nvSpPr>
        <p:spPr>
          <a:xfrm rot="16200000">
            <a:off x="9150875" y="3433195"/>
            <a:ext cx="4626837"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Tenue d’un dossier de formation en ligne</a:t>
            </a:r>
          </a:p>
        </p:txBody>
      </p:sp>
      <p:sp>
        <p:nvSpPr>
          <p:cNvPr id="16" name="Textfeld 15">
            <a:extLst>
              <a:ext uri="{FF2B5EF4-FFF2-40B4-BE49-F238E27FC236}">
                <a16:creationId xmlns:a16="http://schemas.microsoft.com/office/drawing/2014/main" id="{B997EBB1-64E6-CA25-C33A-3A88E94A3855}"/>
              </a:ext>
            </a:extLst>
          </p:cNvPr>
          <p:cNvSpPr txBox="1"/>
          <p:nvPr/>
        </p:nvSpPr>
        <p:spPr>
          <a:xfrm rot="16200000">
            <a:off x="9964032" y="4666612"/>
            <a:ext cx="2160000"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Planification de la formation</a:t>
            </a:r>
          </a:p>
        </p:txBody>
      </p:sp>
      <p:sp>
        <p:nvSpPr>
          <p:cNvPr id="17" name="Rechteck 16">
            <a:extLst>
              <a:ext uri="{FF2B5EF4-FFF2-40B4-BE49-F238E27FC236}">
                <a16:creationId xmlns:a16="http://schemas.microsoft.com/office/drawing/2014/main" id="{2538D7E6-F86C-D2B9-8178-59B88EDF739A}"/>
              </a:ext>
            </a:extLst>
          </p:cNvPr>
          <p:cNvSpPr/>
          <p:nvPr/>
        </p:nvSpPr>
        <p:spPr>
          <a:xfrm>
            <a:off x="1998450" y="2584717"/>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Entretien de qualification</a:t>
            </a:r>
          </a:p>
          <a:p>
            <a:pPr algn="ctr"/>
            <a:r>
              <a:rPr lang="fr-CH" sz="1000"/>
              <a:t>Base pour la note d’expérience et la convention d’objectifs pour le semestre suivant</a:t>
            </a:r>
          </a:p>
        </p:txBody>
      </p:sp>
      <p:sp>
        <p:nvSpPr>
          <p:cNvPr id="18" name="Rechteck 17">
            <a:extLst>
              <a:ext uri="{FF2B5EF4-FFF2-40B4-BE49-F238E27FC236}">
                <a16:creationId xmlns:a16="http://schemas.microsoft.com/office/drawing/2014/main" id="{59BFC85B-6052-1C5C-C67A-FD49FDF8F30C}"/>
              </a:ext>
            </a:extLst>
          </p:cNvPr>
          <p:cNvSpPr/>
          <p:nvPr/>
        </p:nvSpPr>
        <p:spPr>
          <a:xfrm>
            <a:off x="4872000" y="1656000"/>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Note d’expérience</a:t>
            </a:r>
          </a:p>
          <a:p>
            <a:pPr algn="ctr"/>
            <a:r>
              <a:rPr lang="fr-CH" sz="1000"/>
              <a:t>Résultat des entretiens de qualification</a:t>
            </a:r>
          </a:p>
        </p:txBody>
      </p:sp>
      <p:sp>
        <p:nvSpPr>
          <p:cNvPr id="19" name="Rechteck: abgerundete Ecken 18">
            <a:extLst>
              <a:ext uri="{FF2B5EF4-FFF2-40B4-BE49-F238E27FC236}">
                <a16:creationId xmlns:a16="http://schemas.microsoft.com/office/drawing/2014/main" id="{B65E730D-A1C8-5084-5FD4-785670EE945A}"/>
              </a:ext>
            </a:extLst>
          </p:cNvPr>
          <p:cNvSpPr/>
          <p:nvPr/>
        </p:nvSpPr>
        <p:spPr>
          <a:xfrm>
            <a:off x="10609201" y="5772809"/>
            <a:ext cx="1224000" cy="468000"/>
          </a:xfrm>
          <a:prstGeom prst="roundRect">
            <a:avLst/>
          </a:prstGeom>
          <a:solidFill>
            <a:schemeClr val="bg1"/>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Aperçu de la formation</a:t>
            </a:r>
          </a:p>
        </p:txBody>
      </p:sp>
      <p:sp>
        <p:nvSpPr>
          <p:cNvPr id="20" name="Rechteck 19">
            <a:extLst>
              <a:ext uri="{FF2B5EF4-FFF2-40B4-BE49-F238E27FC236}">
                <a16:creationId xmlns:a16="http://schemas.microsoft.com/office/drawing/2014/main" id="{C72FD19B-8179-0033-55AB-C12402F5E0C4}"/>
              </a:ext>
            </a:extLst>
          </p:cNvPr>
          <p:cNvSpPr/>
          <p:nvPr/>
        </p:nvSpPr>
        <p:spPr>
          <a:xfrm>
            <a:off x="8065215" y="503480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Attribution du mandat</a:t>
            </a:r>
          </a:p>
        </p:txBody>
      </p:sp>
      <p:sp>
        <p:nvSpPr>
          <p:cNvPr id="21" name="Rechteck 20">
            <a:extLst>
              <a:ext uri="{FF2B5EF4-FFF2-40B4-BE49-F238E27FC236}">
                <a16:creationId xmlns:a16="http://schemas.microsoft.com/office/drawing/2014/main" id="{0BD0BE99-0706-816B-925F-94AE11465419}"/>
              </a:ext>
            </a:extLst>
          </p:cNvPr>
          <p:cNvSpPr/>
          <p:nvPr/>
        </p:nvSpPr>
        <p:spPr>
          <a:xfrm>
            <a:off x="1998450" y="409361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sz="1100"/>
          </a:p>
          <a:p>
            <a:pPr algn="ctr"/>
            <a:r>
              <a:rPr lang="fr-CH" sz="1100"/>
              <a:t>Auto-évaluation et évaluation externe</a:t>
            </a:r>
            <a:br>
              <a:rPr lang="fr-CH" sz="1000"/>
            </a:br>
            <a:r>
              <a:rPr lang="fr-CH" sz="1000"/>
              <a:t>du développement des compétences</a:t>
            </a:r>
          </a:p>
        </p:txBody>
      </p:sp>
      <p:sp>
        <p:nvSpPr>
          <p:cNvPr id="22" name="Rechteck 21">
            <a:extLst>
              <a:ext uri="{FF2B5EF4-FFF2-40B4-BE49-F238E27FC236}">
                <a16:creationId xmlns:a16="http://schemas.microsoft.com/office/drawing/2014/main" id="{931E832E-433F-88C2-1C59-E86768002784}"/>
              </a:ext>
            </a:extLst>
          </p:cNvPr>
          <p:cNvSpPr/>
          <p:nvPr/>
        </p:nvSpPr>
        <p:spPr>
          <a:xfrm>
            <a:off x="5033261"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Mise en œuvre</a:t>
            </a:r>
          </a:p>
        </p:txBody>
      </p:sp>
      <p:sp>
        <p:nvSpPr>
          <p:cNvPr id="23" name="Rechteck 22">
            <a:extLst>
              <a:ext uri="{FF2B5EF4-FFF2-40B4-BE49-F238E27FC236}">
                <a16:creationId xmlns:a16="http://schemas.microsoft.com/office/drawing/2014/main" id="{BD33EBD0-9454-2A98-D3E9-1B66922C8135}"/>
              </a:ext>
            </a:extLst>
          </p:cNvPr>
          <p:cNvSpPr/>
          <p:nvPr/>
        </p:nvSpPr>
        <p:spPr>
          <a:xfrm>
            <a:off x="1988767"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Feed-back</a:t>
            </a:r>
          </a:p>
        </p:txBody>
      </p:sp>
      <p:sp>
        <p:nvSpPr>
          <p:cNvPr id="24" name="Rechteck: abgerundete Ecken 23">
            <a:extLst>
              <a:ext uri="{FF2B5EF4-FFF2-40B4-BE49-F238E27FC236}">
                <a16:creationId xmlns:a16="http://schemas.microsoft.com/office/drawing/2014/main" id="{C57ADFCC-EE33-87A4-F8ED-0A376498348F}"/>
              </a:ext>
            </a:extLst>
          </p:cNvPr>
          <p:cNvSpPr/>
          <p:nvPr/>
        </p:nvSpPr>
        <p:spPr>
          <a:xfrm>
            <a:off x="9510022" y="477694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Mandat pratique</a:t>
            </a:r>
          </a:p>
        </p:txBody>
      </p:sp>
      <p:sp>
        <p:nvSpPr>
          <p:cNvPr id="25" name="Rechteck: abgerundete Ecken 24">
            <a:extLst>
              <a:ext uri="{FF2B5EF4-FFF2-40B4-BE49-F238E27FC236}">
                <a16:creationId xmlns:a16="http://schemas.microsoft.com/office/drawing/2014/main" id="{74446DE5-EEBC-B8DB-4CB1-A356F30F2381}"/>
              </a:ext>
            </a:extLst>
          </p:cNvPr>
          <p:cNvSpPr/>
          <p:nvPr/>
        </p:nvSpPr>
        <p:spPr>
          <a:xfrm>
            <a:off x="3457808" y="3826801"/>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Grille de compétences</a:t>
            </a:r>
          </a:p>
        </p:txBody>
      </p:sp>
      <p:sp>
        <p:nvSpPr>
          <p:cNvPr id="26" name="Rechteck: abgerundete Ecken 25">
            <a:extLst>
              <a:ext uri="{FF2B5EF4-FFF2-40B4-BE49-F238E27FC236}">
                <a16:creationId xmlns:a16="http://schemas.microsoft.com/office/drawing/2014/main" id="{0ED2F366-F0CA-CDB5-79E5-8889BD1B65CC}"/>
              </a:ext>
            </a:extLst>
          </p:cNvPr>
          <p:cNvSpPr/>
          <p:nvPr/>
        </p:nvSpPr>
        <p:spPr>
          <a:xfrm>
            <a:off x="3222450" y="1889247"/>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Rapport de formation</a:t>
            </a:r>
          </a:p>
        </p:txBody>
      </p:sp>
      <p:sp>
        <p:nvSpPr>
          <p:cNvPr id="27" name="Rechteck: abgerundete Ecken 26">
            <a:extLst>
              <a:ext uri="{FF2B5EF4-FFF2-40B4-BE49-F238E27FC236}">
                <a16:creationId xmlns:a16="http://schemas.microsoft.com/office/drawing/2014/main" id="{6B336DD0-F52D-5B75-138D-D0D7EEB0C82E}"/>
              </a:ext>
            </a:extLst>
          </p:cNvPr>
          <p:cNvSpPr/>
          <p:nvPr/>
        </p:nvSpPr>
        <p:spPr>
          <a:xfrm>
            <a:off x="1998450" y="1610875"/>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Guide Entretien de qualification</a:t>
            </a:r>
          </a:p>
        </p:txBody>
      </p:sp>
      <p:sp>
        <p:nvSpPr>
          <p:cNvPr id="28" name="Rechteck: abgerundete Ecken 27">
            <a:extLst>
              <a:ext uri="{FF2B5EF4-FFF2-40B4-BE49-F238E27FC236}">
                <a16:creationId xmlns:a16="http://schemas.microsoft.com/office/drawing/2014/main" id="{99DAFD24-EF0D-2FF2-8079-1326D4E4B7CD}"/>
              </a:ext>
            </a:extLst>
          </p:cNvPr>
          <p:cNvSpPr/>
          <p:nvPr/>
        </p:nvSpPr>
        <p:spPr>
          <a:xfrm>
            <a:off x="7073860" y="1422000"/>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Instruments d’évaluation</a:t>
            </a:r>
          </a:p>
        </p:txBody>
      </p:sp>
      <p:sp>
        <p:nvSpPr>
          <p:cNvPr id="29" name="Rechteck: abgerundete Ecken 28">
            <a:extLst>
              <a:ext uri="{FF2B5EF4-FFF2-40B4-BE49-F238E27FC236}">
                <a16:creationId xmlns:a16="http://schemas.microsoft.com/office/drawing/2014/main" id="{F98C29A9-99D9-E078-2FE8-98022E1E925E}"/>
              </a:ext>
            </a:extLst>
          </p:cNvPr>
          <p:cNvSpPr/>
          <p:nvPr/>
        </p:nvSpPr>
        <p:spPr>
          <a:xfrm>
            <a:off x="10573200" y="1595833"/>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Portfolio personnel</a:t>
            </a:r>
          </a:p>
        </p:txBody>
      </p:sp>
      <p:cxnSp>
        <p:nvCxnSpPr>
          <p:cNvPr id="31" name="Gerade Verbindung mit Pfeil 30">
            <a:extLst>
              <a:ext uri="{FF2B5EF4-FFF2-40B4-BE49-F238E27FC236}">
                <a16:creationId xmlns:a16="http://schemas.microsoft.com/office/drawing/2014/main" id="{4C4A6FFA-2F73-31CC-0F01-6E7878551EF9}"/>
              </a:ext>
            </a:extLst>
          </p:cNvPr>
          <p:cNvCxnSpPr/>
          <p:nvPr/>
        </p:nvCxnSpPr>
        <p:spPr>
          <a:xfrm flipH="1">
            <a:off x="7533417" y="5397236"/>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80B5E4B1-FB2B-026D-016F-378B1AF816DD}"/>
              </a:ext>
            </a:extLst>
          </p:cNvPr>
          <p:cNvCxnSpPr/>
          <p:nvPr/>
        </p:nvCxnSpPr>
        <p:spPr>
          <a:xfrm flipH="1">
            <a:off x="4501989" y="5376809"/>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DA307430-16CD-D65F-D5EF-2E1F29A65079}"/>
              </a:ext>
            </a:extLst>
          </p:cNvPr>
          <p:cNvCxnSpPr>
            <a:cxnSpLocks/>
          </p:cNvCxnSpPr>
          <p:nvPr/>
        </p:nvCxnSpPr>
        <p:spPr>
          <a:xfrm flipV="1">
            <a:off x="3212767" y="4797417"/>
            <a:ext cx="0" cy="216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42B7D7B0-06BE-6AD8-8BBD-D2467A329649}"/>
              </a:ext>
            </a:extLst>
          </p:cNvPr>
          <p:cNvCxnSpPr>
            <a:cxnSpLocks/>
          </p:cNvCxnSpPr>
          <p:nvPr/>
        </p:nvCxnSpPr>
        <p:spPr>
          <a:xfrm flipV="1">
            <a:off x="3212767" y="3297224"/>
            <a:ext cx="0" cy="720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1F5036D5-F0A8-E784-8597-6D4D9EE6AF10}"/>
              </a:ext>
            </a:extLst>
          </p:cNvPr>
          <p:cNvCxnSpPr>
            <a:cxnSpLocks/>
          </p:cNvCxnSpPr>
          <p:nvPr/>
        </p:nvCxnSpPr>
        <p:spPr>
          <a:xfrm flipV="1">
            <a:off x="3222450" y="1889247"/>
            <a:ext cx="1649550" cy="753"/>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A85139B5-4F7F-FDBB-8FE8-5CE67CC4AE3A}"/>
              </a:ext>
            </a:extLst>
          </p:cNvPr>
          <p:cNvCxnSpPr>
            <a:cxnSpLocks/>
          </p:cNvCxnSpPr>
          <p:nvPr/>
        </p:nvCxnSpPr>
        <p:spPr>
          <a:xfrm flipH="1">
            <a:off x="3212767" y="1872965"/>
            <a:ext cx="9683" cy="68400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1" name="Pfeil: nach unten 40">
            <a:extLst>
              <a:ext uri="{FF2B5EF4-FFF2-40B4-BE49-F238E27FC236}">
                <a16:creationId xmlns:a16="http://schemas.microsoft.com/office/drawing/2014/main" id="{B8438614-B663-F5B0-6AC3-5BB7DFE435F2}"/>
              </a:ext>
            </a:extLst>
          </p:cNvPr>
          <p:cNvSpPr/>
          <p:nvPr/>
        </p:nvSpPr>
        <p:spPr>
          <a:xfrm>
            <a:off x="5138247" y="3443673"/>
            <a:ext cx="939206" cy="540000"/>
          </a:xfrm>
          <a:prstGeom prst="down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2" name="Pfeil: nach unten 41">
            <a:extLst>
              <a:ext uri="{FF2B5EF4-FFF2-40B4-BE49-F238E27FC236}">
                <a16:creationId xmlns:a16="http://schemas.microsoft.com/office/drawing/2014/main" id="{0A424F44-ED53-425D-1C03-E11E57BEE0D7}"/>
              </a:ext>
            </a:extLst>
          </p:cNvPr>
          <p:cNvSpPr/>
          <p:nvPr/>
        </p:nvSpPr>
        <p:spPr>
          <a:xfrm rot="10800000">
            <a:off x="6075207" y="3127856"/>
            <a:ext cx="939206" cy="540000"/>
          </a:xfrm>
          <a:prstGeom prst="downArrow">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a:p>
        </p:txBody>
      </p:sp>
      <p:pic>
        <p:nvPicPr>
          <p:cNvPr id="30" name="Inhaltsplatzhalter 107" descr="Ein Bild, das Spielzeug, Puppe, Essen, Zeichnung enthält.&#10;&#10;Automatisch generierte Beschreibung">
            <a:extLst>
              <a:ext uri="{FF2B5EF4-FFF2-40B4-BE49-F238E27FC236}">
                <a16:creationId xmlns:a16="http://schemas.microsoft.com/office/drawing/2014/main" id="{124D98BC-9E8E-DC7A-38C6-29B3A906D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003" y="3700281"/>
            <a:ext cx="1597627" cy="1133732"/>
          </a:xfrm>
          <a:prstGeom prst="rect">
            <a:avLst/>
          </a:prstGeom>
        </p:spPr>
      </p:pic>
      <p:sp>
        <p:nvSpPr>
          <p:cNvPr id="34" name="Ellipse 33">
            <a:extLst>
              <a:ext uri="{FF2B5EF4-FFF2-40B4-BE49-F238E27FC236}">
                <a16:creationId xmlns:a16="http://schemas.microsoft.com/office/drawing/2014/main" id="{D8CC3EC9-795C-B744-E200-A6157B7550EF}"/>
              </a:ext>
            </a:extLst>
          </p:cNvPr>
          <p:cNvSpPr/>
          <p:nvPr/>
        </p:nvSpPr>
        <p:spPr>
          <a:xfrm>
            <a:off x="10456239" y="5617946"/>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1</a:t>
            </a:r>
          </a:p>
        </p:txBody>
      </p:sp>
      <p:sp>
        <p:nvSpPr>
          <p:cNvPr id="37" name="Ellipse 36">
            <a:extLst>
              <a:ext uri="{FF2B5EF4-FFF2-40B4-BE49-F238E27FC236}">
                <a16:creationId xmlns:a16="http://schemas.microsoft.com/office/drawing/2014/main" id="{E2F1355C-3DAA-25E4-95AB-8659D2603E0F}"/>
              </a:ext>
            </a:extLst>
          </p:cNvPr>
          <p:cNvSpPr/>
          <p:nvPr/>
        </p:nvSpPr>
        <p:spPr>
          <a:xfrm>
            <a:off x="9348021" y="4638809"/>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2</a:t>
            </a:r>
          </a:p>
        </p:txBody>
      </p:sp>
      <p:sp>
        <p:nvSpPr>
          <p:cNvPr id="38" name="Ellipse 37">
            <a:extLst>
              <a:ext uri="{FF2B5EF4-FFF2-40B4-BE49-F238E27FC236}">
                <a16:creationId xmlns:a16="http://schemas.microsoft.com/office/drawing/2014/main" id="{8639F4F0-4E60-FA4C-F9B5-2D67DE4AFA30}"/>
              </a:ext>
            </a:extLst>
          </p:cNvPr>
          <p:cNvSpPr/>
          <p:nvPr/>
        </p:nvSpPr>
        <p:spPr>
          <a:xfrm>
            <a:off x="3295807" y="3686270"/>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3</a:t>
            </a:r>
          </a:p>
        </p:txBody>
      </p:sp>
      <p:sp>
        <p:nvSpPr>
          <p:cNvPr id="39" name="Ellipse 38">
            <a:extLst>
              <a:ext uri="{FF2B5EF4-FFF2-40B4-BE49-F238E27FC236}">
                <a16:creationId xmlns:a16="http://schemas.microsoft.com/office/drawing/2014/main" id="{9585BD36-A58B-6021-F0FE-AC70A61FA334}"/>
              </a:ext>
            </a:extLst>
          </p:cNvPr>
          <p:cNvSpPr/>
          <p:nvPr/>
        </p:nvSpPr>
        <p:spPr>
          <a:xfrm>
            <a:off x="3060449" y="161506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4</a:t>
            </a:r>
          </a:p>
        </p:txBody>
      </p:sp>
      <p:sp>
        <p:nvSpPr>
          <p:cNvPr id="43" name="Ellipse 42">
            <a:extLst>
              <a:ext uri="{FF2B5EF4-FFF2-40B4-BE49-F238E27FC236}">
                <a16:creationId xmlns:a16="http://schemas.microsoft.com/office/drawing/2014/main" id="{3425A093-9F61-76C7-D7FB-782246C745C8}"/>
              </a:ext>
            </a:extLst>
          </p:cNvPr>
          <p:cNvSpPr/>
          <p:nvPr/>
        </p:nvSpPr>
        <p:spPr>
          <a:xfrm>
            <a:off x="6905773" y="124278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5</a:t>
            </a:r>
          </a:p>
        </p:txBody>
      </p:sp>
    </p:spTree>
    <p:extLst>
      <p:ext uri="{BB962C8B-B14F-4D97-AF65-F5344CB8AC3E}">
        <p14:creationId xmlns:p14="http://schemas.microsoft.com/office/powerpoint/2010/main" val="546923212"/>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1 : planifier la formation en entreprise (1/3)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0" y="1224000"/>
            <a:ext cx="7200000" cy="4680000"/>
          </a:xfrm>
        </p:spPr>
        <p:txBody>
          <a:bodyPr vert="horz" lIns="0" tIns="0" rIns="0" bIns="0" rtlCol="0" anchor="t">
            <a:noAutofit/>
          </a:bodyPr>
          <a:lstStyle/>
          <a:p>
            <a:r>
              <a:rPr lang="fr-CH" b="1" dirty="0"/>
              <a:t>Situation initiale</a:t>
            </a:r>
          </a:p>
          <a:p>
            <a:r>
              <a:rPr lang="fr-CH" dirty="0"/>
              <a:t>Dans le cadre de la formation initiale « Employé-e-s de commerce CFC SA  », votre rôle de formateur ou formatrice consiste à encadrer et à évaluer les personnes en formation. Vous recevez un aperçu de la formation ainsi qu’un plan de formation qui vous aident à planifier les phases du développement et de l’évaluation des personnes en formation dans l’entreprise. </a:t>
            </a:r>
          </a:p>
          <a:p>
            <a:endParaRPr lang="de-CH" dirty="0"/>
          </a:p>
          <a:p>
            <a:r>
              <a:rPr lang="fr-CH" b="1" dirty="0"/>
              <a:t>Utilité</a:t>
            </a:r>
          </a:p>
          <a:p>
            <a:r>
              <a:rPr lang="fr-CH" dirty="0"/>
              <a:t>Encadrement optimal des personnes en formation grâce à une </a:t>
            </a:r>
            <a:r>
              <a:rPr lang="fr-CH" b="1" dirty="0"/>
              <a:t>planification globale du développement et de l’évaluation à l’aide de la vue d’ensemble de la formation et de la planification de la formation</a:t>
            </a:r>
            <a:r>
              <a:rPr lang="fr-CH" dirty="0"/>
              <a:t>. </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39</a:t>
            </a:fld>
            <a:endParaRPr lang="de-CH"/>
          </a:p>
        </p:txBody>
      </p:sp>
      <p:pic>
        <p:nvPicPr>
          <p:cNvPr id="7" name="Image 6" descr="Une image contenant texte, capture d’écran, logiciel, Page web">
            <a:extLst>
              <a:ext uri="{FF2B5EF4-FFF2-40B4-BE49-F238E27FC236}">
                <a16:creationId xmlns:a16="http://schemas.microsoft.com/office/drawing/2014/main" id="{341B6338-FE40-4A9E-D1E5-F40442357DAD}"/>
              </a:ext>
            </a:extLst>
          </p:cNvPr>
          <p:cNvPicPr>
            <a:picLocks noChangeAspect="1"/>
          </p:cNvPicPr>
          <p:nvPr/>
        </p:nvPicPr>
        <p:blipFill>
          <a:blip r:embed="rId3"/>
          <a:stretch>
            <a:fillRect/>
          </a:stretch>
        </p:blipFill>
        <p:spPr>
          <a:xfrm>
            <a:off x="8372739" y="1001488"/>
            <a:ext cx="3456000" cy="2283857"/>
          </a:xfrm>
          <a:prstGeom prst="rect">
            <a:avLst/>
          </a:prstGeom>
        </p:spPr>
      </p:pic>
      <p:pic>
        <p:nvPicPr>
          <p:cNvPr id="10" name="Image 9" descr="Une image contenant texte, ligne, nombre, Parallèle">
            <a:extLst>
              <a:ext uri="{FF2B5EF4-FFF2-40B4-BE49-F238E27FC236}">
                <a16:creationId xmlns:a16="http://schemas.microsoft.com/office/drawing/2014/main" id="{AD5FE59C-0FC4-C900-443A-29C76C45AB81}"/>
              </a:ext>
            </a:extLst>
          </p:cNvPr>
          <p:cNvPicPr>
            <a:picLocks noChangeAspect="1"/>
          </p:cNvPicPr>
          <p:nvPr/>
        </p:nvPicPr>
        <p:blipFill>
          <a:blip r:embed="rId4"/>
          <a:stretch>
            <a:fillRect/>
          </a:stretch>
        </p:blipFill>
        <p:spPr>
          <a:xfrm>
            <a:off x="8442077" y="3526971"/>
            <a:ext cx="3386662" cy="2523973"/>
          </a:xfrm>
          <a:prstGeom prst="rect">
            <a:avLst/>
          </a:prstGeom>
        </p:spPr>
      </p:pic>
    </p:spTree>
    <p:extLst>
      <p:ext uri="{BB962C8B-B14F-4D97-AF65-F5344CB8AC3E}">
        <p14:creationId xmlns:p14="http://schemas.microsoft.com/office/powerpoint/2010/main" val="41428927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A0B731-7BE9-4A9B-8659-F8EEBCAD8755}"/>
              </a:ext>
            </a:extLst>
          </p:cNvPr>
          <p:cNvSpPr>
            <a:spLocks noGrp="1"/>
          </p:cNvSpPr>
          <p:nvPr>
            <p:ph type="ctrTitle"/>
          </p:nvPr>
        </p:nvSpPr>
        <p:spPr/>
        <p:txBody>
          <a:bodyPr/>
          <a:lstStyle/>
          <a:p>
            <a:r>
              <a:rPr lang="fr-CH"/>
              <a:t>Qui est qui ?</a:t>
            </a:r>
          </a:p>
        </p:txBody>
      </p:sp>
    </p:spTree>
    <p:extLst>
      <p:ext uri="{BB962C8B-B14F-4D97-AF65-F5344CB8AC3E}">
        <p14:creationId xmlns:p14="http://schemas.microsoft.com/office/powerpoint/2010/main" val="2613157788"/>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1 : planifier la formation en entreprise (2/3)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224000"/>
            <a:ext cx="7200000" cy="4680000"/>
          </a:xfrm>
        </p:spPr>
        <p:txBody>
          <a:bodyPr/>
          <a:lstStyle/>
          <a:p>
            <a:r>
              <a:rPr lang="fr-CH" b="1"/>
              <a:t>Démarche</a:t>
            </a:r>
          </a:p>
          <a:p>
            <a:pPr marL="342900" indent="-342900">
              <a:buFont typeface="+mj-lt"/>
              <a:buAutoNum type="arabicPeriod"/>
            </a:pPr>
            <a:r>
              <a:rPr lang="fr-CH"/>
              <a:t>Consultez l’aperçu de la formation pour avoir une vue d’ensemble des mandats pratiques de l’année de formation concernée. </a:t>
            </a:r>
          </a:p>
          <a:p>
            <a:pPr marL="342900" indent="-342900">
              <a:buFont typeface="+mj-lt"/>
              <a:buAutoNum type="arabicPeriod"/>
            </a:pPr>
            <a:r>
              <a:rPr lang="fr-CH"/>
              <a:t>L’aperçu vous montre également quelles compétences opérationnelles sont traitées à l’école professionnelle. </a:t>
            </a:r>
          </a:p>
          <a:p>
            <a:pPr marL="342900" indent="-342900">
              <a:buFont typeface="+mj-lt"/>
              <a:buAutoNum type="arabicPeriod"/>
            </a:pPr>
            <a:r>
              <a:rPr lang="fr-CH"/>
              <a:t>Réfléchissez au domaine de votre entreprise et aux délais à fixer pour la réalisation des mandats pratiques et consignez-les dans le plan de formation (Excel).</a:t>
            </a:r>
          </a:p>
          <a:p>
            <a:pPr marL="342900" indent="-342900">
              <a:buFont typeface="+mj-lt"/>
              <a:buAutoNum type="arabicPeriod"/>
            </a:pPr>
            <a:r>
              <a:rPr lang="fr-CH"/>
              <a:t>Planifiez au moins une auto-évaluation et une évaluation externe par semestre, ainsi que l’entretien de qualification. </a:t>
            </a:r>
          </a:p>
          <a:p>
            <a:pPr marL="342900" indent="-342900">
              <a:buFont typeface="+mj-lt"/>
              <a:buAutoNum type="arabicPeriod"/>
            </a:pPr>
            <a:r>
              <a:rPr lang="fr-CH"/>
              <a:t>Réfléchissez à la personne qui encadrera la personne en formation dans la réalisation des mandats pratiques et définissez les modalités avec les personnes concernées. </a:t>
            </a:r>
          </a:p>
          <a:p>
            <a:endParaRPr lang="de-CH"/>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40</a:t>
            </a:fld>
            <a:endParaRPr lang="de-CH"/>
          </a:p>
        </p:txBody>
      </p:sp>
      <p:pic>
        <p:nvPicPr>
          <p:cNvPr id="5" name="Image 4" descr="Une image contenant texte, capture d’écran, logiciel, Page web">
            <a:extLst>
              <a:ext uri="{FF2B5EF4-FFF2-40B4-BE49-F238E27FC236}">
                <a16:creationId xmlns:a16="http://schemas.microsoft.com/office/drawing/2014/main" id="{4AE83067-6170-193A-94EB-60CEC3905A0C}"/>
              </a:ext>
            </a:extLst>
          </p:cNvPr>
          <p:cNvPicPr>
            <a:picLocks noChangeAspect="1"/>
          </p:cNvPicPr>
          <p:nvPr/>
        </p:nvPicPr>
        <p:blipFill>
          <a:blip r:embed="rId3"/>
          <a:stretch>
            <a:fillRect/>
          </a:stretch>
        </p:blipFill>
        <p:spPr>
          <a:xfrm>
            <a:off x="8372739" y="1012374"/>
            <a:ext cx="3456000" cy="2283857"/>
          </a:xfrm>
          <a:prstGeom prst="rect">
            <a:avLst/>
          </a:prstGeom>
        </p:spPr>
      </p:pic>
      <p:pic>
        <p:nvPicPr>
          <p:cNvPr id="7" name="Image 6" descr="Une image contenant texte, ligne, nombre, Parallèle">
            <a:extLst>
              <a:ext uri="{FF2B5EF4-FFF2-40B4-BE49-F238E27FC236}">
                <a16:creationId xmlns:a16="http://schemas.microsoft.com/office/drawing/2014/main" id="{B7D56CE4-8691-4B8E-AD2B-C93D74C2DDB7}"/>
              </a:ext>
            </a:extLst>
          </p:cNvPr>
          <p:cNvPicPr>
            <a:picLocks noChangeAspect="1"/>
          </p:cNvPicPr>
          <p:nvPr/>
        </p:nvPicPr>
        <p:blipFill>
          <a:blip r:embed="rId4"/>
          <a:stretch>
            <a:fillRect/>
          </a:stretch>
        </p:blipFill>
        <p:spPr>
          <a:xfrm>
            <a:off x="8442077" y="3526971"/>
            <a:ext cx="3386662" cy="2523973"/>
          </a:xfrm>
          <a:prstGeom prst="rect">
            <a:avLst/>
          </a:prstGeom>
        </p:spPr>
      </p:pic>
    </p:spTree>
    <p:extLst>
      <p:ext uri="{BB962C8B-B14F-4D97-AF65-F5344CB8AC3E}">
        <p14:creationId xmlns:p14="http://schemas.microsoft.com/office/powerpoint/2010/main" val="20834166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1 : planifier la formation en entreprise (3/3)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224000"/>
            <a:ext cx="11113199" cy="4680000"/>
          </a:xfrm>
        </p:spPr>
        <p:txBody>
          <a:bodyPr/>
          <a:lstStyle/>
          <a:p>
            <a:r>
              <a:rPr lang="fr-CH" b="1"/>
              <a:t>Quels sont les points à prendre en compte ?</a:t>
            </a:r>
          </a:p>
          <a:p>
            <a:pPr marL="342900" indent="-342900">
              <a:buFont typeface="Symbol" panose="05050102010706020507" pitchFamily="18" charset="2"/>
              <a:buChar char="-"/>
            </a:pPr>
            <a:r>
              <a:rPr lang="fr-CH"/>
              <a:t>Souvent, en entreprise, la réalité ne correspond pas à ce qui est prévu dans le plan de formation. Utilisez le plan comme un outil et une référence, pas comme une directive stricte. </a:t>
            </a:r>
          </a:p>
          <a:p>
            <a:pPr marL="342900" indent="-342900">
              <a:buFont typeface="Symbol" panose="05050102010706020507" pitchFamily="18" charset="2"/>
              <a:buChar char="-"/>
            </a:pPr>
            <a:r>
              <a:rPr lang="fr-CH"/>
              <a:t>Tenez également compte du niveau de compétence individuel des personnes en formation lorsque vous planifiez la formation.</a:t>
            </a:r>
          </a:p>
          <a:p>
            <a:pPr marL="342900" indent="-342900">
              <a:buFont typeface="Symbol" panose="05050102010706020507" pitchFamily="18" charset="2"/>
              <a:buChar char="-"/>
            </a:pPr>
            <a:r>
              <a:rPr lang="fr-CH"/>
              <a:t>Assurez-vous que la personne en formation est capable de réaliser tous les mandats pratiques et qu’elle bénéficie de l’encadrement d’une personne expérimentée. </a:t>
            </a:r>
          </a:p>
          <a:p>
            <a:pPr marL="342900" indent="-342900">
              <a:buFont typeface="Symbol" panose="05050102010706020507" pitchFamily="18" charset="2"/>
              <a:buChar char="-"/>
            </a:pPr>
            <a:r>
              <a:rPr lang="fr-CH"/>
              <a:t>Veillez à ce que la personne en formation effectue une auto-évaluation de l’évolution de ses propres compétences une fois par semestre en utilisant la grille de compétences. Vous ou une autre personne qui assure l’encadrement effectuez une évaluation externe par semestre.</a:t>
            </a:r>
          </a:p>
          <a:p>
            <a:pPr marL="342900" indent="-342900">
              <a:buFont typeface="Symbol" panose="05050102010706020507" pitchFamily="18" charset="2"/>
              <a:buChar char="-"/>
            </a:pPr>
            <a:r>
              <a:rPr lang="fr-CH"/>
              <a:t>Appuyez-vous sur les auto-évaluations et les évaluations externes pour les entretiens de qualification semestriels.</a:t>
            </a:r>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41</a:t>
            </a:fld>
            <a:endParaRPr lang="de-CH"/>
          </a:p>
        </p:txBody>
      </p:sp>
      <p:pic>
        <p:nvPicPr>
          <p:cNvPr id="6" name="Grafik 5" descr="Kommentar (wichtig) Silhouette">
            <a:extLst>
              <a:ext uri="{FF2B5EF4-FFF2-40B4-BE49-F238E27FC236}">
                <a16:creationId xmlns:a16="http://schemas.microsoft.com/office/drawing/2014/main" id="{F5306B76-C6A3-B1AA-6EE1-1E6C2DC982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3200" y="4734000"/>
            <a:ext cx="1800000" cy="1800000"/>
          </a:xfrm>
          <a:prstGeom prst="rect">
            <a:avLst/>
          </a:prstGeom>
        </p:spPr>
      </p:pic>
    </p:spTree>
    <p:extLst>
      <p:ext uri="{BB962C8B-B14F-4D97-AF65-F5344CB8AC3E}">
        <p14:creationId xmlns:p14="http://schemas.microsoft.com/office/powerpoint/2010/main" val="2476036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CC46-6FB9-4A80-BE1B-25C8B6AA7EB7}"/>
              </a:ext>
            </a:extLst>
          </p:cNvPr>
          <p:cNvSpPr>
            <a:spLocks noGrp="1"/>
          </p:cNvSpPr>
          <p:nvPr>
            <p:ph type="title"/>
          </p:nvPr>
        </p:nvSpPr>
        <p:spPr/>
        <p:txBody>
          <a:bodyPr/>
          <a:lstStyle/>
          <a:p>
            <a:r>
              <a:rPr lang="fr-CH"/>
              <a:t>Mandat « Planification de la formation »</a:t>
            </a:r>
          </a:p>
        </p:txBody>
      </p:sp>
      <p:graphicFrame>
        <p:nvGraphicFramePr>
          <p:cNvPr id="6" name="Tabelle 6">
            <a:extLst>
              <a:ext uri="{FF2B5EF4-FFF2-40B4-BE49-F238E27FC236}">
                <a16:creationId xmlns:a16="http://schemas.microsoft.com/office/drawing/2014/main" id="{53A75F8B-6387-4E43-9F50-335D0C610CF6}"/>
              </a:ext>
            </a:extLst>
          </p:cNvPr>
          <p:cNvGraphicFramePr>
            <a:graphicFrameLocks noGrp="1"/>
          </p:cNvGraphicFramePr>
          <p:nvPr>
            <p:ph sz="quarter" idx="13"/>
            <p:extLst>
              <p:ext uri="{D42A27DB-BD31-4B8C-83A1-F6EECF244321}">
                <p14:modId xmlns:p14="http://schemas.microsoft.com/office/powerpoint/2010/main" val="4094890863"/>
              </p:ext>
            </p:extLst>
          </p:nvPr>
        </p:nvGraphicFramePr>
        <p:xfrm>
          <a:off x="720725" y="1223963"/>
          <a:ext cx="11112500" cy="4425840"/>
        </p:xfrm>
        <a:graphic>
          <a:graphicData uri="http://schemas.openxmlformats.org/drawingml/2006/table">
            <a:tbl>
              <a:tblPr firstRow="1" bandRow="1">
                <a:tableStyleId>{073A0DAA-6AF3-43AB-8588-CEC1D06C72B9}</a:tableStyleId>
              </a:tblPr>
              <a:tblGrid>
                <a:gridCol w="11112500">
                  <a:extLst>
                    <a:ext uri="{9D8B030D-6E8A-4147-A177-3AD203B41FA5}">
                      <a16:colId xmlns:a16="http://schemas.microsoft.com/office/drawing/2014/main" val="2841088621"/>
                    </a:ext>
                  </a:extLst>
                </a:gridCol>
              </a:tblGrid>
              <a:tr h="288000">
                <a:tc>
                  <a:txBody>
                    <a:bodyPr/>
                    <a:lstStyle/>
                    <a:p>
                      <a:pPr marL="0" algn="l" defTabSz="914400" rtl="0" eaLnBrk="1" latinLnBrk="0" hangingPunct="1"/>
                      <a:r>
                        <a:rPr lang="fr-CH" sz="1600" b="1">
                          <a:solidFill>
                            <a:schemeClr val="lt1"/>
                          </a:solidFill>
                          <a:latin typeface="+mn-lt"/>
                          <a:ea typeface="+mn-ea"/>
                          <a:cs typeface="+mn-cs"/>
                        </a:rPr>
                        <a:t>Définition de la tâche</a:t>
                      </a:r>
                    </a:p>
                  </a:txBody>
                  <a:tcPr/>
                </a:tc>
                <a:extLst>
                  <a:ext uri="{0D108BD9-81ED-4DB2-BD59-A6C34878D82A}">
                    <a16:rowId xmlns:a16="http://schemas.microsoft.com/office/drawing/2014/main" val="3962172783"/>
                  </a:ext>
                </a:extLst>
              </a:tr>
              <a:tr h="1620000">
                <a:tc>
                  <a:txBody>
                    <a:bodyPr/>
                    <a:lstStyle/>
                    <a:p>
                      <a:r>
                        <a:rPr lang="fr-CH" sz="1600">
                          <a:cs typeface="Arial"/>
                        </a:rPr>
                        <a:t>Faites-vous une idée générale des compétences opérationnelles et de l’aperçu de la formation. Ensuite, réfléchissez à la façon</a:t>
                      </a:r>
                    </a:p>
                    <a:p>
                      <a:pPr marL="342900" indent="-342900" algn="l" defTabSz="914400" rtl="0" eaLnBrk="1" latinLnBrk="0" hangingPunct="1">
                        <a:buFont typeface="Symbol" panose="05050102010706020507" pitchFamily="18" charset="2"/>
                        <a:buChar char="-"/>
                      </a:pPr>
                      <a:r>
                        <a:rPr lang="fr-CH" sz="1600">
                          <a:solidFill>
                            <a:schemeClr val="dk1"/>
                          </a:solidFill>
                          <a:latin typeface="+mn-lt"/>
                          <a:ea typeface="+mn-ea"/>
                          <a:cs typeface="Arial"/>
                        </a:rPr>
                        <a:t>de couvrir les compétences opérationnelles dans votre entreprise ; </a:t>
                      </a:r>
                    </a:p>
                    <a:p>
                      <a:pPr marL="342900" indent="-342900">
                        <a:buFont typeface="Symbol" panose="05050102010706020507" pitchFamily="18" charset="2"/>
                        <a:buChar char="-"/>
                      </a:pPr>
                      <a:r>
                        <a:rPr lang="fr-CH" sz="1600">
                          <a:cs typeface="Arial"/>
                        </a:rPr>
                        <a:t>d’intégrer les différents mandats pratiques dans le flux de travail de votre entreprise.</a:t>
                      </a:r>
                    </a:p>
                  </a:txBody>
                  <a:tcPr/>
                </a:tc>
                <a:extLst>
                  <a:ext uri="{0D108BD9-81ED-4DB2-BD59-A6C34878D82A}">
                    <a16:rowId xmlns:a16="http://schemas.microsoft.com/office/drawing/2014/main" val="3957009968"/>
                  </a:ext>
                </a:extLst>
              </a:tr>
              <a:tr h="216000">
                <a:tc>
                  <a:txBody>
                    <a:bodyPr/>
                    <a:lstStyle/>
                    <a:p>
                      <a:pPr marL="0" algn="l" defTabSz="914400" rtl="0" eaLnBrk="1" latinLnBrk="0" hangingPunct="1"/>
                      <a:r>
                        <a:rPr lang="fr-CH" sz="1600" b="1">
                          <a:solidFill>
                            <a:schemeClr val="lt1"/>
                          </a:solidFill>
                          <a:latin typeface="+mn-lt"/>
                          <a:ea typeface="+mn-ea"/>
                          <a:cs typeface="+mn-cs"/>
                        </a:rPr>
                        <a:t>Attente/objectif</a:t>
                      </a:r>
                    </a:p>
                  </a:txBody>
                  <a:tcPr>
                    <a:solidFill>
                      <a:srgbClr val="28465A"/>
                    </a:solidFill>
                  </a:tcPr>
                </a:tc>
                <a:extLst>
                  <a:ext uri="{0D108BD9-81ED-4DB2-BD59-A6C34878D82A}">
                    <a16:rowId xmlns:a16="http://schemas.microsoft.com/office/drawing/2014/main" val="787614071"/>
                  </a:ext>
                </a:extLst>
              </a:tr>
              <a:tr h="900000">
                <a:tc>
                  <a:txBody>
                    <a:bodyPr/>
                    <a:lstStyle/>
                    <a:p>
                      <a:r>
                        <a:rPr lang="fr-CH" sz="1600"/>
                        <a:t>Élaborez un premier jet de la planification de la formation (Excel) et échangez ensuite à ce sujet avec votre voisin-e de table. </a:t>
                      </a:r>
                    </a:p>
                  </a:txBody>
                  <a:tcPr/>
                </a:tc>
                <a:extLst>
                  <a:ext uri="{0D108BD9-81ED-4DB2-BD59-A6C34878D82A}">
                    <a16:rowId xmlns:a16="http://schemas.microsoft.com/office/drawing/2014/main" val="755388995"/>
                  </a:ext>
                </a:extLst>
              </a:tr>
              <a:tr h="324000">
                <a:tc>
                  <a:txBody>
                    <a:bodyPr/>
                    <a:lstStyle/>
                    <a:p>
                      <a:pPr marL="0" algn="l" defTabSz="914400" rtl="0" eaLnBrk="1" latinLnBrk="0" hangingPunct="1"/>
                      <a:r>
                        <a:rPr lang="fr-CH" sz="1600" b="1">
                          <a:solidFill>
                            <a:schemeClr val="lt1"/>
                          </a:solidFill>
                          <a:latin typeface="+mn-lt"/>
                          <a:ea typeface="+mn-ea"/>
                          <a:cs typeface="+mn-cs"/>
                        </a:rPr>
                        <a:t>Conditions-cadres</a:t>
                      </a:r>
                    </a:p>
                  </a:txBody>
                  <a:tcPr>
                    <a:solidFill>
                      <a:srgbClr val="28465A"/>
                    </a:solidFill>
                  </a:tcPr>
                </a:tc>
                <a:extLst>
                  <a:ext uri="{0D108BD9-81ED-4DB2-BD59-A6C34878D82A}">
                    <a16:rowId xmlns:a16="http://schemas.microsoft.com/office/drawing/2014/main" val="3401633713"/>
                  </a:ext>
                </a:extLst>
              </a:tr>
              <a:tr h="900000">
                <a:tc>
                  <a:txBody>
                    <a:bodyPr/>
                    <a:lstStyle/>
                    <a:p>
                      <a:pPr>
                        <a:tabLst>
                          <a:tab pos="1790700" algn="l"/>
                        </a:tabLst>
                      </a:pPr>
                      <a:r>
                        <a:rPr lang="fr-CH" sz="1600"/>
                        <a:t>Outil :	Vue d’ensemble de la formation et plan de formation sur </a:t>
                      </a:r>
                      <a:r>
                        <a:rPr lang="fr-CH" sz="1600">
                          <a:hlinkClick r:id="rId3"/>
                        </a:rPr>
                        <a:t>www.igkg.ch</a:t>
                      </a:r>
                      <a:r>
                        <a:rPr lang="fr-CH" sz="1600"/>
                        <a:t> </a:t>
                      </a:r>
                    </a:p>
                    <a:p>
                      <a:pPr>
                        <a:tabLst>
                          <a:tab pos="1790700" algn="l"/>
                        </a:tabLst>
                      </a:pPr>
                      <a:r>
                        <a:rPr lang="fr-CH" sz="1600"/>
                        <a:t>Forme sociale :	travail individuel/travail en binôme</a:t>
                      </a:r>
                    </a:p>
                    <a:p>
                      <a:pPr>
                        <a:tabLst>
                          <a:tab pos="1790700" algn="l"/>
                        </a:tabLst>
                      </a:pPr>
                      <a:r>
                        <a:rPr lang="fr-CH" sz="1600"/>
                        <a:t>Durée :	15’ </a:t>
                      </a:r>
                    </a:p>
                  </a:txBody>
                  <a:tcPr/>
                </a:tc>
                <a:extLst>
                  <a:ext uri="{0D108BD9-81ED-4DB2-BD59-A6C34878D82A}">
                    <a16:rowId xmlns:a16="http://schemas.microsoft.com/office/drawing/2014/main" val="3643158799"/>
                  </a:ext>
                </a:extLst>
              </a:tr>
            </a:tbl>
          </a:graphicData>
        </a:graphic>
      </p:graphicFrame>
      <p:sp>
        <p:nvSpPr>
          <p:cNvPr id="4" name="Foliennummernplatzhalter 3">
            <a:extLst>
              <a:ext uri="{FF2B5EF4-FFF2-40B4-BE49-F238E27FC236}">
                <a16:creationId xmlns:a16="http://schemas.microsoft.com/office/drawing/2014/main" id="{5EB97975-0B6E-4F44-84E0-C9AC64FB3DF4}"/>
              </a:ext>
            </a:extLst>
          </p:cNvPr>
          <p:cNvSpPr>
            <a:spLocks noGrp="1"/>
          </p:cNvSpPr>
          <p:nvPr>
            <p:ph type="sldNum" sz="quarter" idx="4"/>
          </p:nvPr>
        </p:nvSpPr>
        <p:spPr/>
        <p:txBody>
          <a:bodyPr/>
          <a:lstStyle/>
          <a:p>
            <a:fld id="{208DA8C3-C42B-9A42-8EE5-4A20E5B7F456}" type="slidenum">
              <a:rPr lang="de-CH" smtClean="0"/>
              <a:pPr/>
              <a:t>42</a:t>
            </a:fld>
            <a:endParaRPr lang="de-CH"/>
          </a:p>
        </p:txBody>
      </p:sp>
    </p:spTree>
    <p:extLst>
      <p:ext uri="{BB962C8B-B14F-4D97-AF65-F5344CB8AC3E}">
        <p14:creationId xmlns:p14="http://schemas.microsoft.com/office/powerpoint/2010/main" val="2802302273"/>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0F3DC0-2CB8-4265-9230-49077FF8F267}"/>
              </a:ext>
            </a:extLst>
          </p:cNvPr>
          <p:cNvSpPr>
            <a:spLocks noGrp="1"/>
          </p:cNvSpPr>
          <p:nvPr>
            <p:ph type="ctrTitle"/>
          </p:nvPr>
        </p:nvSpPr>
        <p:spPr/>
        <p:txBody>
          <a:bodyPr/>
          <a:lstStyle/>
          <a:p>
            <a:r>
              <a:rPr lang="fr-CH"/>
              <a:t>Environnement de travail et d’apprentissage numérique Konvink – les nouveautés</a:t>
            </a:r>
          </a:p>
        </p:txBody>
      </p:sp>
    </p:spTree>
    <p:extLst>
      <p:ext uri="{BB962C8B-B14F-4D97-AF65-F5344CB8AC3E}">
        <p14:creationId xmlns:p14="http://schemas.microsoft.com/office/powerpoint/2010/main" val="5550795"/>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458A1-EB6A-4B16-99BE-366FEC5848E9}"/>
              </a:ext>
            </a:extLst>
          </p:cNvPr>
          <p:cNvSpPr>
            <a:spLocks noGrp="1"/>
          </p:cNvSpPr>
          <p:nvPr>
            <p:ph type="title"/>
          </p:nvPr>
        </p:nvSpPr>
        <p:spPr/>
        <p:txBody>
          <a:bodyPr/>
          <a:lstStyle/>
          <a:p>
            <a:r>
              <a:rPr lang="fr-CH"/>
              <a:t>Découvrons-les…</a:t>
            </a:r>
          </a:p>
        </p:txBody>
      </p:sp>
      <p:sp>
        <p:nvSpPr>
          <p:cNvPr id="4" name="Foliennummernplatzhalter 3">
            <a:extLst>
              <a:ext uri="{FF2B5EF4-FFF2-40B4-BE49-F238E27FC236}">
                <a16:creationId xmlns:a16="http://schemas.microsoft.com/office/drawing/2014/main" id="{BEC444BC-F02F-4EE0-BA7F-C999056B5605}"/>
              </a:ext>
            </a:extLst>
          </p:cNvPr>
          <p:cNvSpPr>
            <a:spLocks noGrp="1"/>
          </p:cNvSpPr>
          <p:nvPr>
            <p:ph type="sldNum" sz="quarter" idx="4"/>
          </p:nvPr>
        </p:nvSpPr>
        <p:spPr/>
        <p:txBody>
          <a:bodyPr/>
          <a:lstStyle/>
          <a:p>
            <a:fld id="{208DA8C3-C42B-9A42-8EE5-4A20E5B7F456}" type="slidenum">
              <a:rPr lang="de-CH" smtClean="0"/>
              <a:pPr/>
              <a:t>44</a:t>
            </a:fld>
            <a:endParaRPr lang="de-CH"/>
          </a:p>
        </p:txBody>
      </p:sp>
      <p:pic>
        <p:nvPicPr>
          <p:cNvPr id="1026" name="Picture 2" descr="Konvink AG - Wir entwickeln digitale Lerninhalte und Wissen fürs Können">
            <a:extLst>
              <a:ext uri="{FF2B5EF4-FFF2-40B4-BE49-F238E27FC236}">
                <a16:creationId xmlns:a16="http://schemas.microsoft.com/office/drawing/2014/main" id="{0D5E07F0-62B4-42B2-B9B3-6BC559E78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800" y="1687296"/>
            <a:ext cx="5376000" cy="153494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Grafik 8">
            <a:extLst>
              <a:ext uri="{FF2B5EF4-FFF2-40B4-BE49-F238E27FC236}">
                <a16:creationId xmlns:a16="http://schemas.microsoft.com/office/drawing/2014/main" id="{0D33C3DA-8D14-F30F-2EF9-AB5658E83545}"/>
              </a:ext>
            </a:extLst>
          </p:cNvPr>
          <p:cNvPicPr>
            <a:picLocks noChangeAspect="1"/>
          </p:cNvPicPr>
          <p:nvPr/>
        </p:nvPicPr>
        <p:blipFill>
          <a:blip r:embed="rId4"/>
          <a:stretch>
            <a:fillRect/>
          </a:stretch>
        </p:blipFill>
        <p:spPr>
          <a:xfrm>
            <a:off x="7077729" y="2681542"/>
            <a:ext cx="4755472" cy="3222458"/>
          </a:xfrm>
          <a:prstGeom prst="rect">
            <a:avLst/>
          </a:prstGeom>
        </p:spPr>
      </p:pic>
    </p:spTree>
    <p:extLst>
      <p:ext uri="{BB962C8B-B14F-4D97-AF65-F5344CB8AC3E}">
        <p14:creationId xmlns:p14="http://schemas.microsoft.com/office/powerpoint/2010/main" val="3938794616"/>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CA6BF-83FE-669A-CA6A-76EF660EE763}"/>
              </a:ext>
            </a:extLst>
          </p:cNvPr>
          <p:cNvSpPr>
            <a:spLocks noGrp="1"/>
          </p:cNvSpPr>
          <p:nvPr>
            <p:ph type="ctrTitle"/>
          </p:nvPr>
        </p:nvSpPr>
        <p:spPr/>
        <p:txBody>
          <a:bodyPr/>
          <a:lstStyle/>
          <a:p>
            <a:r>
              <a:rPr lang="fr-CH"/>
              <a:t>Phase de développement</a:t>
            </a:r>
            <a:br>
              <a:rPr lang="fr-CH"/>
            </a:br>
            <a:r>
              <a:rPr lang="fr-CH"/>
              <a:t>Étape 2 : gérer le développement des compétences à l’aide de mandats pratiques </a:t>
            </a:r>
          </a:p>
        </p:txBody>
      </p:sp>
    </p:spTree>
    <p:extLst>
      <p:ext uri="{BB962C8B-B14F-4D97-AF65-F5344CB8AC3E}">
        <p14:creationId xmlns:p14="http://schemas.microsoft.com/office/powerpoint/2010/main" val="819589056"/>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F6313-AAAB-D1B7-F6C6-7E7C4CA9D0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A0D56A-7D51-F01B-C4AF-EC4C406E3596}"/>
              </a:ext>
            </a:extLst>
          </p:cNvPr>
          <p:cNvSpPr>
            <a:spLocks noGrp="1"/>
          </p:cNvSpPr>
          <p:nvPr>
            <p:ph type="title"/>
          </p:nvPr>
        </p:nvSpPr>
        <p:spPr/>
        <p:txBody>
          <a:bodyPr/>
          <a:lstStyle/>
          <a:p>
            <a:r>
              <a:rPr lang="fr-FR"/>
              <a:t>Les cinq étapes de la formation en entreprise</a:t>
            </a:r>
            <a:endParaRPr lang="fr-CH"/>
          </a:p>
        </p:txBody>
      </p:sp>
      <p:sp>
        <p:nvSpPr>
          <p:cNvPr id="3" name="Textplatzhalter 2">
            <a:extLst>
              <a:ext uri="{FF2B5EF4-FFF2-40B4-BE49-F238E27FC236}">
                <a16:creationId xmlns:a16="http://schemas.microsoft.com/office/drawing/2014/main" id="{9A321A04-27A2-E575-ED5F-5F3C0A804E18}"/>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25BC2D87-7B82-11A9-2EDB-6F40BE0E2009}"/>
              </a:ext>
            </a:extLst>
          </p:cNvPr>
          <p:cNvSpPr>
            <a:spLocks noGrp="1"/>
          </p:cNvSpPr>
          <p:nvPr>
            <p:ph type="sldNum" sz="quarter" idx="4"/>
          </p:nvPr>
        </p:nvSpPr>
        <p:spPr/>
        <p:txBody>
          <a:bodyPr/>
          <a:lstStyle/>
          <a:p>
            <a:fld id="{208DA8C3-C42B-9A42-8EE5-4A20E5B7F456}" type="slidenum">
              <a:rPr lang="de-CH" smtClean="0"/>
              <a:pPr/>
              <a:t>46</a:t>
            </a:fld>
            <a:endParaRPr lang="de-CH"/>
          </a:p>
        </p:txBody>
      </p:sp>
      <p:sp>
        <p:nvSpPr>
          <p:cNvPr id="5" name="Rechteck 4">
            <a:extLst>
              <a:ext uri="{FF2B5EF4-FFF2-40B4-BE49-F238E27FC236}">
                <a16:creationId xmlns:a16="http://schemas.microsoft.com/office/drawing/2014/main" id="{0122C625-D8D7-09B7-E3A9-8751F6D515D5}"/>
              </a:ext>
            </a:extLst>
          </p:cNvPr>
          <p:cNvSpPr/>
          <p:nvPr/>
        </p:nvSpPr>
        <p:spPr>
          <a:xfrm>
            <a:off x="720000" y="1224000"/>
            <a:ext cx="11113201" cy="223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fr-CH" sz="1600" b="1"/>
              <a:t>Évaluation</a:t>
            </a:r>
          </a:p>
        </p:txBody>
      </p:sp>
      <p:sp>
        <p:nvSpPr>
          <p:cNvPr id="6" name="Rechteck 5">
            <a:extLst>
              <a:ext uri="{FF2B5EF4-FFF2-40B4-BE49-F238E27FC236}">
                <a16:creationId xmlns:a16="http://schemas.microsoft.com/office/drawing/2014/main" id="{54A80219-C38F-1EC7-2C93-84A6B632C2AA}"/>
              </a:ext>
            </a:extLst>
          </p:cNvPr>
          <p:cNvSpPr/>
          <p:nvPr/>
        </p:nvSpPr>
        <p:spPr>
          <a:xfrm>
            <a:off x="719999" y="3672000"/>
            <a:ext cx="11113201" cy="223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fr-CH" sz="1600" b="1"/>
              <a:t>Développement</a:t>
            </a:r>
          </a:p>
        </p:txBody>
      </p:sp>
      <p:sp>
        <p:nvSpPr>
          <p:cNvPr id="7" name="Rechteck 6">
            <a:extLst>
              <a:ext uri="{FF2B5EF4-FFF2-40B4-BE49-F238E27FC236}">
                <a16:creationId xmlns:a16="http://schemas.microsoft.com/office/drawing/2014/main" id="{AFF7EF20-EC42-6B77-4B33-98A1C2BACD1C}"/>
              </a:ext>
            </a:extLst>
          </p:cNvPr>
          <p:cNvSpPr/>
          <p:nvPr/>
        </p:nvSpPr>
        <p:spPr>
          <a:xfrm>
            <a:off x="839972" y="1573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8" name="Rechteck 7">
            <a:extLst>
              <a:ext uri="{FF2B5EF4-FFF2-40B4-BE49-F238E27FC236}">
                <a16:creationId xmlns:a16="http://schemas.microsoft.com/office/drawing/2014/main" id="{2C60023A-918E-29E7-65C2-9982E80AC715}"/>
              </a:ext>
            </a:extLst>
          </p:cNvPr>
          <p:cNvSpPr/>
          <p:nvPr/>
        </p:nvSpPr>
        <p:spPr>
          <a:xfrm>
            <a:off x="839972" y="2514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9" name="Rechteck 8">
            <a:extLst>
              <a:ext uri="{FF2B5EF4-FFF2-40B4-BE49-F238E27FC236}">
                <a16:creationId xmlns:a16="http://schemas.microsoft.com/office/drawing/2014/main" id="{6A83B027-C3D8-9C18-3AEE-7F852EE24B6D}"/>
              </a:ext>
            </a:extLst>
          </p:cNvPr>
          <p:cNvSpPr/>
          <p:nvPr/>
        </p:nvSpPr>
        <p:spPr>
          <a:xfrm>
            <a:off x="839972" y="4021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0" name="Rechteck 9">
            <a:extLst>
              <a:ext uri="{FF2B5EF4-FFF2-40B4-BE49-F238E27FC236}">
                <a16:creationId xmlns:a16="http://schemas.microsoft.com/office/drawing/2014/main" id="{5B387BC0-F8DD-7930-2D29-748FE700DB5B}"/>
              </a:ext>
            </a:extLst>
          </p:cNvPr>
          <p:cNvSpPr/>
          <p:nvPr/>
        </p:nvSpPr>
        <p:spPr>
          <a:xfrm>
            <a:off x="839972" y="4962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1" name="Textfeld 10">
            <a:extLst>
              <a:ext uri="{FF2B5EF4-FFF2-40B4-BE49-F238E27FC236}">
                <a16:creationId xmlns:a16="http://schemas.microsoft.com/office/drawing/2014/main" id="{CC0ABC30-7559-0C3B-0733-28310F65FAC3}"/>
              </a:ext>
            </a:extLst>
          </p:cNvPr>
          <p:cNvSpPr txBox="1"/>
          <p:nvPr/>
        </p:nvSpPr>
        <p:spPr>
          <a:xfrm rot="16200000">
            <a:off x="326525" y="1890789"/>
            <a:ext cx="1297172" cy="230832"/>
          </a:xfrm>
          <a:prstGeom prst="rect">
            <a:avLst/>
          </a:prstGeom>
          <a:noFill/>
        </p:spPr>
        <p:txBody>
          <a:bodyPr wrap="square" rtlCol="0">
            <a:spAutoFit/>
          </a:bodyPr>
          <a:lstStyle/>
          <a:p>
            <a:pPr algn="ctr"/>
            <a:r>
              <a:rPr lang="fr-CH" sz="900"/>
              <a:t>Par semestre</a:t>
            </a:r>
          </a:p>
        </p:txBody>
      </p:sp>
      <p:sp>
        <p:nvSpPr>
          <p:cNvPr id="12" name="Textfeld 11">
            <a:extLst>
              <a:ext uri="{FF2B5EF4-FFF2-40B4-BE49-F238E27FC236}">
                <a16:creationId xmlns:a16="http://schemas.microsoft.com/office/drawing/2014/main" id="{B2E11BB8-4C10-BC21-9B63-8D6D84580895}"/>
              </a:ext>
            </a:extLst>
          </p:cNvPr>
          <p:cNvSpPr txBox="1"/>
          <p:nvPr/>
        </p:nvSpPr>
        <p:spPr>
          <a:xfrm rot="16200000">
            <a:off x="325442" y="2813393"/>
            <a:ext cx="1297172" cy="230832"/>
          </a:xfrm>
          <a:prstGeom prst="rect">
            <a:avLst/>
          </a:prstGeom>
          <a:noFill/>
        </p:spPr>
        <p:txBody>
          <a:bodyPr wrap="square" rtlCol="0">
            <a:spAutoFit/>
          </a:bodyPr>
          <a:lstStyle/>
          <a:p>
            <a:pPr algn="ctr"/>
            <a:r>
              <a:rPr lang="fr-CH" sz="900"/>
              <a:t>Par semestre</a:t>
            </a:r>
          </a:p>
        </p:txBody>
      </p:sp>
      <p:sp>
        <p:nvSpPr>
          <p:cNvPr id="13" name="Textfeld 12">
            <a:extLst>
              <a:ext uri="{FF2B5EF4-FFF2-40B4-BE49-F238E27FC236}">
                <a16:creationId xmlns:a16="http://schemas.microsoft.com/office/drawing/2014/main" id="{35C83A66-034A-64FC-F465-D154AB778B29}"/>
              </a:ext>
            </a:extLst>
          </p:cNvPr>
          <p:cNvSpPr txBox="1"/>
          <p:nvPr/>
        </p:nvSpPr>
        <p:spPr>
          <a:xfrm rot="16200000">
            <a:off x="324359" y="4326565"/>
            <a:ext cx="1297172" cy="230832"/>
          </a:xfrm>
          <a:prstGeom prst="rect">
            <a:avLst/>
          </a:prstGeom>
          <a:noFill/>
        </p:spPr>
        <p:txBody>
          <a:bodyPr wrap="square" rtlCol="0">
            <a:spAutoFit/>
          </a:bodyPr>
          <a:lstStyle/>
          <a:p>
            <a:pPr algn="ctr"/>
            <a:r>
              <a:rPr lang="fr-CH" sz="900"/>
              <a:t>Par semestre</a:t>
            </a:r>
          </a:p>
        </p:txBody>
      </p:sp>
      <p:sp>
        <p:nvSpPr>
          <p:cNvPr id="14" name="Textfeld 13">
            <a:extLst>
              <a:ext uri="{FF2B5EF4-FFF2-40B4-BE49-F238E27FC236}">
                <a16:creationId xmlns:a16="http://schemas.microsoft.com/office/drawing/2014/main" id="{74C8D3C6-E041-966C-40A1-9AA83D10EDF6}"/>
              </a:ext>
            </a:extLst>
          </p:cNvPr>
          <p:cNvSpPr txBox="1"/>
          <p:nvPr/>
        </p:nvSpPr>
        <p:spPr>
          <a:xfrm rot="16200000">
            <a:off x="326526" y="5253188"/>
            <a:ext cx="1297172" cy="230832"/>
          </a:xfrm>
          <a:prstGeom prst="rect">
            <a:avLst/>
          </a:prstGeom>
          <a:noFill/>
        </p:spPr>
        <p:txBody>
          <a:bodyPr wrap="square" rtlCol="0">
            <a:spAutoFit/>
          </a:bodyPr>
          <a:lstStyle/>
          <a:p>
            <a:pPr algn="ctr"/>
            <a:r>
              <a:rPr lang="fr-CH" sz="900"/>
              <a:t>En continu</a:t>
            </a:r>
          </a:p>
        </p:txBody>
      </p:sp>
      <p:sp>
        <p:nvSpPr>
          <p:cNvPr id="15" name="Textfeld 14">
            <a:extLst>
              <a:ext uri="{FF2B5EF4-FFF2-40B4-BE49-F238E27FC236}">
                <a16:creationId xmlns:a16="http://schemas.microsoft.com/office/drawing/2014/main" id="{18270656-2840-1601-C0AC-46D449B3F612}"/>
              </a:ext>
            </a:extLst>
          </p:cNvPr>
          <p:cNvSpPr txBox="1"/>
          <p:nvPr/>
        </p:nvSpPr>
        <p:spPr>
          <a:xfrm rot="16200000">
            <a:off x="9150875" y="3433195"/>
            <a:ext cx="4626837"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Tenue d’un dossier de formation en ligne</a:t>
            </a:r>
          </a:p>
        </p:txBody>
      </p:sp>
      <p:sp>
        <p:nvSpPr>
          <p:cNvPr id="16" name="Textfeld 15">
            <a:extLst>
              <a:ext uri="{FF2B5EF4-FFF2-40B4-BE49-F238E27FC236}">
                <a16:creationId xmlns:a16="http://schemas.microsoft.com/office/drawing/2014/main" id="{50906402-EF67-6955-7414-B651662A5103}"/>
              </a:ext>
            </a:extLst>
          </p:cNvPr>
          <p:cNvSpPr txBox="1"/>
          <p:nvPr/>
        </p:nvSpPr>
        <p:spPr>
          <a:xfrm rot="16200000">
            <a:off x="9964032" y="4666612"/>
            <a:ext cx="2160000"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Planification de la formation</a:t>
            </a:r>
          </a:p>
        </p:txBody>
      </p:sp>
      <p:sp>
        <p:nvSpPr>
          <p:cNvPr id="17" name="Rechteck 16">
            <a:extLst>
              <a:ext uri="{FF2B5EF4-FFF2-40B4-BE49-F238E27FC236}">
                <a16:creationId xmlns:a16="http://schemas.microsoft.com/office/drawing/2014/main" id="{9D53CEB8-94BE-3DB2-8C46-7D193993BFB5}"/>
              </a:ext>
            </a:extLst>
          </p:cNvPr>
          <p:cNvSpPr/>
          <p:nvPr/>
        </p:nvSpPr>
        <p:spPr>
          <a:xfrm>
            <a:off x="1998450" y="2584717"/>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Entretien de qualification</a:t>
            </a:r>
          </a:p>
          <a:p>
            <a:pPr algn="ctr"/>
            <a:r>
              <a:rPr lang="fr-CH" sz="1000"/>
              <a:t>Base pour la note d’expérience et la convention d’objectifs pour le semestre suivant</a:t>
            </a:r>
          </a:p>
        </p:txBody>
      </p:sp>
      <p:sp>
        <p:nvSpPr>
          <p:cNvPr id="18" name="Rechteck 17">
            <a:extLst>
              <a:ext uri="{FF2B5EF4-FFF2-40B4-BE49-F238E27FC236}">
                <a16:creationId xmlns:a16="http://schemas.microsoft.com/office/drawing/2014/main" id="{EF56A223-ADA0-8689-89B0-D525E4EE4ADC}"/>
              </a:ext>
            </a:extLst>
          </p:cNvPr>
          <p:cNvSpPr/>
          <p:nvPr/>
        </p:nvSpPr>
        <p:spPr>
          <a:xfrm>
            <a:off x="4872000" y="1656000"/>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Note d’expérience</a:t>
            </a:r>
          </a:p>
          <a:p>
            <a:pPr algn="ctr"/>
            <a:r>
              <a:rPr lang="fr-CH" sz="1000"/>
              <a:t>Résultat des entretiens de qualification</a:t>
            </a:r>
          </a:p>
        </p:txBody>
      </p:sp>
      <p:sp>
        <p:nvSpPr>
          <p:cNvPr id="19" name="Rechteck: abgerundete Ecken 18">
            <a:extLst>
              <a:ext uri="{FF2B5EF4-FFF2-40B4-BE49-F238E27FC236}">
                <a16:creationId xmlns:a16="http://schemas.microsoft.com/office/drawing/2014/main" id="{5575DEDA-716A-3572-BA1F-60ED760C6AF4}"/>
              </a:ext>
            </a:extLst>
          </p:cNvPr>
          <p:cNvSpPr/>
          <p:nvPr/>
        </p:nvSpPr>
        <p:spPr>
          <a:xfrm>
            <a:off x="10609201" y="577280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Aperçu de la formation</a:t>
            </a:r>
          </a:p>
        </p:txBody>
      </p:sp>
      <p:sp>
        <p:nvSpPr>
          <p:cNvPr id="20" name="Rechteck 19">
            <a:extLst>
              <a:ext uri="{FF2B5EF4-FFF2-40B4-BE49-F238E27FC236}">
                <a16:creationId xmlns:a16="http://schemas.microsoft.com/office/drawing/2014/main" id="{66F4419C-5B0F-91D1-C29A-68D65FD14183}"/>
              </a:ext>
            </a:extLst>
          </p:cNvPr>
          <p:cNvSpPr/>
          <p:nvPr/>
        </p:nvSpPr>
        <p:spPr>
          <a:xfrm>
            <a:off x="8065215" y="503480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Attribution du mandat</a:t>
            </a:r>
          </a:p>
        </p:txBody>
      </p:sp>
      <p:sp>
        <p:nvSpPr>
          <p:cNvPr id="21" name="Rechteck 20">
            <a:extLst>
              <a:ext uri="{FF2B5EF4-FFF2-40B4-BE49-F238E27FC236}">
                <a16:creationId xmlns:a16="http://schemas.microsoft.com/office/drawing/2014/main" id="{1571A8FC-D140-D5C0-E78D-9D3AD0FE2E0A}"/>
              </a:ext>
            </a:extLst>
          </p:cNvPr>
          <p:cNvSpPr/>
          <p:nvPr/>
        </p:nvSpPr>
        <p:spPr>
          <a:xfrm>
            <a:off x="1998450" y="409361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sz="1100"/>
          </a:p>
          <a:p>
            <a:pPr algn="ctr"/>
            <a:r>
              <a:rPr lang="fr-CH" sz="1100"/>
              <a:t>Auto-évaluation et évaluation externe</a:t>
            </a:r>
            <a:br>
              <a:rPr lang="fr-CH" sz="1000"/>
            </a:br>
            <a:r>
              <a:rPr lang="fr-CH" sz="1000"/>
              <a:t>du développement des compétences</a:t>
            </a:r>
          </a:p>
        </p:txBody>
      </p:sp>
      <p:sp>
        <p:nvSpPr>
          <p:cNvPr id="22" name="Rechteck 21">
            <a:extLst>
              <a:ext uri="{FF2B5EF4-FFF2-40B4-BE49-F238E27FC236}">
                <a16:creationId xmlns:a16="http://schemas.microsoft.com/office/drawing/2014/main" id="{AD3E51F0-0BF5-DF8B-39AC-9075F090A52F}"/>
              </a:ext>
            </a:extLst>
          </p:cNvPr>
          <p:cNvSpPr/>
          <p:nvPr/>
        </p:nvSpPr>
        <p:spPr>
          <a:xfrm>
            <a:off x="5033261"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Mise en œuvre</a:t>
            </a:r>
          </a:p>
        </p:txBody>
      </p:sp>
      <p:sp>
        <p:nvSpPr>
          <p:cNvPr id="23" name="Rechteck 22">
            <a:extLst>
              <a:ext uri="{FF2B5EF4-FFF2-40B4-BE49-F238E27FC236}">
                <a16:creationId xmlns:a16="http://schemas.microsoft.com/office/drawing/2014/main" id="{C23431B3-0029-A593-EDDC-0B7C232BD9F6}"/>
              </a:ext>
            </a:extLst>
          </p:cNvPr>
          <p:cNvSpPr/>
          <p:nvPr/>
        </p:nvSpPr>
        <p:spPr>
          <a:xfrm>
            <a:off x="1988767"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Feed-back</a:t>
            </a:r>
          </a:p>
        </p:txBody>
      </p:sp>
      <p:sp>
        <p:nvSpPr>
          <p:cNvPr id="24" name="Rechteck: abgerundete Ecken 23">
            <a:extLst>
              <a:ext uri="{FF2B5EF4-FFF2-40B4-BE49-F238E27FC236}">
                <a16:creationId xmlns:a16="http://schemas.microsoft.com/office/drawing/2014/main" id="{33B385C8-CA82-6F59-CAAB-CD9F4E42852A}"/>
              </a:ext>
            </a:extLst>
          </p:cNvPr>
          <p:cNvSpPr/>
          <p:nvPr/>
        </p:nvSpPr>
        <p:spPr>
          <a:xfrm>
            <a:off x="9510022" y="4776949"/>
            <a:ext cx="1224000" cy="468000"/>
          </a:xfrm>
          <a:prstGeom prst="roundRect">
            <a:avLst/>
          </a:prstGeom>
          <a:solidFill>
            <a:schemeClr val="bg1"/>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Mandat pratique</a:t>
            </a:r>
          </a:p>
        </p:txBody>
      </p:sp>
      <p:sp>
        <p:nvSpPr>
          <p:cNvPr id="25" name="Rechteck: abgerundete Ecken 24">
            <a:extLst>
              <a:ext uri="{FF2B5EF4-FFF2-40B4-BE49-F238E27FC236}">
                <a16:creationId xmlns:a16="http://schemas.microsoft.com/office/drawing/2014/main" id="{AF26CB1A-3B9B-2130-A6C5-B71680EA9108}"/>
              </a:ext>
            </a:extLst>
          </p:cNvPr>
          <p:cNvSpPr/>
          <p:nvPr/>
        </p:nvSpPr>
        <p:spPr>
          <a:xfrm>
            <a:off x="3457808" y="3826801"/>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Grille de compétences</a:t>
            </a:r>
          </a:p>
        </p:txBody>
      </p:sp>
      <p:sp>
        <p:nvSpPr>
          <p:cNvPr id="26" name="Rechteck: abgerundete Ecken 25">
            <a:extLst>
              <a:ext uri="{FF2B5EF4-FFF2-40B4-BE49-F238E27FC236}">
                <a16:creationId xmlns:a16="http://schemas.microsoft.com/office/drawing/2014/main" id="{85DCC0FC-E76C-620E-2F54-697448F684A7}"/>
              </a:ext>
            </a:extLst>
          </p:cNvPr>
          <p:cNvSpPr/>
          <p:nvPr/>
        </p:nvSpPr>
        <p:spPr>
          <a:xfrm>
            <a:off x="3222450" y="1889247"/>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Rapport de formation</a:t>
            </a:r>
          </a:p>
        </p:txBody>
      </p:sp>
      <p:sp>
        <p:nvSpPr>
          <p:cNvPr id="27" name="Rechteck: abgerundete Ecken 26">
            <a:extLst>
              <a:ext uri="{FF2B5EF4-FFF2-40B4-BE49-F238E27FC236}">
                <a16:creationId xmlns:a16="http://schemas.microsoft.com/office/drawing/2014/main" id="{45F91CB2-C462-9EC7-517C-C91D7C6286E7}"/>
              </a:ext>
            </a:extLst>
          </p:cNvPr>
          <p:cNvSpPr/>
          <p:nvPr/>
        </p:nvSpPr>
        <p:spPr>
          <a:xfrm>
            <a:off x="1998450" y="1610875"/>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Guide Entretien de qualification</a:t>
            </a:r>
          </a:p>
        </p:txBody>
      </p:sp>
      <p:sp>
        <p:nvSpPr>
          <p:cNvPr id="28" name="Rechteck: abgerundete Ecken 27">
            <a:extLst>
              <a:ext uri="{FF2B5EF4-FFF2-40B4-BE49-F238E27FC236}">
                <a16:creationId xmlns:a16="http://schemas.microsoft.com/office/drawing/2014/main" id="{F40E615E-F0A1-E583-2EA8-4709D3E3ECE7}"/>
              </a:ext>
            </a:extLst>
          </p:cNvPr>
          <p:cNvSpPr/>
          <p:nvPr/>
        </p:nvSpPr>
        <p:spPr>
          <a:xfrm>
            <a:off x="7073860" y="1422000"/>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Instruments d’évaluation</a:t>
            </a:r>
          </a:p>
        </p:txBody>
      </p:sp>
      <p:sp>
        <p:nvSpPr>
          <p:cNvPr id="29" name="Rechteck: abgerundete Ecken 28">
            <a:extLst>
              <a:ext uri="{FF2B5EF4-FFF2-40B4-BE49-F238E27FC236}">
                <a16:creationId xmlns:a16="http://schemas.microsoft.com/office/drawing/2014/main" id="{E2DAFDE6-8376-4A69-67B2-C674B89263E9}"/>
              </a:ext>
            </a:extLst>
          </p:cNvPr>
          <p:cNvSpPr/>
          <p:nvPr/>
        </p:nvSpPr>
        <p:spPr>
          <a:xfrm>
            <a:off x="10573200" y="1595833"/>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Portfolio personnel</a:t>
            </a:r>
          </a:p>
        </p:txBody>
      </p:sp>
      <p:cxnSp>
        <p:nvCxnSpPr>
          <p:cNvPr id="31" name="Gerade Verbindung mit Pfeil 30">
            <a:extLst>
              <a:ext uri="{FF2B5EF4-FFF2-40B4-BE49-F238E27FC236}">
                <a16:creationId xmlns:a16="http://schemas.microsoft.com/office/drawing/2014/main" id="{F78DECD6-907D-3EAE-95D5-D1BD54DDD77E}"/>
              </a:ext>
            </a:extLst>
          </p:cNvPr>
          <p:cNvCxnSpPr/>
          <p:nvPr/>
        </p:nvCxnSpPr>
        <p:spPr>
          <a:xfrm flipH="1">
            <a:off x="7533417" y="5397236"/>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D61A4EDF-0CDA-0AAD-CAAD-178501F26AF9}"/>
              </a:ext>
            </a:extLst>
          </p:cNvPr>
          <p:cNvCxnSpPr/>
          <p:nvPr/>
        </p:nvCxnSpPr>
        <p:spPr>
          <a:xfrm flipH="1">
            <a:off x="4501989" y="5376809"/>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73A90F97-3E4F-11F7-F1C5-F0441930954F}"/>
              </a:ext>
            </a:extLst>
          </p:cNvPr>
          <p:cNvCxnSpPr>
            <a:cxnSpLocks/>
          </p:cNvCxnSpPr>
          <p:nvPr/>
        </p:nvCxnSpPr>
        <p:spPr>
          <a:xfrm flipV="1">
            <a:off x="3212767" y="4797417"/>
            <a:ext cx="0" cy="216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72F84D4C-FFA1-722E-F329-5BFC6ECA7982}"/>
              </a:ext>
            </a:extLst>
          </p:cNvPr>
          <p:cNvCxnSpPr>
            <a:cxnSpLocks/>
          </p:cNvCxnSpPr>
          <p:nvPr/>
        </p:nvCxnSpPr>
        <p:spPr>
          <a:xfrm flipV="1">
            <a:off x="3212767" y="3297224"/>
            <a:ext cx="0" cy="720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58A3AC63-ABAF-6DB4-50B1-D7A79B8D2E73}"/>
              </a:ext>
            </a:extLst>
          </p:cNvPr>
          <p:cNvCxnSpPr>
            <a:cxnSpLocks/>
          </p:cNvCxnSpPr>
          <p:nvPr/>
        </p:nvCxnSpPr>
        <p:spPr>
          <a:xfrm flipV="1">
            <a:off x="3222450" y="1889247"/>
            <a:ext cx="1649550" cy="753"/>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11DAB928-67DB-CFE6-898F-7E2FE827B968}"/>
              </a:ext>
            </a:extLst>
          </p:cNvPr>
          <p:cNvCxnSpPr>
            <a:cxnSpLocks/>
          </p:cNvCxnSpPr>
          <p:nvPr/>
        </p:nvCxnSpPr>
        <p:spPr>
          <a:xfrm flipH="1">
            <a:off x="3212767" y="1872965"/>
            <a:ext cx="9683" cy="68400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1" name="Pfeil: nach unten 40">
            <a:extLst>
              <a:ext uri="{FF2B5EF4-FFF2-40B4-BE49-F238E27FC236}">
                <a16:creationId xmlns:a16="http://schemas.microsoft.com/office/drawing/2014/main" id="{5364CB79-F1C0-0B7B-F158-8CB916AAFDE1}"/>
              </a:ext>
            </a:extLst>
          </p:cNvPr>
          <p:cNvSpPr/>
          <p:nvPr/>
        </p:nvSpPr>
        <p:spPr>
          <a:xfrm>
            <a:off x="5138247" y="3443673"/>
            <a:ext cx="939206" cy="540000"/>
          </a:xfrm>
          <a:prstGeom prst="down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2" name="Pfeil: nach unten 41">
            <a:extLst>
              <a:ext uri="{FF2B5EF4-FFF2-40B4-BE49-F238E27FC236}">
                <a16:creationId xmlns:a16="http://schemas.microsoft.com/office/drawing/2014/main" id="{35DAE6E8-1340-46CB-14CE-BD9A4B2EC4A4}"/>
              </a:ext>
            </a:extLst>
          </p:cNvPr>
          <p:cNvSpPr/>
          <p:nvPr/>
        </p:nvSpPr>
        <p:spPr>
          <a:xfrm rot="10800000">
            <a:off x="6075207" y="3127856"/>
            <a:ext cx="939206" cy="540000"/>
          </a:xfrm>
          <a:prstGeom prst="downArrow">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a:p>
        </p:txBody>
      </p:sp>
      <p:pic>
        <p:nvPicPr>
          <p:cNvPr id="30" name="Inhaltsplatzhalter 107" descr="Ein Bild, das Spielzeug, Puppe, Essen, Zeichnung enthält.&#10;&#10;Automatisch generierte Beschreibung">
            <a:extLst>
              <a:ext uri="{FF2B5EF4-FFF2-40B4-BE49-F238E27FC236}">
                <a16:creationId xmlns:a16="http://schemas.microsoft.com/office/drawing/2014/main" id="{CCC65AF5-C496-097A-F927-95BAA4597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003" y="3700281"/>
            <a:ext cx="1597627" cy="1133732"/>
          </a:xfrm>
          <a:prstGeom prst="rect">
            <a:avLst/>
          </a:prstGeom>
        </p:spPr>
      </p:pic>
      <p:sp>
        <p:nvSpPr>
          <p:cNvPr id="34" name="Ellipse 33">
            <a:extLst>
              <a:ext uri="{FF2B5EF4-FFF2-40B4-BE49-F238E27FC236}">
                <a16:creationId xmlns:a16="http://schemas.microsoft.com/office/drawing/2014/main" id="{5232B305-8369-B158-29EC-D4B91189252C}"/>
              </a:ext>
            </a:extLst>
          </p:cNvPr>
          <p:cNvSpPr/>
          <p:nvPr/>
        </p:nvSpPr>
        <p:spPr>
          <a:xfrm>
            <a:off x="10456239" y="5617946"/>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1</a:t>
            </a:r>
          </a:p>
        </p:txBody>
      </p:sp>
      <p:sp>
        <p:nvSpPr>
          <p:cNvPr id="37" name="Ellipse 36">
            <a:extLst>
              <a:ext uri="{FF2B5EF4-FFF2-40B4-BE49-F238E27FC236}">
                <a16:creationId xmlns:a16="http://schemas.microsoft.com/office/drawing/2014/main" id="{F0C90AB3-0107-7E4D-6195-110B81CBDEE2}"/>
              </a:ext>
            </a:extLst>
          </p:cNvPr>
          <p:cNvSpPr/>
          <p:nvPr/>
        </p:nvSpPr>
        <p:spPr>
          <a:xfrm>
            <a:off x="9348021" y="4638809"/>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2</a:t>
            </a:r>
          </a:p>
        </p:txBody>
      </p:sp>
      <p:sp>
        <p:nvSpPr>
          <p:cNvPr id="38" name="Ellipse 37">
            <a:extLst>
              <a:ext uri="{FF2B5EF4-FFF2-40B4-BE49-F238E27FC236}">
                <a16:creationId xmlns:a16="http://schemas.microsoft.com/office/drawing/2014/main" id="{A1A3BB62-B88F-0DB1-A835-C4B78F0E8F27}"/>
              </a:ext>
            </a:extLst>
          </p:cNvPr>
          <p:cNvSpPr/>
          <p:nvPr/>
        </p:nvSpPr>
        <p:spPr>
          <a:xfrm>
            <a:off x="3295807" y="3686270"/>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3</a:t>
            </a:r>
          </a:p>
        </p:txBody>
      </p:sp>
      <p:sp>
        <p:nvSpPr>
          <p:cNvPr id="39" name="Ellipse 38">
            <a:extLst>
              <a:ext uri="{FF2B5EF4-FFF2-40B4-BE49-F238E27FC236}">
                <a16:creationId xmlns:a16="http://schemas.microsoft.com/office/drawing/2014/main" id="{EEC8BB6B-6F3B-B5B8-D720-B8F4E35D8939}"/>
              </a:ext>
            </a:extLst>
          </p:cNvPr>
          <p:cNvSpPr/>
          <p:nvPr/>
        </p:nvSpPr>
        <p:spPr>
          <a:xfrm>
            <a:off x="3060449" y="161506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4</a:t>
            </a:r>
          </a:p>
        </p:txBody>
      </p:sp>
      <p:sp>
        <p:nvSpPr>
          <p:cNvPr id="43" name="Ellipse 42">
            <a:extLst>
              <a:ext uri="{FF2B5EF4-FFF2-40B4-BE49-F238E27FC236}">
                <a16:creationId xmlns:a16="http://schemas.microsoft.com/office/drawing/2014/main" id="{BEEE4345-3EF3-8527-0FB7-5F1D91DBAF0A}"/>
              </a:ext>
            </a:extLst>
          </p:cNvPr>
          <p:cNvSpPr/>
          <p:nvPr/>
        </p:nvSpPr>
        <p:spPr>
          <a:xfrm>
            <a:off x="6905773" y="124278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5</a:t>
            </a:r>
          </a:p>
        </p:txBody>
      </p:sp>
    </p:spTree>
    <p:extLst>
      <p:ext uri="{BB962C8B-B14F-4D97-AF65-F5344CB8AC3E}">
        <p14:creationId xmlns:p14="http://schemas.microsoft.com/office/powerpoint/2010/main" val="1328816600"/>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2 : gérer le développement des compétences avec les mandats pratiques (1/3)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224000"/>
            <a:ext cx="7200000" cy="4680000"/>
          </a:xfrm>
        </p:spPr>
        <p:txBody>
          <a:bodyPr/>
          <a:lstStyle/>
          <a:p>
            <a:endParaRPr lang="fr-CH" b="1"/>
          </a:p>
          <a:p>
            <a:r>
              <a:rPr lang="fr-CH" b="1"/>
              <a:t>Situation initiale</a:t>
            </a:r>
          </a:p>
          <a:p>
            <a:r>
              <a:rPr lang="fr-CH"/>
              <a:t>Les formatrices et formateurs ont tous comme objectif d’aider les personnes en formation à devenir des personnes professionnelles compétentes, indépendantes et sûres d’elles. Pour atteindre cet objectif, plusieurs instruments de travail sont à leur disposition. Le principal instrument pour la gestion du développement des compétences des personnes en formation est le mandat pratique.</a:t>
            </a:r>
          </a:p>
          <a:p>
            <a:endParaRPr lang="de-CH"/>
          </a:p>
          <a:p>
            <a:r>
              <a:rPr lang="fr-CH" b="1"/>
              <a:t>Utilité</a:t>
            </a:r>
          </a:p>
          <a:p>
            <a:pPr marL="285750" indent="-285750">
              <a:buFont typeface="Symbol" panose="05050102010706020507" pitchFamily="18" charset="2"/>
              <a:buChar char="-"/>
            </a:pPr>
            <a:r>
              <a:rPr lang="fr-CH"/>
              <a:t>Les mandats pratiques permettent aux personnes en formation d’accomplir et de s’exercer à exécuter des activités professionnelles essentielles. </a:t>
            </a:r>
          </a:p>
          <a:p>
            <a:pPr marL="285750" indent="-285750">
              <a:buFont typeface="Symbol" panose="05050102010706020507" pitchFamily="18" charset="2"/>
              <a:buChar char="-"/>
            </a:pPr>
            <a:r>
              <a:rPr lang="fr-CH"/>
              <a:t>Grâce au mandat pratique, les personnes en formation peuvent directement mettre leurs acquis à profit dans leur travail quotidien.</a:t>
            </a:r>
          </a:p>
          <a:p>
            <a:pPr marL="285750" indent="-285750">
              <a:buFont typeface="Symbol" panose="05050102010706020507" pitchFamily="18" charset="2"/>
              <a:buChar char="-"/>
            </a:pPr>
            <a:r>
              <a:rPr lang="fr-CH"/>
              <a:t>Grâce aux feed-back qu’elles reçoivent sur leur mandat pratique, elles apprennent à évaluer les exigences d’un travail de qualité et à voir si leurs réalisations correspondent à ces attentes. </a:t>
            </a:r>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47</a:t>
            </a:fld>
            <a:endParaRPr lang="de-CH"/>
          </a:p>
        </p:txBody>
      </p:sp>
      <p:pic>
        <p:nvPicPr>
          <p:cNvPr id="5" name="Grafik 4">
            <a:extLst>
              <a:ext uri="{FF2B5EF4-FFF2-40B4-BE49-F238E27FC236}">
                <a16:creationId xmlns:a16="http://schemas.microsoft.com/office/drawing/2014/main" id="{29DEF97D-4F1B-7581-F37B-2FFD97EC7BE6}"/>
              </a:ext>
            </a:extLst>
          </p:cNvPr>
          <p:cNvPicPr>
            <a:picLocks noChangeAspect="1"/>
          </p:cNvPicPr>
          <p:nvPr/>
        </p:nvPicPr>
        <p:blipFill>
          <a:blip r:embed="rId3"/>
          <a:stretch>
            <a:fillRect/>
          </a:stretch>
        </p:blipFill>
        <p:spPr>
          <a:xfrm>
            <a:off x="8572500" y="1224000"/>
            <a:ext cx="3283661" cy="4675578"/>
          </a:xfrm>
          <a:prstGeom prst="rect">
            <a:avLst/>
          </a:prstGeom>
          <a:ln>
            <a:solidFill>
              <a:schemeClr val="accent1"/>
            </a:solidFill>
          </a:ln>
        </p:spPr>
      </p:pic>
    </p:spTree>
    <p:extLst>
      <p:ext uri="{BB962C8B-B14F-4D97-AF65-F5344CB8AC3E}">
        <p14:creationId xmlns:p14="http://schemas.microsoft.com/office/powerpoint/2010/main" val="2560635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dirty="0"/>
              <a:t>Étape 2 : gérer le développement des compétences avec les mandats pratiques (2/3)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224000"/>
            <a:ext cx="7272000" cy="4680000"/>
          </a:xfrm>
        </p:spPr>
        <p:txBody>
          <a:bodyPr/>
          <a:lstStyle/>
          <a:p>
            <a:endParaRPr lang="fr-CH" sz="1400" b="1"/>
          </a:p>
          <a:p>
            <a:r>
              <a:rPr lang="fr-CH" sz="1400" b="1"/>
              <a:t>Démarche</a:t>
            </a:r>
          </a:p>
          <a:p>
            <a:pPr marL="342900" indent="-342900">
              <a:buFont typeface="+mj-lt"/>
              <a:buAutoNum type="arabicPeriod"/>
            </a:pPr>
            <a:r>
              <a:rPr lang="fr-CH" sz="1400"/>
              <a:t>Consultez la vue d’ensemble de la formation ou votre plan de formation en entreprise pour voir quand réaliser quel mandat pratique avec la personne en formation.</a:t>
            </a:r>
          </a:p>
          <a:p>
            <a:pPr marL="342900" indent="-342900">
              <a:buFont typeface="+mj-lt"/>
              <a:buAutoNum type="arabicPeriod"/>
            </a:pPr>
            <a:r>
              <a:rPr lang="fr-CH" sz="1400"/>
              <a:t>Choisissez une « situation de travail » appropriée dans laquelle elle peut réaliser le mandat pratique. Si la personne en formation effectue une tâche pour la première fois, veillez à bien lui expliquer le mandat pratique. </a:t>
            </a:r>
          </a:p>
          <a:p>
            <a:pPr marL="342900" indent="-342900">
              <a:buFont typeface="+mj-lt"/>
              <a:buAutoNum type="arabicPeriod"/>
            </a:pPr>
            <a:r>
              <a:rPr lang="fr-CH" sz="1400"/>
              <a:t>Voyez si vous devez aider la personne en formation pour la mise en œuvre. Vous pouvez éventuellement commencer la mise en œuvre en lui donnant quelques instructions.</a:t>
            </a:r>
          </a:p>
          <a:p>
            <a:pPr marL="342900" indent="-342900">
              <a:buFont typeface="+mj-lt"/>
              <a:buAutoNum type="arabicPeriod"/>
            </a:pPr>
            <a:r>
              <a:rPr lang="fr-CH" sz="1400"/>
              <a:t>Fixez ensemble avec la personne en formation la date de remise du mandat pratique.</a:t>
            </a:r>
          </a:p>
          <a:p>
            <a:pPr marL="342900" indent="-342900">
              <a:buFont typeface="+mj-lt"/>
              <a:buAutoNum type="arabicPeriod"/>
            </a:pPr>
            <a:r>
              <a:rPr lang="fr-CH" sz="1400"/>
              <a:t>Encadrez la personne en formation. Encouragez-la à vous demander de l’aide si nécessaire et à consigner la mise en œuvre dans son dossier de formation en ligne.</a:t>
            </a:r>
          </a:p>
          <a:p>
            <a:pPr marL="342900" indent="-342900">
              <a:buFont typeface="+mj-lt"/>
              <a:buAutoNum type="arabicPeriod"/>
            </a:pPr>
            <a:r>
              <a:rPr lang="fr-CH" sz="1400"/>
              <a:t>Donnez-lui un feed-back sur la mise en œuvre et sur la documentation. Vous saurez ainsi ce qui s’est bien passé et ce que la personne en formation pourra améliorer la prochaine fois.</a:t>
            </a:r>
          </a:p>
          <a:p>
            <a:pPr marL="342900" indent="-342900">
              <a:buFont typeface="+mj-lt"/>
              <a:buAutoNum type="arabicPeriod"/>
            </a:pPr>
            <a:r>
              <a:rPr lang="fr-CH" sz="1400"/>
              <a:t>Si nécessaire, réattribuez le mandat pratique.</a:t>
            </a:r>
          </a:p>
          <a:p>
            <a:endParaRPr lang="de-CH" sz="1400"/>
          </a:p>
          <a:p>
            <a:endParaRPr lang="de-CH" sz="1400"/>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48</a:t>
            </a:fld>
            <a:endParaRPr lang="de-CH"/>
          </a:p>
        </p:txBody>
      </p:sp>
      <p:pic>
        <p:nvPicPr>
          <p:cNvPr id="5" name="Image 4" descr="Une image contenant texte, capture d’écran, logiciel, Page web">
            <a:extLst>
              <a:ext uri="{FF2B5EF4-FFF2-40B4-BE49-F238E27FC236}">
                <a16:creationId xmlns:a16="http://schemas.microsoft.com/office/drawing/2014/main" id="{60E64D57-01BB-BAC1-CE30-D4211382BA4B}"/>
              </a:ext>
            </a:extLst>
          </p:cNvPr>
          <p:cNvPicPr>
            <a:picLocks noChangeAspect="1"/>
          </p:cNvPicPr>
          <p:nvPr/>
        </p:nvPicPr>
        <p:blipFill>
          <a:blip r:embed="rId3"/>
          <a:stretch>
            <a:fillRect/>
          </a:stretch>
        </p:blipFill>
        <p:spPr>
          <a:xfrm>
            <a:off x="8372739" y="925286"/>
            <a:ext cx="3456000" cy="2283857"/>
          </a:xfrm>
          <a:prstGeom prst="rect">
            <a:avLst/>
          </a:prstGeom>
        </p:spPr>
      </p:pic>
      <p:pic>
        <p:nvPicPr>
          <p:cNvPr id="8" name="Image 7" descr="Une image contenant texte, capture d’écran, Police, nombre">
            <a:extLst>
              <a:ext uri="{FF2B5EF4-FFF2-40B4-BE49-F238E27FC236}">
                <a16:creationId xmlns:a16="http://schemas.microsoft.com/office/drawing/2014/main" id="{E76D96BF-D529-5B82-91B8-3D42F4089887}"/>
              </a:ext>
            </a:extLst>
          </p:cNvPr>
          <p:cNvPicPr>
            <a:picLocks noChangeAspect="1"/>
          </p:cNvPicPr>
          <p:nvPr/>
        </p:nvPicPr>
        <p:blipFill>
          <a:blip r:embed="rId4"/>
          <a:stretch>
            <a:fillRect/>
          </a:stretch>
        </p:blipFill>
        <p:spPr>
          <a:xfrm>
            <a:off x="8372739" y="3425142"/>
            <a:ext cx="3590662" cy="2919867"/>
          </a:xfrm>
          <a:prstGeom prst="rect">
            <a:avLst/>
          </a:prstGeom>
        </p:spPr>
      </p:pic>
    </p:spTree>
    <p:extLst>
      <p:ext uri="{BB962C8B-B14F-4D97-AF65-F5344CB8AC3E}">
        <p14:creationId xmlns:p14="http://schemas.microsoft.com/office/powerpoint/2010/main" val="27945259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2 : gérer le développement des compétences avec les mandats pratiques (3/3)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endParaRPr lang="fr-CH" b="1"/>
          </a:p>
          <a:p>
            <a:r>
              <a:rPr lang="fr-CH" b="1"/>
              <a:t>Quels sont les points à prendre en compte ?</a:t>
            </a:r>
          </a:p>
          <a:p>
            <a:pPr marL="342900" indent="-342900">
              <a:buFont typeface="Symbol" panose="05050102010706020507" pitchFamily="18" charset="2"/>
              <a:buChar char="-"/>
            </a:pPr>
            <a:r>
              <a:rPr lang="fr-CH"/>
              <a:t>Tenez compte des capacités de la personne en formation. Les mandats pratiques ne doivent pas être trop exigeants ni trop faciles.</a:t>
            </a:r>
          </a:p>
          <a:p>
            <a:pPr marL="342900" indent="-342900">
              <a:buFont typeface="Symbol" panose="05050102010706020507" pitchFamily="18" charset="2"/>
              <a:buChar char="-"/>
            </a:pPr>
            <a:r>
              <a:rPr lang="fr-CH"/>
              <a:t>La responsabilité de la mise en œuvre du mandat pratique incombe à la personne en formation. Vous lui apportez votre aide au besoin. </a:t>
            </a:r>
          </a:p>
          <a:p>
            <a:pPr marL="342900" indent="-342900">
              <a:buFont typeface="Symbol" panose="05050102010706020507" pitchFamily="18" charset="2"/>
              <a:buChar char="-"/>
            </a:pPr>
            <a:r>
              <a:rPr lang="fr-CH"/>
              <a:t>Prenez le temps d’évaluer la prestation et d’en discuter avec la personne en formation. C’est ici qu’intervient le développement des compétences. </a:t>
            </a:r>
          </a:p>
          <a:p>
            <a:pPr marL="342900" indent="-342900">
              <a:buFont typeface="Symbol" panose="05050102010706020507" pitchFamily="18" charset="2"/>
              <a:buChar char="-"/>
            </a:pPr>
            <a:r>
              <a:rPr lang="fr-CH"/>
              <a:t>Si cela ne fonctionne pas la première fois, donnez à la personne en formation une nouvelle occasion de réaliser le mandat pratique.</a:t>
            </a:r>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49</a:t>
            </a:fld>
            <a:endParaRPr lang="de-CH"/>
          </a:p>
        </p:txBody>
      </p:sp>
      <p:pic>
        <p:nvPicPr>
          <p:cNvPr id="5" name="Grafik 4" descr="Kommentar (wichtig) Silhouette">
            <a:extLst>
              <a:ext uri="{FF2B5EF4-FFF2-40B4-BE49-F238E27FC236}">
                <a16:creationId xmlns:a16="http://schemas.microsoft.com/office/drawing/2014/main" id="{D1FB9026-A442-FAEA-0F72-6CF25928CE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3200" y="4734000"/>
            <a:ext cx="1800000" cy="1800000"/>
          </a:xfrm>
          <a:prstGeom prst="rect">
            <a:avLst/>
          </a:prstGeom>
        </p:spPr>
      </p:pic>
    </p:spTree>
    <p:extLst>
      <p:ext uri="{BB962C8B-B14F-4D97-AF65-F5344CB8AC3E}">
        <p14:creationId xmlns:p14="http://schemas.microsoft.com/office/powerpoint/2010/main" val="13585249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B91CC-9761-491C-826B-7FFB182DF8FB}"/>
              </a:ext>
            </a:extLst>
          </p:cNvPr>
          <p:cNvSpPr>
            <a:spLocks noGrp="1"/>
          </p:cNvSpPr>
          <p:nvPr>
            <p:ph type="title"/>
          </p:nvPr>
        </p:nvSpPr>
        <p:spPr/>
        <p:txBody>
          <a:bodyPr/>
          <a:lstStyle/>
          <a:p>
            <a:r>
              <a:rPr lang="fr-CH"/>
              <a:t>Qui est qui ?</a:t>
            </a:r>
          </a:p>
        </p:txBody>
      </p:sp>
      <p:sp>
        <p:nvSpPr>
          <p:cNvPr id="4" name="Foliennummernplatzhalter 3">
            <a:extLst>
              <a:ext uri="{FF2B5EF4-FFF2-40B4-BE49-F238E27FC236}">
                <a16:creationId xmlns:a16="http://schemas.microsoft.com/office/drawing/2014/main" id="{F9594AF3-6D3B-4A99-BA19-D957150BD1B7}"/>
              </a:ext>
            </a:extLst>
          </p:cNvPr>
          <p:cNvSpPr>
            <a:spLocks noGrp="1"/>
          </p:cNvSpPr>
          <p:nvPr>
            <p:ph type="sldNum" sz="quarter" idx="4"/>
          </p:nvPr>
        </p:nvSpPr>
        <p:spPr/>
        <p:txBody>
          <a:bodyPr/>
          <a:lstStyle/>
          <a:p>
            <a:fld id="{208DA8C3-C42B-9A42-8EE5-4A20E5B7F456}" type="slidenum">
              <a:rPr lang="de-CH" smtClean="0"/>
              <a:pPr/>
              <a:t>5</a:t>
            </a:fld>
            <a:endParaRPr lang="de-CH"/>
          </a:p>
        </p:txBody>
      </p:sp>
      <p:pic>
        <p:nvPicPr>
          <p:cNvPr id="6" name="Grafik 5" descr="Fragezeichen Silhouette">
            <a:extLst>
              <a:ext uri="{FF2B5EF4-FFF2-40B4-BE49-F238E27FC236}">
                <a16:creationId xmlns:a16="http://schemas.microsoft.com/office/drawing/2014/main" id="{75B83D6A-F72E-48B2-A819-6F30BD9695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8382" y="2433508"/>
            <a:ext cx="914400" cy="914400"/>
          </a:xfrm>
          <a:prstGeom prst="rect">
            <a:avLst/>
          </a:prstGeom>
        </p:spPr>
      </p:pic>
      <p:pic>
        <p:nvPicPr>
          <p:cNvPr id="8" name="Grafik 7" descr="Benutzer Silhouette">
            <a:extLst>
              <a:ext uri="{FF2B5EF4-FFF2-40B4-BE49-F238E27FC236}">
                <a16:creationId xmlns:a16="http://schemas.microsoft.com/office/drawing/2014/main" id="{CF84D3F6-E59B-442E-9D56-6A4AD309C2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0473" y="2659981"/>
            <a:ext cx="1800000" cy="1800000"/>
          </a:xfrm>
          <a:prstGeom prst="rect">
            <a:avLst/>
          </a:prstGeom>
        </p:spPr>
      </p:pic>
      <p:pic>
        <p:nvPicPr>
          <p:cNvPr id="9" name="Grafik 8" descr="Benutzer Silhouette">
            <a:extLst>
              <a:ext uri="{FF2B5EF4-FFF2-40B4-BE49-F238E27FC236}">
                <a16:creationId xmlns:a16="http://schemas.microsoft.com/office/drawing/2014/main" id="{23D2BBA1-B730-4950-86E1-4E52A37027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9491" y="2659981"/>
            <a:ext cx="1800000" cy="1800000"/>
          </a:xfrm>
          <a:prstGeom prst="rect">
            <a:avLst/>
          </a:prstGeom>
        </p:spPr>
      </p:pic>
    </p:spTree>
    <p:extLst>
      <p:ext uri="{BB962C8B-B14F-4D97-AF65-F5344CB8AC3E}">
        <p14:creationId xmlns:p14="http://schemas.microsoft.com/office/powerpoint/2010/main" val="2162529691"/>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CC46-6FB9-4A80-BE1B-25C8B6AA7EB7}"/>
              </a:ext>
            </a:extLst>
          </p:cNvPr>
          <p:cNvSpPr>
            <a:spLocks noGrp="1"/>
          </p:cNvSpPr>
          <p:nvPr>
            <p:ph type="title"/>
          </p:nvPr>
        </p:nvSpPr>
        <p:spPr/>
        <p:txBody>
          <a:bodyPr/>
          <a:lstStyle/>
          <a:p>
            <a:r>
              <a:rPr lang="fr-CH"/>
              <a:t>Mandat « Mandat pratique »</a:t>
            </a:r>
          </a:p>
        </p:txBody>
      </p:sp>
      <p:graphicFrame>
        <p:nvGraphicFramePr>
          <p:cNvPr id="6" name="Tabelle 6">
            <a:extLst>
              <a:ext uri="{FF2B5EF4-FFF2-40B4-BE49-F238E27FC236}">
                <a16:creationId xmlns:a16="http://schemas.microsoft.com/office/drawing/2014/main" id="{53A75F8B-6387-4E43-9F50-335D0C610CF6}"/>
              </a:ext>
            </a:extLst>
          </p:cNvPr>
          <p:cNvGraphicFramePr>
            <a:graphicFrameLocks noGrp="1"/>
          </p:cNvGraphicFramePr>
          <p:nvPr>
            <p:ph sz="quarter" idx="13"/>
            <p:extLst>
              <p:ext uri="{D42A27DB-BD31-4B8C-83A1-F6EECF244321}">
                <p14:modId xmlns:p14="http://schemas.microsoft.com/office/powerpoint/2010/main" val="3599916183"/>
              </p:ext>
            </p:extLst>
          </p:nvPr>
        </p:nvGraphicFramePr>
        <p:xfrm>
          <a:off x="720725" y="1223963"/>
          <a:ext cx="11112500" cy="5630480"/>
        </p:xfrm>
        <a:graphic>
          <a:graphicData uri="http://schemas.openxmlformats.org/drawingml/2006/table">
            <a:tbl>
              <a:tblPr firstRow="1" bandRow="1">
                <a:tableStyleId>{073A0DAA-6AF3-43AB-8588-CEC1D06C72B9}</a:tableStyleId>
              </a:tblPr>
              <a:tblGrid>
                <a:gridCol w="11112500">
                  <a:extLst>
                    <a:ext uri="{9D8B030D-6E8A-4147-A177-3AD203B41FA5}">
                      <a16:colId xmlns:a16="http://schemas.microsoft.com/office/drawing/2014/main" val="2841088621"/>
                    </a:ext>
                  </a:extLst>
                </a:gridCol>
              </a:tblGrid>
              <a:tr h="370840">
                <a:tc>
                  <a:txBody>
                    <a:bodyPr/>
                    <a:lstStyle/>
                    <a:p>
                      <a:pPr marL="0" algn="l" defTabSz="914400" rtl="0" eaLnBrk="1" latinLnBrk="0" hangingPunct="1"/>
                      <a:r>
                        <a:rPr lang="fr-CH" sz="1800" b="1">
                          <a:solidFill>
                            <a:schemeClr val="lt1"/>
                          </a:solidFill>
                          <a:latin typeface="+mn-lt"/>
                          <a:ea typeface="+mn-ea"/>
                          <a:cs typeface="+mn-cs"/>
                        </a:rPr>
                        <a:t>Définition de la tâche</a:t>
                      </a:r>
                    </a:p>
                  </a:txBody>
                  <a:tcPr/>
                </a:tc>
                <a:extLst>
                  <a:ext uri="{0D108BD9-81ED-4DB2-BD59-A6C34878D82A}">
                    <a16:rowId xmlns:a16="http://schemas.microsoft.com/office/drawing/2014/main" val="3962172783"/>
                  </a:ext>
                </a:extLst>
              </a:tr>
              <a:tr h="12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800" dirty="0">
                          <a:cs typeface="Arial"/>
                        </a:rPr>
                        <a:t>Vous avez découvert la structure d’un mandat pratique. Connectez-vous sur Konvink, affichez la boussole des compétences et ouvrez le mandat pratique « Recevoir, traiter et transmettre des informations ».</a:t>
                      </a:r>
                      <a:r>
                        <a:rPr lang="fr-CH" dirty="0"/>
                        <a:t> </a:t>
                      </a:r>
                      <a:r>
                        <a:rPr lang="fr-CH" sz="1800" dirty="0">
                          <a:cs typeface="Arial"/>
                        </a:rPr>
                        <a:t>Individuellement, exécutez les tâches partielles du mandat pratique et documentez-les dans une œuvre. </a:t>
                      </a:r>
                    </a:p>
                  </a:txBody>
                  <a:tcPr/>
                </a:tc>
                <a:extLst>
                  <a:ext uri="{0D108BD9-81ED-4DB2-BD59-A6C34878D82A}">
                    <a16:rowId xmlns:a16="http://schemas.microsoft.com/office/drawing/2014/main" val="3957009968"/>
                  </a:ext>
                </a:extLst>
              </a:tr>
              <a:tr h="216000">
                <a:tc>
                  <a:txBody>
                    <a:bodyPr/>
                    <a:lstStyle/>
                    <a:p>
                      <a:pPr marL="0" algn="l" defTabSz="914400" rtl="0" eaLnBrk="1" latinLnBrk="0" hangingPunct="1"/>
                      <a:r>
                        <a:rPr lang="fr-CH" sz="1800" b="1">
                          <a:solidFill>
                            <a:schemeClr val="lt1"/>
                          </a:solidFill>
                          <a:latin typeface="+mn-lt"/>
                          <a:ea typeface="+mn-ea"/>
                          <a:cs typeface="+mn-cs"/>
                        </a:rPr>
                        <a:t>Attente/objectif</a:t>
                      </a:r>
                    </a:p>
                  </a:txBody>
                  <a:tcPr>
                    <a:solidFill>
                      <a:srgbClr val="28465A"/>
                    </a:solidFill>
                  </a:tcPr>
                </a:tc>
                <a:extLst>
                  <a:ext uri="{0D108BD9-81ED-4DB2-BD59-A6C34878D82A}">
                    <a16:rowId xmlns:a16="http://schemas.microsoft.com/office/drawing/2014/main" val="787614071"/>
                  </a:ext>
                </a:extLst>
              </a:tr>
              <a:tr h="9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Vous avez documenté les tâches partielles dans une œuvre et vous avez ensuite l’occasion d’échanger vos conclusions avec votre </a:t>
                      </a:r>
                      <a:r>
                        <a:rPr lang="fr-CH" dirty="0" err="1"/>
                        <a:t>voisin-e</a:t>
                      </a:r>
                      <a:r>
                        <a:rPr lang="fr-CH" dirty="0"/>
                        <a:t> de table. </a:t>
                      </a:r>
                    </a:p>
                  </a:txBody>
                  <a:tcPr/>
                </a:tc>
                <a:extLst>
                  <a:ext uri="{0D108BD9-81ED-4DB2-BD59-A6C34878D82A}">
                    <a16:rowId xmlns:a16="http://schemas.microsoft.com/office/drawing/2014/main" val="755388995"/>
                  </a:ext>
                </a:extLst>
              </a:tr>
              <a:tr h="370840">
                <a:tc>
                  <a:txBody>
                    <a:bodyPr/>
                    <a:lstStyle/>
                    <a:p>
                      <a:pPr marL="0" algn="l" defTabSz="914400" rtl="0" eaLnBrk="1" latinLnBrk="0" hangingPunct="1"/>
                      <a:r>
                        <a:rPr lang="fr-CH" sz="1800" b="1">
                          <a:solidFill>
                            <a:schemeClr val="lt1"/>
                          </a:solidFill>
                          <a:latin typeface="+mn-lt"/>
                          <a:ea typeface="+mn-ea"/>
                          <a:cs typeface="+mn-cs"/>
                        </a:rPr>
                        <a:t>Conditions-cadres</a:t>
                      </a:r>
                    </a:p>
                  </a:txBody>
                  <a:tcPr>
                    <a:solidFill>
                      <a:srgbClr val="28465A"/>
                    </a:solidFill>
                  </a:tcPr>
                </a:tc>
                <a:extLst>
                  <a:ext uri="{0D108BD9-81ED-4DB2-BD59-A6C34878D82A}">
                    <a16:rowId xmlns:a16="http://schemas.microsoft.com/office/drawing/2014/main" val="3401633713"/>
                  </a:ext>
                </a:extLst>
              </a:tr>
              <a:tr h="900000">
                <a:tc>
                  <a:txBody>
                    <a:bodyPr/>
                    <a:lstStyle/>
                    <a:p>
                      <a:pPr>
                        <a:tabLst>
                          <a:tab pos="1790700" algn="l"/>
                        </a:tabLst>
                      </a:pPr>
                      <a:r>
                        <a:rPr lang="fr-CH" dirty="0"/>
                        <a:t>Outil :	boussole des compétences, mandat pratique « Recevoir, traiter et transmettre les</a:t>
                      </a:r>
                      <a:br>
                        <a:rPr lang="fr-CH" dirty="0"/>
                      </a:br>
                      <a:r>
                        <a:rPr lang="fr-CH" dirty="0"/>
                        <a:t>                            informations » </a:t>
                      </a:r>
                    </a:p>
                    <a:p>
                      <a:pPr>
                        <a:tabLst>
                          <a:tab pos="1790700" algn="l"/>
                        </a:tabLst>
                      </a:pPr>
                      <a:r>
                        <a:rPr lang="fr-CH" dirty="0"/>
                        <a:t>                            </a:t>
                      </a:r>
                    </a:p>
                    <a:p>
                      <a:pPr>
                        <a:tabLst>
                          <a:tab pos="1790700" algn="l"/>
                        </a:tabLst>
                      </a:pPr>
                      <a:r>
                        <a:rPr lang="fr-CH" dirty="0"/>
                        <a:t>Forme sociale :	travail en duo </a:t>
                      </a:r>
                    </a:p>
                    <a:p>
                      <a:pPr>
                        <a:tabLst>
                          <a:tab pos="1790700" algn="l"/>
                        </a:tabLst>
                      </a:pPr>
                      <a:r>
                        <a:rPr lang="fr-CH" dirty="0"/>
                        <a:t>Durée :	30’ de préparation, 15’ d’échanges</a:t>
                      </a:r>
                    </a:p>
                  </a:txBody>
                  <a:tcPr/>
                </a:tc>
                <a:extLst>
                  <a:ext uri="{0D108BD9-81ED-4DB2-BD59-A6C34878D82A}">
                    <a16:rowId xmlns:a16="http://schemas.microsoft.com/office/drawing/2014/main" val="3643158799"/>
                  </a:ext>
                </a:extLst>
              </a:tr>
              <a:tr h="900000">
                <a:tc>
                  <a:txBody>
                    <a:bodyPr/>
                    <a:lstStyle/>
                    <a:p>
                      <a:pPr>
                        <a:tabLst>
                          <a:tab pos="1790700" algn="l"/>
                        </a:tabLst>
                      </a:pPr>
                      <a:endParaRPr lang="fr-CH" dirty="0"/>
                    </a:p>
                  </a:txBody>
                  <a:tcPr/>
                </a:tc>
                <a:extLst>
                  <a:ext uri="{0D108BD9-81ED-4DB2-BD59-A6C34878D82A}">
                    <a16:rowId xmlns:a16="http://schemas.microsoft.com/office/drawing/2014/main" val="1187651794"/>
                  </a:ext>
                </a:extLst>
              </a:tr>
            </a:tbl>
          </a:graphicData>
        </a:graphic>
      </p:graphicFrame>
      <p:sp>
        <p:nvSpPr>
          <p:cNvPr id="4" name="Foliennummernplatzhalter 3">
            <a:extLst>
              <a:ext uri="{FF2B5EF4-FFF2-40B4-BE49-F238E27FC236}">
                <a16:creationId xmlns:a16="http://schemas.microsoft.com/office/drawing/2014/main" id="{5EB97975-0B6E-4F44-84E0-C9AC64FB3DF4}"/>
              </a:ext>
            </a:extLst>
          </p:cNvPr>
          <p:cNvSpPr>
            <a:spLocks noGrp="1"/>
          </p:cNvSpPr>
          <p:nvPr>
            <p:ph type="sldNum" sz="quarter" idx="4"/>
          </p:nvPr>
        </p:nvSpPr>
        <p:spPr/>
        <p:txBody>
          <a:bodyPr/>
          <a:lstStyle/>
          <a:p>
            <a:fld id="{208DA8C3-C42B-9A42-8EE5-4A20E5B7F456}" type="slidenum">
              <a:rPr lang="de-CH" smtClean="0"/>
              <a:pPr/>
              <a:t>50</a:t>
            </a:fld>
            <a:endParaRPr lang="de-CH"/>
          </a:p>
        </p:txBody>
      </p:sp>
    </p:spTree>
    <p:extLst>
      <p:ext uri="{BB962C8B-B14F-4D97-AF65-F5344CB8AC3E}">
        <p14:creationId xmlns:p14="http://schemas.microsoft.com/office/powerpoint/2010/main" val="3104232491"/>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CA6BF-83FE-669A-CA6A-76EF660EE763}"/>
              </a:ext>
            </a:extLst>
          </p:cNvPr>
          <p:cNvSpPr>
            <a:spLocks noGrp="1"/>
          </p:cNvSpPr>
          <p:nvPr>
            <p:ph type="ctrTitle"/>
          </p:nvPr>
        </p:nvSpPr>
        <p:spPr/>
        <p:txBody>
          <a:bodyPr/>
          <a:lstStyle/>
          <a:p>
            <a:r>
              <a:rPr lang="fr-CH"/>
              <a:t>Phase de développement</a:t>
            </a:r>
            <a:br>
              <a:rPr lang="fr-CH"/>
            </a:br>
            <a:r>
              <a:rPr lang="fr-CH"/>
              <a:t>Étape 3 : évaluer les compétences des personnes en formation</a:t>
            </a:r>
          </a:p>
        </p:txBody>
      </p:sp>
    </p:spTree>
    <p:extLst>
      <p:ext uri="{BB962C8B-B14F-4D97-AF65-F5344CB8AC3E}">
        <p14:creationId xmlns:p14="http://schemas.microsoft.com/office/powerpoint/2010/main" val="4180024831"/>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E7B16-3F32-2609-2712-15BE9E19BF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C723DE-233D-21BD-CCFD-74980BB3462C}"/>
              </a:ext>
            </a:extLst>
          </p:cNvPr>
          <p:cNvSpPr>
            <a:spLocks noGrp="1"/>
          </p:cNvSpPr>
          <p:nvPr>
            <p:ph type="title"/>
          </p:nvPr>
        </p:nvSpPr>
        <p:spPr/>
        <p:txBody>
          <a:bodyPr/>
          <a:lstStyle/>
          <a:p>
            <a:r>
              <a:rPr lang="fr-FR"/>
              <a:t>Les cinq étapes de la formation en entreprise</a:t>
            </a:r>
            <a:endParaRPr lang="fr-CH"/>
          </a:p>
        </p:txBody>
      </p:sp>
      <p:sp>
        <p:nvSpPr>
          <p:cNvPr id="3" name="Textplatzhalter 2">
            <a:extLst>
              <a:ext uri="{FF2B5EF4-FFF2-40B4-BE49-F238E27FC236}">
                <a16:creationId xmlns:a16="http://schemas.microsoft.com/office/drawing/2014/main" id="{8366B4A9-E418-8FB8-CA78-4355DB9025F6}"/>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85B66980-5F02-5247-D838-B6FE685BD3BA}"/>
              </a:ext>
            </a:extLst>
          </p:cNvPr>
          <p:cNvSpPr>
            <a:spLocks noGrp="1"/>
          </p:cNvSpPr>
          <p:nvPr>
            <p:ph type="sldNum" sz="quarter" idx="4"/>
          </p:nvPr>
        </p:nvSpPr>
        <p:spPr/>
        <p:txBody>
          <a:bodyPr/>
          <a:lstStyle/>
          <a:p>
            <a:fld id="{208DA8C3-C42B-9A42-8EE5-4A20E5B7F456}" type="slidenum">
              <a:rPr lang="de-CH" smtClean="0"/>
              <a:pPr/>
              <a:t>52</a:t>
            </a:fld>
            <a:endParaRPr lang="de-CH"/>
          </a:p>
        </p:txBody>
      </p:sp>
      <p:sp>
        <p:nvSpPr>
          <p:cNvPr id="5" name="Rechteck 4">
            <a:extLst>
              <a:ext uri="{FF2B5EF4-FFF2-40B4-BE49-F238E27FC236}">
                <a16:creationId xmlns:a16="http://schemas.microsoft.com/office/drawing/2014/main" id="{47DE98B7-2416-F969-9301-D239B0ED7D1A}"/>
              </a:ext>
            </a:extLst>
          </p:cNvPr>
          <p:cNvSpPr/>
          <p:nvPr/>
        </p:nvSpPr>
        <p:spPr>
          <a:xfrm>
            <a:off x="720000" y="1224000"/>
            <a:ext cx="11113201" cy="223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fr-CH" sz="1600" b="1"/>
              <a:t>Évaluation</a:t>
            </a:r>
          </a:p>
        </p:txBody>
      </p:sp>
      <p:sp>
        <p:nvSpPr>
          <p:cNvPr id="6" name="Rechteck 5">
            <a:extLst>
              <a:ext uri="{FF2B5EF4-FFF2-40B4-BE49-F238E27FC236}">
                <a16:creationId xmlns:a16="http://schemas.microsoft.com/office/drawing/2014/main" id="{FFFA61FB-41E4-A884-555E-4FE899D5C31A}"/>
              </a:ext>
            </a:extLst>
          </p:cNvPr>
          <p:cNvSpPr/>
          <p:nvPr/>
        </p:nvSpPr>
        <p:spPr>
          <a:xfrm>
            <a:off x="719999" y="3672000"/>
            <a:ext cx="11113201" cy="223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fr-CH" sz="1600" b="1"/>
              <a:t>Développement</a:t>
            </a:r>
          </a:p>
        </p:txBody>
      </p:sp>
      <p:sp>
        <p:nvSpPr>
          <p:cNvPr id="7" name="Rechteck 6">
            <a:extLst>
              <a:ext uri="{FF2B5EF4-FFF2-40B4-BE49-F238E27FC236}">
                <a16:creationId xmlns:a16="http://schemas.microsoft.com/office/drawing/2014/main" id="{E96CD5D4-54E3-9E43-B8D0-CBEA8D165163}"/>
              </a:ext>
            </a:extLst>
          </p:cNvPr>
          <p:cNvSpPr/>
          <p:nvPr/>
        </p:nvSpPr>
        <p:spPr>
          <a:xfrm>
            <a:off x="839972" y="1573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8" name="Rechteck 7">
            <a:extLst>
              <a:ext uri="{FF2B5EF4-FFF2-40B4-BE49-F238E27FC236}">
                <a16:creationId xmlns:a16="http://schemas.microsoft.com/office/drawing/2014/main" id="{F4A89D36-5771-3FE4-0C30-612E1A33C976}"/>
              </a:ext>
            </a:extLst>
          </p:cNvPr>
          <p:cNvSpPr/>
          <p:nvPr/>
        </p:nvSpPr>
        <p:spPr>
          <a:xfrm>
            <a:off x="839972" y="2514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9" name="Rechteck 8">
            <a:extLst>
              <a:ext uri="{FF2B5EF4-FFF2-40B4-BE49-F238E27FC236}">
                <a16:creationId xmlns:a16="http://schemas.microsoft.com/office/drawing/2014/main" id="{0D79779E-67DE-C51C-4FEC-BFE3CB108B60}"/>
              </a:ext>
            </a:extLst>
          </p:cNvPr>
          <p:cNvSpPr/>
          <p:nvPr/>
        </p:nvSpPr>
        <p:spPr>
          <a:xfrm>
            <a:off x="839972" y="4021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0" name="Rechteck 9">
            <a:extLst>
              <a:ext uri="{FF2B5EF4-FFF2-40B4-BE49-F238E27FC236}">
                <a16:creationId xmlns:a16="http://schemas.microsoft.com/office/drawing/2014/main" id="{75D6FE7D-A6BE-3363-28FC-E64442B0D752}"/>
              </a:ext>
            </a:extLst>
          </p:cNvPr>
          <p:cNvSpPr/>
          <p:nvPr/>
        </p:nvSpPr>
        <p:spPr>
          <a:xfrm>
            <a:off x="839972" y="4962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1" name="Textfeld 10">
            <a:extLst>
              <a:ext uri="{FF2B5EF4-FFF2-40B4-BE49-F238E27FC236}">
                <a16:creationId xmlns:a16="http://schemas.microsoft.com/office/drawing/2014/main" id="{C93C9345-3ADE-D71E-938D-CE86298B68A4}"/>
              </a:ext>
            </a:extLst>
          </p:cNvPr>
          <p:cNvSpPr txBox="1"/>
          <p:nvPr/>
        </p:nvSpPr>
        <p:spPr>
          <a:xfrm rot="16200000">
            <a:off x="326525" y="1890789"/>
            <a:ext cx="1297172" cy="230832"/>
          </a:xfrm>
          <a:prstGeom prst="rect">
            <a:avLst/>
          </a:prstGeom>
          <a:noFill/>
        </p:spPr>
        <p:txBody>
          <a:bodyPr wrap="square" rtlCol="0">
            <a:spAutoFit/>
          </a:bodyPr>
          <a:lstStyle/>
          <a:p>
            <a:pPr algn="ctr"/>
            <a:r>
              <a:rPr lang="fr-CH" sz="900"/>
              <a:t>Par semestre</a:t>
            </a:r>
          </a:p>
        </p:txBody>
      </p:sp>
      <p:sp>
        <p:nvSpPr>
          <p:cNvPr id="12" name="Textfeld 11">
            <a:extLst>
              <a:ext uri="{FF2B5EF4-FFF2-40B4-BE49-F238E27FC236}">
                <a16:creationId xmlns:a16="http://schemas.microsoft.com/office/drawing/2014/main" id="{5D97A54C-1B40-7EDF-A0C1-40C20674C7AC}"/>
              </a:ext>
            </a:extLst>
          </p:cNvPr>
          <p:cNvSpPr txBox="1"/>
          <p:nvPr/>
        </p:nvSpPr>
        <p:spPr>
          <a:xfrm rot="16200000">
            <a:off x="325442" y="2813393"/>
            <a:ext cx="1297172" cy="230832"/>
          </a:xfrm>
          <a:prstGeom prst="rect">
            <a:avLst/>
          </a:prstGeom>
          <a:noFill/>
        </p:spPr>
        <p:txBody>
          <a:bodyPr wrap="square" rtlCol="0">
            <a:spAutoFit/>
          </a:bodyPr>
          <a:lstStyle/>
          <a:p>
            <a:pPr algn="ctr"/>
            <a:r>
              <a:rPr lang="fr-CH" sz="900"/>
              <a:t>Par semestre</a:t>
            </a:r>
          </a:p>
        </p:txBody>
      </p:sp>
      <p:sp>
        <p:nvSpPr>
          <p:cNvPr id="13" name="Textfeld 12">
            <a:extLst>
              <a:ext uri="{FF2B5EF4-FFF2-40B4-BE49-F238E27FC236}">
                <a16:creationId xmlns:a16="http://schemas.microsoft.com/office/drawing/2014/main" id="{D9918B31-5B3E-1B3A-A131-8F7B0AAF815E}"/>
              </a:ext>
            </a:extLst>
          </p:cNvPr>
          <p:cNvSpPr txBox="1"/>
          <p:nvPr/>
        </p:nvSpPr>
        <p:spPr>
          <a:xfrm rot="16200000">
            <a:off x="324359" y="4326565"/>
            <a:ext cx="1297172" cy="230832"/>
          </a:xfrm>
          <a:prstGeom prst="rect">
            <a:avLst/>
          </a:prstGeom>
          <a:noFill/>
        </p:spPr>
        <p:txBody>
          <a:bodyPr wrap="square" rtlCol="0">
            <a:spAutoFit/>
          </a:bodyPr>
          <a:lstStyle/>
          <a:p>
            <a:pPr algn="ctr"/>
            <a:r>
              <a:rPr lang="fr-CH" sz="900"/>
              <a:t>Par semestre</a:t>
            </a:r>
          </a:p>
        </p:txBody>
      </p:sp>
      <p:sp>
        <p:nvSpPr>
          <p:cNvPr id="14" name="Textfeld 13">
            <a:extLst>
              <a:ext uri="{FF2B5EF4-FFF2-40B4-BE49-F238E27FC236}">
                <a16:creationId xmlns:a16="http://schemas.microsoft.com/office/drawing/2014/main" id="{3A50A343-7058-336C-7B11-FF28F5B96C68}"/>
              </a:ext>
            </a:extLst>
          </p:cNvPr>
          <p:cNvSpPr txBox="1"/>
          <p:nvPr/>
        </p:nvSpPr>
        <p:spPr>
          <a:xfrm rot="16200000">
            <a:off x="326526" y="5253188"/>
            <a:ext cx="1297172" cy="230832"/>
          </a:xfrm>
          <a:prstGeom prst="rect">
            <a:avLst/>
          </a:prstGeom>
          <a:noFill/>
        </p:spPr>
        <p:txBody>
          <a:bodyPr wrap="square" rtlCol="0">
            <a:spAutoFit/>
          </a:bodyPr>
          <a:lstStyle/>
          <a:p>
            <a:pPr algn="ctr"/>
            <a:r>
              <a:rPr lang="fr-CH" sz="900"/>
              <a:t>En continu</a:t>
            </a:r>
          </a:p>
        </p:txBody>
      </p:sp>
      <p:sp>
        <p:nvSpPr>
          <p:cNvPr id="15" name="Textfeld 14">
            <a:extLst>
              <a:ext uri="{FF2B5EF4-FFF2-40B4-BE49-F238E27FC236}">
                <a16:creationId xmlns:a16="http://schemas.microsoft.com/office/drawing/2014/main" id="{E8DD9083-2F35-0093-5AE5-9CCFE17D192C}"/>
              </a:ext>
            </a:extLst>
          </p:cNvPr>
          <p:cNvSpPr txBox="1"/>
          <p:nvPr/>
        </p:nvSpPr>
        <p:spPr>
          <a:xfrm rot="16200000">
            <a:off x="9150875" y="3433195"/>
            <a:ext cx="4626837"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Tenue d’un dossier de formation en ligne</a:t>
            </a:r>
          </a:p>
        </p:txBody>
      </p:sp>
      <p:sp>
        <p:nvSpPr>
          <p:cNvPr id="16" name="Textfeld 15">
            <a:extLst>
              <a:ext uri="{FF2B5EF4-FFF2-40B4-BE49-F238E27FC236}">
                <a16:creationId xmlns:a16="http://schemas.microsoft.com/office/drawing/2014/main" id="{F3A502D1-7FC8-7EEA-B735-C0AEEFDE0E8A}"/>
              </a:ext>
            </a:extLst>
          </p:cNvPr>
          <p:cNvSpPr txBox="1"/>
          <p:nvPr/>
        </p:nvSpPr>
        <p:spPr>
          <a:xfrm rot="16200000">
            <a:off x="9964032" y="4666612"/>
            <a:ext cx="2160000"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Planification de la formation</a:t>
            </a:r>
          </a:p>
        </p:txBody>
      </p:sp>
      <p:sp>
        <p:nvSpPr>
          <p:cNvPr id="17" name="Rechteck 16">
            <a:extLst>
              <a:ext uri="{FF2B5EF4-FFF2-40B4-BE49-F238E27FC236}">
                <a16:creationId xmlns:a16="http://schemas.microsoft.com/office/drawing/2014/main" id="{25B7CCF2-18B3-9CB9-228A-B6717ED8DE55}"/>
              </a:ext>
            </a:extLst>
          </p:cNvPr>
          <p:cNvSpPr/>
          <p:nvPr/>
        </p:nvSpPr>
        <p:spPr>
          <a:xfrm>
            <a:off x="1998450" y="2584717"/>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Entretien de qualification</a:t>
            </a:r>
          </a:p>
          <a:p>
            <a:pPr algn="ctr"/>
            <a:r>
              <a:rPr lang="fr-CH" sz="1000"/>
              <a:t>Base pour la note d’expérience et la convention d’objectifs pour le semestre suivant</a:t>
            </a:r>
          </a:p>
        </p:txBody>
      </p:sp>
      <p:sp>
        <p:nvSpPr>
          <p:cNvPr id="18" name="Rechteck 17">
            <a:extLst>
              <a:ext uri="{FF2B5EF4-FFF2-40B4-BE49-F238E27FC236}">
                <a16:creationId xmlns:a16="http://schemas.microsoft.com/office/drawing/2014/main" id="{054CAF3B-BD90-DFE2-AA4F-21CEEB9EB32D}"/>
              </a:ext>
            </a:extLst>
          </p:cNvPr>
          <p:cNvSpPr/>
          <p:nvPr/>
        </p:nvSpPr>
        <p:spPr>
          <a:xfrm>
            <a:off x="4872000" y="1656000"/>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Note d’expérience</a:t>
            </a:r>
          </a:p>
          <a:p>
            <a:pPr algn="ctr"/>
            <a:r>
              <a:rPr lang="fr-CH" sz="1000"/>
              <a:t>Résultat des entretiens de qualification</a:t>
            </a:r>
          </a:p>
        </p:txBody>
      </p:sp>
      <p:sp>
        <p:nvSpPr>
          <p:cNvPr id="19" name="Rechteck: abgerundete Ecken 18">
            <a:extLst>
              <a:ext uri="{FF2B5EF4-FFF2-40B4-BE49-F238E27FC236}">
                <a16:creationId xmlns:a16="http://schemas.microsoft.com/office/drawing/2014/main" id="{42A8D060-82B4-F4A6-7D54-D64718ED6DDF}"/>
              </a:ext>
            </a:extLst>
          </p:cNvPr>
          <p:cNvSpPr/>
          <p:nvPr/>
        </p:nvSpPr>
        <p:spPr>
          <a:xfrm>
            <a:off x="10609201" y="577280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Aperçu de la formation</a:t>
            </a:r>
          </a:p>
        </p:txBody>
      </p:sp>
      <p:sp>
        <p:nvSpPr>
          <p:cNvPr id="20" name="Rechteck 19">
            <a:extLst>
              <a:ext uri="{FF2B5EF4-FFF2-40B4-BE49-F238E27FC236}">
                <a16:creationId xmlns:a16="http://schemas.microsoft.com/office/drawing/2014/main" id="{3C67A0C5-CDF7-A94B-EF9A-43058C8CC1D0}"/>
              </a:ext>
            </a:extLst>
          </p:cNvPr>
          <p:cNvSpPr/>
          <p:nvPr/>
        </p:nvSpPr>
        <p:spPr>
          <a:xfrm>
            <a:off x="8065215" y="503480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Attribution du mandat</a:t>
            </a:r>
          </a:p>
        </p:txBody>
      </p:sp>
      <p:sp>
        <p:nvSpPr>
          <p:cNvPr id="21" name="Rechteck 20">
            <a:extLst>
              <a:ext uri="{FF2B5EF4-FFF2-40B4-BE49-F238E27FC236}">
                <a16:creationId xmlns:a16="http://schemas.microsoft.com/office/drawing/2014/main" id="{EA6FED27-A808-75CF-C760-CEC4F6ABDBF2}"/>
              </a:ext>
            </a:extLst>
          </p:cNvPr>
          <p:cNvSpPr/>
          <p:nvPr/>
        </p:nvSpPr>
        <p:spPr>
          <a:xfrm>
            <a:off x="1998450" y="409361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sz="1100"/>
          </a:p>
          <a:p>
            <a:pPr algn="ctr"/>
            <a:r>
              <a:rPr lang="fr-CH" sz="1100"/>
              <a:t>Auto-évaluation et évaluation externe</a:t>
            </a:r>
            <a:br>
              <a:rPr lang="fr-CH" sz="1000"/>
            </a:br>
            <a:r>
              <a:rPr lang="fr-CH" sz="1000"/>
              <a:t>du développement des compétences</a:t>
            </a:r>
          </a:p>
        </p:txBody>
      </p:sp>
      <p:sp>
        <p:nvSpPr>
          <p:cNvPr id="22" name="Rechteck 21">
            <a:extLst>
              <a:ext uri="{FF2B5EF4-FFF2-40B4-BE49-F238E27FC236}">
                <a16:creationId xmlns:a16="http://schemas.microsoft.com/office/drawing/2014/main" id="{1396A5C6-B39F-5D61-E90A-5805797FD2EA}"/>
              </a:ext>
            </a:extLst>
          </p:cNvPr>
          <p:cNvSpPr/>
          <p:nvPr/>
        </p:nvSpPr>
        <p:spPr>
          <a:xfrm>
            <a:off x="5033261"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Mise en œuvre</a:t>
            </a:r>
          </a:p>
        </p:txBody>
      </p:sp>
      <p:sp>
        <p:nvSpPr>
          <p:cNvPr id="23" name="Rechteck 22">
            <a:extLst>
              <a:ext uri="{FF2B5EF4-FFF2-40B4-BE49-F238E27FC236}">
                <a16:creationId xmlns:a16="http://schemas.microsoft.com/office/drawing/2014/main" id="{7FC1858E-9452-23ED-7192-13C98D2D51FA}"/>
              </a:ext>
            </a:extLst>
          </p:cNvPr>
          <p:cNvSpPr/>
          <p:nvPr/>
        </p:nvSpPr>
        <p:spPr>
          <a:xfrm>
            <a:off x="1988767"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Feed-back</a:t>
            </a:r>
          </a:p>
        </p:txBody>
      </p:sp>
      <p:sp>
        <p:nvSpPr>
          <p:cNvPr id="24" name="Rechteck: abgerundete Ecken 23">
            <a:extLst>
              <a:ext uri="{FF2B5EF4-FFF2-40B4-BE49-F238E27FC236}">
                <a16:creationId xmlns:a16="http://schemas.microsoft.com/office/drawing/2014/main" id="{7AD032A7-0BE7-0E33-E6DD-864CEEAA4105}"/>
              </a:ext>
            </a:extLst>
          </p:cNvPr>
          <p:cNvSpPr/>
          <p:nvPr/>
        </p:nvSpPr>
        <p:spPr>
          <a:xfrm>
            <a:off x="9510022" y="477694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Mandat pratique</a:t>
            </a:r>
          </a:p>
        </p:txBody>
      </p:sp>
      <p:sp>
        <p:nvSpPr>
          <p:cNvPr id="25" name="Rechteck: abgerundete Ecken 24">
            <a:extLst>
              <a:ext uri="{FF2B5EF4-FFF2-40B4-BE49-F238E27FC236}">
                <a16:creationId xmlns:a16="http://schemas.microsoft.com/office/drawing/2014/main" id="{FDA8E09B-A7B6-4BE8-52A9-4B2CE704F837}"/>
              </a:ext>
            </a:extLst>
          </p:cNvPr>
          <p:cNvSpPr/>
          <p:nvPr/>
        </p:nvSpPr>
        <p:spPr>
          <a:xfrm>
            <a:off x="3457808" y="3826801"/>
            <a:ext cx="1224000" cy="468000"/>
          </a:xfrm>
          <a:prstGeom prst="roundRect">
            <a:avLst/>
          </a:prstGeom>
          <a:solidFill>
            <a:schemeClr val="bg1"/>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Grille de compétences</a:t>
            </a:r>
          </a:p>
        </p:txBody>
      </p:sp>
      <p:sp>
        <p:nvSpPr>
          <p:cNvPr id="26" name="Rechteck: abgerundete Ecken 25">
            <a:extLst>
              <a:ext uri="{FF2B5EF4-FFF2-40B4-BE49-F238E27FC236}">
                <a16:creationId xmlns:a16="http://schemas.microsoft.com/office/drawing/2014/main" id="{3B1CC1FC-94BD-F3B1-A018-6483CD2CC96D}"/>
              </a:ext>
            </a:extLst>
          </p:cNvPr>
          <p:cNvSpPr/>
          <p:nvPr/>
        </p:nvSpPr>
        <p:spPr>
          <a:xfrm>
            <a:off x="3222450" y="1889247"/>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Rapport de formation</a:t>
            </a:r>
          </a:p>
        </p:txBody>
      </p:sp>
      <p:sp>
        <p:nvSpPr>
          <p:cNvPr id="27" name="Rechteck: abgerundete Ecken 26">
            <a:extLst>
              <a:ext uri="{FF2B5EF4-FFF2-40B4-BE49-F238E27FC236}">
                <a16:creationId xmlns:a16="http://schemas.microsoft.com/office/drawing/2014/main" id="{D334FF06-642C-1D2A-28FC-125CC1039D15}"/>
              </a:ext>
            </a:extLst>
          </p:cNvPr>
          <p:cNvSpPr/>
          <p:nvPr/>
        </p:nvSpPr>
        <p:spPr>
          <a:xfrm>
            <a:off x="1998450" y="1610875"/>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Guide Entretien de qualification</a:t>
            </a:r>
          </a:p>
        </p:txBody>
      </p:sp>
      <p:sp>
        <p:nvSpPr>
          <p:cNvPr id="28" name="Rechteck: abgerundete Ecken 27">
            <a:extLst>
              <a:ext uri="{FF2B5EF4-FFF2-40B4-BE49-F238E27FC236}">
                <a16:creationId xmlns:a16="http://schemas.microsoft.com/office/drawing/2014/main" id="{93AE8543-9B05-3E86-93CC-C3DFDFE75069}"/>
              </a:ext>
            </a:extLst>
          </p:cNvPr>
          <p:cNvSpPr/>
          <p:nvPr/>
        </p:nvSpPr>
        <p:spPr>
          <a:xfrm>
            <a:off x="7073860" y="1422000"/>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Instruments d’évaluation</a:t>
            </a:r>
          </a:p>
        </p:txBody>
      </p:sp>
      <p:sp>
        <p:nvSpPr>
          <p:cNvPr id="29" name="Rechteck: abgerundete Ecken 28">
            <a:extLst>
              <a:ext uri="{FF2B5EF4-FFF2-40B4-BE49-F238E27FC236}">
                <a16:creationId xmlns:a16="http://schemas.microsoft.com/office/drawing/2014/main" id="{20D039CF-4C0C-18BF-123C-1D591EC7B689}"/>
              </a:ext>
            </a:extLst>
          </p:cNvPr>
          <p:cNvSpPr/>
          <p:nvPr/>
        </p:nvSpPr>
        <p:spPr>
          <a:xfrm>
            <a:off x="10573200" y="1595833"/>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Portfolio personnel</a:t>
            </a:r>
          </a:p>
        </p:txBody>
      </p:sp>
      <p:cxnSp>
        <p:nvCxnSpPr>
          <p:cNvPr id="31" name="Gerade Verbindung mit Pfeil 30">
            <a:extLst>
              <a:ext uri="{FF2B5EF4-FFF2-40B4-BE49-F238E27FC236}">
                <a16:creationId xmlns:a16="http://schemas.microsoft.com/office/drawing/2014/main" id="{DC7045E3-7AF6-5243-5599-833CC45F8BE5}"/>
              </a:ext>
            </a:extLst>
          </p:cNvPr>
          <p:cNvCxnSpPr/>
          <p:nvPr/>
        </p:nvCxnSpPr>
        <p:spPr>
          <a:xfrm flipH="1">
            <a:off x="7533417" y="5397236"/>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D36CBD7E-110D-6737-19BA-D4FAC7B0F6C9}"/>
              </a:ext>
            </a:extLst>
          </p:cNvPr>
          <p:cNvCxnSpPr/>
          <p:nvPr/>
        </p:nvCxnSpPr>
        <p:spPr>
          <a:xfrm flipH="1">
            <a:off x="4501989" y="5376809"/>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9B4F8067-43FB-C9B2-C53B-EC0A98193592}"/>
              </a:ext>
            </a:extLst>
          </p:cNvPr>
          <p:cNvCxnSpPr>
            <a:cxnSpLocks/>
          </p:cNvCxnSpPr>
          <p:nvPr/>
        </p:nvCxnSpPr>
        <p:spPr>
          <a:xfrm flipV="1">
            <a:off x="3212767" y="4797417"/>
            <a:ext cx="0" cy="216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21F1D8F9-7BB0-CE90-1A7C-E6D07823A054}"/>
              </a:ext>
            </a:extLst>
          </p:cNvPr>
          <p:cNvCxnSpPr>
            <a:cxnSpLocks/>
          </p:cNvCxnSpPr>
          <p:nvPr/>
        </p:nvCxnSpPr>
        <p:spPr>
          <a:xfrm flipV="1">
            <a:off x="3212767" y="3297224"/>
            <a:ext cx="0" cy="720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FCADFC14-F968-4B14-9D0A-34A3F82E0D2A}"/>
              </a:ext>
            </a:extLst>
          </p:cNvPr>
          <p:cNvCxnSpPr>
            <a:cxnSpLocks/>
          </p:cNvCxnSpPr>
          <p:nvPr/>
        </p:nvCxnSpPr>
        <p:spPr>
          <a:xfrm flipV="1">
            <a:off x="3222450" y="1889247"/>
            <a:ext cx="1649550" cy="753"/>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BF27B576-80A1-C50C-975B-DC693653887A}"/>
              </a:ext>
            </a:extLst>
          </p:cNvPr>
          <p:cNvCxnSpPr>
            <a:cxnSpLocks/>
          </p:cNvCxnSpPr>
          <p:nvPr/>
        </p:nvCxnSpPr>
        <p:spPr>
          <a:xfrm flipH="1">
            <a:off x="3212767" y="1872965"/>
            <a:ext cx="9683" cy="68400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1" name="Pfeil: nach unten 40">
            <a:extLst>
              <a:ext uri="{FF2B5EF4-FFF2-40B4-BE49-F238E27FC236}">
                <a16:creationId xmlns:a16="http://schemas.microsoft.com/office/drawing/2014/main" id="{B877D7FE-4E67-D9F9-9675-3B2CC5E25989}"/>
              </a:ext>
            </a:extLst>
          </p:cNvPr>
          <p:cNvSpPr/>
          <p:nvPr/>
        </p:nvSpPr>
        <p:spPr>
          <a:xfrm>
            <a:off x="5138247" y="3443673"/>
            <a:ext cx="939206" cy="540000"/>
          </a:xfrm>
          <a:prstGeom prst="down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2" name="Pfeil: nach unten 41">
            <a:extLst>
              <a:ext uri="{FF2B5EF4-FFF2-40B4-BE49-F238E27FC236}">
                <a16:creationId xmlns:a16="http://schemas.microsoft.com/office/drawing/2014/main" id="{312E12E2-B9DC-E0AE-A28F-0F21080E7CAC}"/>
              </a:ext>
            </a:extLst>
          </p:cNvPr>
          <p:cNvSpPr/>
          <p:nvPr/>
        </p:nvSpPr>
        <p:spPr>
          <a:xfrm rot="10800000">
            <a:off x="6075207" y="3127856"/>
            <a:ext cx="939206" cy="540000"/>
          </a:xfrm>
          <a:prstGeom prst="downArrow">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a:p>
        </p:txBody>
      </p:sp>
      <p:pic>
        <p:nvPicPr>
          <p:cNvPr id="30" name="Inhaltsplatzhalter 107" descr="Ein Bild, das Spielzeug, Puppe, Essen, Zeichnung enthält.&#10;&#10;Automatisch generierte Beschreibung">
            <a:extLst>
              <a:ext uri="{FF2B5EF4-FFF2-40B4-BE49-F238E27FC236}">
                <a16:creationId xmlns:a16="http://schemas.microsoft.com/office/drawing/2014/main" id="{F18349B0-A39F-C9EB-3832-6618965E0C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003" y="3700281"/>
            <a:ext cx="1597627" cy="1133732"/>
          </a:xfrm>
          <a:prstGeom prst="rect">
            <a:avLst/>
          </a:prstGeom>
        </p:spPr>
      </p:pic>
      <p:sp>
        <p:nvSpPr>
          <p:cNvPr id="34" name="Ellipse 33">
            <a:extLst>
              <a:ext uri="{FF2B5EF4-FFF2-40B4-BE49-F238E27FC236}">
                <a16:creationId xmlns:a16="http://schemas.microsoft.com/office/drawing/2014/main" id="{4DF16E3E-6AFC-A792-328B-8327C93C2AF5}"/>
              </a:ext>
            </a:extLst>
          </p:cNvPr>
          <p:cNvSpPr/>
          <p:nvPr/>
        </p:nvSpPr>
        <p:spPr>
          <a:xfrm>
            <a:off x="10456239" y="5617946"/>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1</a:t>
            </a:r>
          </a:p>
        </p:txBody>
      </p:sp>
      <p:sp>
        <p:nvSpPr>
          <p:cNvPr id="37" name="Ellipse 36">
            <a:extLst>
              <a:ext uri="{FF2B5EF4-FFF2-40B4-BE49-F238E27FC236}">
                <a16:creationId xmlns:a16="http://schemas.microsoft.com/office/drawing/2014/main" id="{4FADA52F-6F17-2672-4F94-34FC4CBFEA5E}"/>
              </a:ext>
            </a:extLst>
          </p:cNvPr>
          <p:cNvSpPr/>
          <p:nvPr/>
        </p:nvSpPr>
        <p:spPr>
          <a:xfrm>
            <a:off x="9348021" y="4638809"/>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2</a:t>
            </a:r>
          </a:p>
        </p:txBody>
      </p:sp>
      <p:sp>
        <p:nvSpPr>
          <p:cNvPr id="38" name="Ellipse 37">
            <a:extLst>
              <a:ext uri="{FF2B5EF4-FFF2-40B4-BE49-F238E27FC236}">
                <a16:creationId xmlns:a16="http://schemas.microsoft.com/office/drawing/2014/main" id="{C3BF8291-B1AC-34F4-0032-717205649ECF}"/>
              </a:ext>
            </a:extLst>
          </p:cNvPr>
          <p:cNvSpPr/>
          <p:nvPr/>
        </p:nvSpPr>
        <p:spPr>
          <a:xfrm>
            <a:off x="3295807" y="3686270"/>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3</a:t>
            </a:r>
          </a:p>
        </p:txBody>
      </p:sp>
      <p:sp>
        <p:nvSpPr>
          <p:cNvPr id="39" name="Ellipse 38">
            <a:extLst>
              <a:ext uri="{FF2B5EF4-FFF2-40B4-BE49-F238E27FC236}">
                <a16:creationId xmlns:a16="http://schemas.microsoft.com/office/drawing/2014/main" id="{6738BEA6-F994-B596-E1F7-107476E49D93}"/>
              </a:ext>
            </a:extLst>
          </p:cNvPr>
          <p:cNvSpPr/>
          <p:nvPr/>
        </p:nvSpPr>
        <p:spPr>
          <a:xfrm>
            <a:off x="3060449" y="161506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4</a:t>
            </a:r>
          </a:p>
        </p:txBody>
      </p:sp>
      <p:sp>
        <p:nvSpPr>
          <p:cNvPr id="43" name="Ellipse 42">
            <a:extLst>
              <a:ext uri="{FF2B5EF4-FFF2-40B4-BE49-F238E27FC236}">
                <a16:creationId xmlns:a16="http://schemas.microsoft.com/office/drawing/2014/main" id="{9BB5902C-7AEC-9B04-2978-2F347D23790E}"/>
              </a:ext>
            </a:extLst>
          </p:cNvPr>
          <p:cNvSpPr/>
          <p:nvPr/>
        </p:nvSpPr>
        <p:spPr>
          <a:xfrm>
            <a:off x="6905773" y="124278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5</a:t>
            </a:r>
          </a:p>
        </p:txBody>
      </p:sp>
    </p:spTree>
    <p:extLst>
      <p:ext uri="{BB962C8B-B14F-4D97-AF65-F5344CB8AC3E}">
        <p14:creationId xmlns:p14="http://schemas.microsoft.com/office/powerpoint/2010/main" val="362399800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3 : évaluer les compétences des personnes en formation (1/3)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endParaRPr lang="fr-CH" b="1"/>
          </a:p>
          <a:p>
            <a:r>
              <a:rPr lang="fr-CH" b="1"/>
              <a:t>Situation initiale</a:t>
            </a:r>
          </a:p>
          <a:p>
            <a:r>
              <a:rPr lang="fr-CH"/>
              <a:t>À la </a:t>
            </a:r>
            <a:r>
              <a:rPr lang="fr-CH" b="1"/>
              <a:t>fin d’un semestre, lorsque tous les mandats pratiques du semestre ont été traités,</a:t>
            </a:r>
            <a:r>
              <a:rPr lang="fr-CH"/>
              <a:t> les personnes en formation procèdent à une évaluation de leur niveau de compétence. En tant que formateur ou formatrice, vous procédez vous aussi à une évaluation des compétences des personnes en formation chaque semestre. Cette évaluation externe a également lieu deux fois par an. Pour ces évaluations, vous et les personnes en formation utilisez la grille de compétences préconçue.</a:t>
            </a:r>
          </a:p>
          <a:p>
            <a:endParaRPr lang="de-CH"/>
          </a:p>
          <a:p>
            <a:r>
              <a:rPr lang="fr-CH" b="1"/>
              <a:t>Utilité</a:t>
            </a:r>
          </a:p>
          <a:p>
            <a:pPr marL="285750" indent="-285750">
              <a:buFont typeface="Symbol" panose="05050102010706020507" pitchFamily="18" charset="2"/>
              <a:buChar char="-"/>
            </a:pPr>
            <a:r>
              <a:rPr lang="fr-CH"/>
              <a:t>Consigner les points forts et points faibles des personnes en formation</a:t>
            </a:r>
          </a:p>
          <a:p>
            <a:pPr marL="285750" indent="-285750">
              <a:buFont typeface="Symbol" panose="05050102010706020507" pitchFamily="18" charset="2"/>
              <a:buChar char="-"/>
            </a:pPr>
            <a:r>
              <a:rPr lang="fr-CH"/>
              <a:t>Outil de réflexion idéal</a:t>
            </a:r>
          </a:p>
          <a:p>
            <a:pPr marL="285750" indent="-285750">
              <a:buFont typeface="Symbol" panose="05050102010706020507" pitchFamily="18" charset="2"/>
              <a:buChar char="-"/>
            </a:pPr>
            <a:r>
              <a:rPr lang="fr-CH"/>
              <a:t>Soutient le développement ciblé de compétences</a:t>
            </a:r>
          </a:p>
          <a:p>
            <a:pPr marL="285750" indent="-285750">
              <a:buFont typeface="Symbol" panose="05050102010706020507" pitchFamily="18" charset="2"/>
              <a:buChar char="-"/>
            </a:pPr>
            <a:r>
              <a:rPr lang="fr-CH"/>
              <a:t>Point de départ pour la planification d’autres mesures de développement</a:t>
            </a:r>
          </a:p>
          <a:p>
            <a:pPr marL="285750" indent="-285750">
              <a:buFont typeface="Symbol" panose="05050102010706020507" pitchFamily="18" charset="2"/>
              <a:buChar char="-"/>
            </a:pPr>
            <a:r>
              <a:rPr lang="fr-CH"/>
              <a:t>Base pour les entretiens de qualification semestriels</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53</a:t>
            </a:fld>
            <a:endParaRPr lang="de-CH"/>
          </a:p>
        </p:txBody>
      </p:sp>
    </p:spTree>
    <p:extLst>
      <p:ext uri="{BB962C8B-B14F-4D97-AF65-F5344CB8AC3E}">
        <p14:creationId xmlns:p14="http://schemas.microsoft.com/office/powerpoint/2010/main" val="409873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3 : évaluer les compétences des personnes en formation (2/3)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0" y="1224000"/>
            <a:ext cx="7200000" cy="4680000"/>
          </a:xfrm>
        </p:spPr>
        <p:txBody>
          <a:bodyPr/>
          <a:lstStyle/>
          <a:p>
            <a:endParaRPr lang="fr-CH" b="1"/>
          </a:p>
          <a:p>
            <a:r>
              <a:rPr lang="fr-CH" b="1"/>
              <a:t>Démarche</a:t>
            </a:r>
          </a:p>
          <a:p>
            <a:pPr marL="342900" indent="-342900">
              <a:buFont typeface="+mj-lt"/>
              <a:buAutoNum type="arabicPeriod"/>
            </a:pPr>
            <a:r>
              <a:rPr lang="fr-CH"/>
              <a:t>Demandez à la personne en formation d’effectuer une auto-évaluation du développement de ses compétences </a:t>
            </a:r>
            <a:r>
              <a:rPr lang="fr-FR"/>
              <a:t>et de vous inviter à faire une évaluation externe.</a:t>
            </a:r>
          </a:p>
          <a:p>
            <a:pPr marL="342900" indent="-342900">
              <a:buFont typeface="+mj-lt"/>
              <a:buAutoNum type="arabicPeriod"/>
            </a:pPr>
            <a:r>
              <a:rPr lang="fr-CH"/>
              <a:t>Parcourez les questions principales et les différents critères de compétences de la grille de compétences.</a:t>
            </a:r>
          </a:p>
          <a:p>
            <a:pPr marL="342900" indent="-342900">
              <a:buFont typeface="+mj-lt"/>
              <a:buAutoNum type="arabicPeriod"/>
            </a:pPr>
            <a:r>
              <a:rPr lang="fr-CH"/>
              <a:t>Consignez votre évaluation des points forts et des points faibles de la personne en formation.</a:t>
            </a:r>
          </a:p>
          <a:p>
            <a:pPr marL="342900" indent="-342900">
              <a:buFont typeface="+mj-lt"/>
              <a:buAutoNum type="arabicPeriod"/>
            </a:pPr>
            <a:r>
              <a:rPr lang="fr-CH"/>
              <a:t>Pour chaque question principale, procédez à une évaluation globale sur la base de vos notes. Mettez l’évaluation externe à la disposition des personnes en formation.</a:t>
            </a:r>
          </a:p>
          <a:p>
            <a:pPr marL="342900" indent="-342900">
              <a:buFont typeface="+mj-lt"/>
              <a:buAutoNum type="arabicPeriod"/>
            </a:pPr>
            <a:r>
              <a:rPr lang="fr-CH"/>
              <a:t>Demandez-leur de comparer les deux évaluations. Les réflexions font partie de l’entretien de qualification.</a:t>
            </a:r>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54</a:t>
            </a:fld>
            <a:endParaRPr lang="de-CH"/>
          </a:p>
        </p:txBody>
      </p:sp>
      <p:pic>
        <p:nvPicPr>
          <p:cNvPr id="16" name="Image 15" descr="Une image contenant texte, Police, capture d’écran, bleu vert&#10;&#10;Le contenu généré par l’IA peut être incorrect.">
            <a:extLst>
              <a:ext uri="{FF2B5EF4-FFF2-40B4-BE49-F238E27FC236}">
                <a16:creationId xmlns:a16="http://schemas.microsoft.com/office/drawing/2014/main" id="{BB4E2F10-9F29-F70A-8D6C-D6DDF295114C}"/>
              </a:ext>
            </a:extLst>
          </p:cNvPr>
          <p:cNvPicPr>
            <a:picLocks noChangeAspect="1"/>
          </p:cNvPicPr>
          <p:nvPr/>
        </p:nvPicPr>
        <p:blipFill>
          <a:blip r:embed="rId3"/>
          <a:stretch>
            <a:fillRect/>
          </a:stretch>
        </p:blipFill>
        <p:spPr>
          <a:xfrm>
            <a:off x="7780808" y="1551718"/>
            <a:ext cx="4345880" cy="967824"/>
          </a:xfrm>
          <a:prstGeom prst="rect">
            <a:avLst/>
          </a:prstGeom>
        </p:spPr>
      </p:pic>
    </p:spTree>
    <p:extLst>
      <p:ext uri="{BB962C8B-B14F-4D97-AF65-F5344CB8AC3E}">
        <p14:creationId xmlns:p14="http://schemas.microsoft.com/office/powerpoint/2010/main" val="16060932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3 : évaluer les compétences des personnes en formation (3/3)</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endParaRPr lang="fr-CH" b="1"/>
          </a:p>
          <a:p>
            <a:r>
              <a:rPr lang="fr-CH" b="1"/>
              <a:t>Quels sont les points à prendre en compte ?</a:t>
            </a:r>
          </a:p>
          <a:p>
            <a:pPr marL="285750" indent="-285750">
              <a:buFont typeface="Symbol" panose="05050102010706020507" pitchFamily="18" charset="2"/>
              <a:buChar char="-"/>
            </a:pPr>
            <a:r>
              <a:rPr lang="fr-CH"/>
              <a:t>L’évaluation sera très enrichissante pour les personnes en formation si elle leur permet de savoir ce elles réussissent déjà bien et à quel niveau elles doivent encore progresser.</a:t>
            </a:r>
          </a:p>
          <a:p>
            <a:pPr marL="285750" indent="-285750">
              <a:buFont typeface="Symbol" panose="05050102010706020507" pitchFamily="18" charset="2"/>
              <a:buChar char="-"/>
            </a:pPr>
            <a:r>
              <a:rPr lang="fr-CH"/>
              <a:t>Les personnes en formation et les formatrices et formateurs procèdent à leur évaluation respective de manière individuelle, et les résultats sont ensuite comparés lors de l’entretien de qualification.</a:t>
            </a:r>
          </a:p>
          <a:p>
            <a:pPr marL="285750" indent="-285750">
              <a:buFont typeface="Symbol" panose="05050102010706020507" pitchFamily="18" charset="2"/>
              <a:buChar char="-"/>
            </a:pPr>
            <a:r>
              <a:rPr lang="fr-CH"/>
              <a:t>Exprimez-vous le plus concrètement possible. Impliquez éventuellement d’autres personnes, qui ont encadré la personne en formation dans son quotidien professionnel, dans l’évaluation externe. </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55</a:t>
            </a:fld>
            <a:endParaRPr lang="de-CH"/>
          </a:p>
        </p:txBody>
      </p:sp>
      <p:pic>
        <p:nvPicPr>
          <p:cNvPr id="5" name="Grafik 4" descr="Kommentar (wichtig) Silhouette">
            <a:extLst>
              <a:ext uri="{FF2B5EF4-FFF2-40B4-BE49-F238E27FC236}">
                <a16:creationId xmlns:a16="http://schemas.microsoft.com/office/drawing/2014/main" id="{DBEE8025-104C-ADF5-B188-4E197C1A48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3200" y="4734000"/>
            <a:ext cx="1800000" cy="1800000"/>
          </a:xfrm>
          <a:prstGeom prst="rect">
            <a:avLst/>
          </a:prstGeom>
        </p:spPr>
      </p:pic>
    </p:spTree>
    <p:extLst>
      <p:ext uri="{BB962C8B-B14F-4D97-AF65-F5344CB8AC3E}">
        <p14:creationId xmlns:p14="http://schemas.microsoft.com/office/powerpoint/2010/main" val="1900373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CC46-6FB9-4A80-BE1B-25C8B6AA7EB7}"/>
              </a:ext>
            </a:extLst>
          </p:cNvPr>
          <p:cNvSpPr>
            <a:spLocks noGrp="1"/>
          </p:cNvSpPr>
          <p:nvPr>
            <p:ph type="title"/>
          </p:nvPr>
        </p:nvSpPr>
        <p:spPr/>
        <p:txBody>
          <a:bodyPr/>
          <a:lstStyle/>
          <a:p>
            <a:r>
              <a:rPr lang="fr-CH"/>
              <a:t>Mandat « Grille de compétences »</a:t>
            </a:r>
          </a:p>
        </p:txBody>
      </p:sp>
      <p:graphicFrame>
        <p:nvGraphicFramePr>
          <p:cNvPr id="6" name="Tabelle 6">
            <a:extLst>
              <a:ext uri="{FF2B5EF4-FFF2-40B4-BE49-F238E27FC236}">
                <a16:creationId xmlns:a16="http://schemas.microsoft.com/office/drawing/2014/main" id="{53A75F8B-6387-4E43-9F50-335D0C610CF6}"/>
              </a:ext>
            </a:extLst>
          </p:cNvPr>
          <p:cNvGraphicFramePr>
            <a:graphicFrameLocks noGrp="1"/>
          </p:cNvGraphicFramePr>
          <p:nvPr>
            <p:ph sz="quarter" idx="13"/>
            <p:extLst>
              <p:ext uri="{D42A27DB-BD31-4B8C-83A1-F6EECF244321}">
                <p14:modId xmlns:p14="http://schemas.microsoft.com/office/powerpoint/2010/main" val="1524465526"/>
              </p:ext>
            </p:extLst>
          </p:nvPr>
        </p:nvGraphicFramePr>
        <p:xfrm>
          <a:off x="720725" y="1223963"/>
          <a:ext cx="11112500" cy="4425840"/>
        </p:xfrm>
        <a:graphic>
          <a:graphicData uri="http://schemas.openxmlformats.org/drawingml/2006/table">
            <a:tbl>
              <a:tblPr firstRow="1" bandRow="1">
                <a:tableStyleId>{073A0DAA-6AF3-43AB-8588-CEC1D06C72B9}</a:tableStyleId>
              </a:tblPr>
              <a:tblGrid>
                <a:gridCol w="11112500">
                  <a:extLst>
                    <a:ext uri="{9D8B030D-6E8A-4147-A177-3AD203B41FA5}">
                      <a16:colId xmlns:a16="http://schemas.microsoft.com/office/drawing/2014/main" val="2841088621"/>
                    </a:ext>
                  </a:extLst>
                </a:gridCol>
              </a:tblGrid>
              <a:tr h="144000">
                <a:tc>
                  <a:txBody>
                    <a:bodyPr/>
                    <a:lstStyle/>
                    <a:p>
                      <a:pPr marL="0" algn="l" defTabSz="914400" rtl="0" eaLnBrk="1" latinLnBrk="0" hangingPunct="1"/>
                      <a:r>
                        <a:rPr lang="fr-CH" sz="1600" b="1">
                          <a:solidFill>
                            <a:schemeClr val="lt1"/>
                          </a:solidFill>
                          <a:latin typeface="+mn-lt"/>
                          <a:ea typeface="+mn-ea"/>
                          <a:cs typeface="+mn-cs"/>
                        </a:rPr>
                        <a:t>Définition de la tâche</a:t>
                      </a:r>
                    </a:p>
                  </a:txBody>
                  <a:tcPr/>
                </a:tc>
                <a:extLst>
                  <a:ext uri="{0D108BD9-81ED-4DB2-BD59-A6C34878D82A}">
                    <a16:rowId xmlns:a16="http://schemas.microsoft.com/office/drawing/2014/main" val="3962172783"/>
                  </a:ext>
                </a:extLst>
              </a:tr>
              <a:tr h="1620000">
                <a:tc>
                  <a:txBody>
                    <a:bodyPr/>
                    <a:lstStyle/>
                    <a:p>
                      <a:r>
                        <a:rPr lang="fr-CH" sz="1600">
                          <a:cs typeface="Arial"/>
                        </a:rPr>
                        <a:t>Vous avez découvert la structure de la grille de compétences. Travaillez sur la grille de compétences sur Konvink de manière individuelle et invitez votre voisin-e de table à effectuer une évaluation externe. Ensuite, effectuez une évaluation externe pour votre voisin-e de table.</a:t>
                      </a:r>
                    </a:p>
                  </a:txBody>
                  <a:tcPr/>
                </a:tc>
                <a:extLst>
                  <a:ext uri="{0D108BD9-81ED-4DB2-BD59-A6C34878D82A}">
                    <a16:rowId xmlns:a16="http://schemas.microsoft.com/office/drawing/2014/main" val="3957009968"/>
                  </a:ext>
                </a:extLst>
              </a:tr>
              <a:tr h="216000">
                <a:tc>
                  <a:txBody>
                    <a:bodyPr/>
                    <a:lstStyle/>
                    <a:p>
                      <a:pPr marL="0" algn="l" defTabSz="914400" rtl="0" eaLnBrk="1" latinLnBrk="0" hangingPunct="1"/>
                      <a:r>
                        <a:rPr lang="fr-CH" sz="1600" b="1">
                          <a:solidFill>
                            <a:schemeClr val="lt1"/>
                          </a:solidFill>
                          <a:latin typeface="+mn-lt"/>
                          <a:ea typeface="+mn-ea"/>
                          <a:cs typeface="+mn-cs"/>
                        </a:rPr>
                        <a:t>Attente/objectif</a:t>
                      </a:r>
                    </a:p>
                  </a:txBody>
                  <a:tcPr>
                    <a:solidFill>
                      <a:srgbClr val="28465A"/>
                    </a:solidFill>
                  </a:tcPr>
                </a:tc>
                <a:extLst>
                  <a:ext uri="{0D108BD9-81ED-4DB2-BD59-A6C34878D82A}">
                    <a16:rowId xmlns:a16="http://schemas.microsoft.com/office/drawing/2014/main" val="787614071"/>
                  </a:ext>
                </a:extLst>
              </a:tr>
              <a:tr h="900000">
                <a:tc>
                  <a:txBody>
                    <a:bodyPr/>
                    <a:lstStyle/>
                    <a:p>
                      <a:r>
                        <a:rPr lang="fr-CH" sz="1600"/>
                        <a:t>Vous avez effectué une auto-évaluation et une évaluation externe. </a:t>
                      </a:r>
                    </a:p>
                  </a:txBody>
                  <a:tcPr/>
                </a:tc>
                <a:extLst>
                  <a:ext uri="{0D108BD9-81ED-4DB2-BD59-A6C34878D82A}">
                    <a16:rowId xmlns:a16="http://schemas.microsoft.com/office/drawing/2014/main" val="755388995"/>
                  </a:ext>
                </a:extLst>
              </a:tr>
              <a:tr h="252000">
                <a:tc>
                  <a:txBody>
                    <a:bodyPr/>
                    <a:lstStyle/>
                    <a:p>
                      <a:pPr marL="0" algn="l" defTabSz="914400" rtl="0" eaLnBrk="1" latinLnBrk="0" hangingPunct="1"/>
                      <a:r>
                        <a:rPr lang="fr-CH" sz="1600" b="1">
                          <a:solidFill>
                            <a:schemeClr val="lt1"/>
                          </a:solidFill>
                          <a:latin typeface="+mn-lt"/>
                          <a:ea typeface="+mn-ea"/>
                          <a:cs typeface="+mn-cs"/>
                        </a:rPr>
                        <a:t>Conditions-cadres</a:t>
                      </a:r>
                    </a:p>
                  </a:txBody>
                  <a:tcPr>
                    <a:solidFill>
                      <a:srgbClr val="28465A"/>
                    </a:solidFill>
                  </a:tcPr>
                </a:tc>
                <a:extLst>
                  <a:ext uri="{0D108BD9-81ED-4DB2-BD59-A6C34878D82A}">
                    <a16:rowId xmlns:a16="http://schemas.microsoft.com/office/drawing/2014/main" val="3401633713"/>
                  </a:ext>
                </a:extLst>
              </a:tr>
              <a:tr h="900000">
                <a:tc>
                  <a:txBody>
                    <a:bodyPr/>
                    <a:lstStyle/>
                    <a:p>
                      <a:pPr>
                        <a:tabLst>
                          <a:tab pos="1790700" algn="l"/>
                        </a:tabLst>
                      </a:pPr>
                      <a:r>
                        <a:rPr lang="fr-CH" sz="1600"/>
                        <a:t>Outil :	Grille de compétences</a:t>
                      </a:r>
                    </a:p>
                    <a:p>
                      <a:pPr>
                        <a:tabLst>
                          <a:tab pos="1790700" algn="l"/>
                        </a:tabLst>
                      </a:pPr>
                      <a:r>
                        <a:rPr lang="fr-CH" sz="1600"/>
                        <a:t>Forme sociale :	travail individuel</a:t>
                      </a:r>
                    </a:p>
                    <a:p>
                      <a:pPr>
                        <a:tabLst>
                          <a:tab pos="1790700" algn="l"/>
                        </a:tabLst>
                      </a:pPr>
                      <a:r>
                        <a:rPr lang="fr-CH" sz="1600"/>
                        <a:t>Durée :	15’ (pour l’auto-évaluation </a:t>
                      </a:r>
                      <a:r>
                        <a:rPr lang="fr-CH" sz="1600" b="1"/>
                        <a:t>et</a:t>
                      </a:r>
                      <a:r>
                        <a:rPr lang="fr-CH" sz="1600"/>
                        <a:t> l’évaluation externe)</a:t>
                      </a:r>
                    </a:p>
                  </a:txBody>
                  <a:tcPr/>
                </a:tc>
                <a:extLst>
                  <a:ext uri="{0D108BD9-81ED-4DB2-BD59-A6C34878D82A}">
                    <a16:rowId xmlns:a16="http://schemas.microsoft.com/office/drawing/2014/main" val="3643158799"/>
                  </a:ext>
                </a:extLst>
              </a:tr>
            </a:tbl>
          </a:graphicData>
        </a:graphic>
      </p:graphicFrame>
      <p:sp>
        <p:nvSpPr>
          <p:cNvPr id="4" name="Foliennummernplatzhalter 3">
            <a:extLst>
              <a:ext uri="{FF2B5EF4-FFF2-40B4-BE49-F238E27FC236}">
                <a16:creationId xmlns:a16="http://schemas.microsoft.com/office/drawing/2014/main" id="{5EB97975-0B6E-4F44-84E0-C9AC64FB3DF4}"/>
              </a:ext>
            </a:extLst>
          </p:cNvPr>
          <p:cNvSpPr>
            <a:spLocks noGrp="1"/>
          </p:cNvSpPr>
          <p:nvPr>
            <p:ph type="sldNum" sz="quarter" idx="4"/>
          </p:nvPr>
        </p:nvSpPr>
        <p:spPr/>
        <p:txBody>
          <a:bodyPr/>
          <a:lstStyle/>
          <a:p>
            <a:fld id="{208DA8C3-C42B-9A42-8EE5-4A20E5B7F456}" type="slidenum">
              <a:rPr lang="de-CH" smtClean="0"/>
              <a:pPr/>
              <a:t>56</a:t>
            </a:fld>
            <a:endParaRPr lang="de-CH"/>
          </a:p>
        </p:txBody>
      </p:sp>
    </p:spTree>
    <p:extLst>
      <p:ext uri="{BB962C8B-B14F-4D97-AF65-F5344CB8AC3E}">
        <p14:creationId xmlns:p14="http://schemas.microsoft.com/office/powerpoint/2010/main" val="530146719"/>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CA6BF-83FE-669A-CA6A-76EF660EE763}"/>
              </a:ext>
            </a:extLst>
          </p:cNvPr>
          <p:cNvSpPr>
            <a:spLocks noGrp="1"/>
          </p:cNvSpPr>
          <p:nvPr>
            <p:ph type="ctrTitle"/>
          </p:nvPr>
        </p:nvSpPr>
        <p:spPr/>
        <p:txBody>
          <a:bodyPr/>
          <a:lstStyle/>
          <a:p>
            <a:r>
              <a:rPr lang="fr-CH"/>
              <a:t>Phase d’évaluation</a:t>
            </a:r>
            <a:br>
              <a:rPr lang="fr-CH"/>
            </a:br>
            <a:r>
              <a:rPr lang="fr-CH"/>
              <a:t>Étape 4 : mener un entretien de qualification ciblé</a:t>
            </a:r>
          </a:p>
        </p:txBody>
      </p:sp>
    </p:spTree>
    <p:extLst>
      <p:ext uri="{BB962C8B-B14F-4D97-AF65-F5344CB8AC3E}">
        <p14:creationId xmlns:p14="http://schemas.microsoft.com/office/powerpoint/2010/main" val="3659208008"/>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0C0F5-7593-DD7E-F9D9-6B0E5D5E46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9931C4-0AFD-D0BE-57D3-46EAD0B06F09}"/>
              </a:ext>
            </a:extLst>
          </p:cNvPr>
          <p:cNvSpPr>
            <a:spLocks noGrp="1"/>
          </p:cNvSpPr>
          <p:nvPr>
            <p:ph type="title"/>
          </p:nvPr>
        </p:nvSpPr>
        <p:spPr/>
        <p:txBody>
          <a:bodyPr/>
          <a:lstStyle/>
          <a:p>
            <a:r>
              <a:rPr lang="fr-FR"/>
              <a:t>Les cinq étapes de la formation en entreprise</a:t>
            </a:r>
            <a:endParaRPr lang="fr-CH"/>
          </a:p>
        </p:txBody>
      </p:sp>
      <p:sp>
        <p:nvSpPr>
          <p:cNvPr id="3" name="Textplatzhalter 2">
            <a:extLst>
              <a:ext uri="{FF2B5EF4-FFF2-40B4-BE49-F238E27FC236}">
                <a16:creationId xmlns:a16="http://schemas.microsoft.com/office/drawing/2014/main" id="{732D8D79-1659-442B-61EC-A01B2CDA8FE1}"/>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FE8CBD9E-B43D-196C-09ED-F53698B3123A}"/>
              </a:ext>
            </a:extLst>
          </p:cNvPr>
          <p:cNvSpPr>
            <a:spLocks noGrp="1"/>
          </p:cNvSpPr>
          <p:nvPr>
            <p:ph type="sldNum" sz="quarter" idx="4"/>
          </p:nvPr>
        </p:nvSpPr>
        <p:spPr/>
        <p:txBody>
          <a:bodyPr/>
          <a:lstStyle/>
          <a:p>
            <a:fld id="{208DA8C3-C42B-9A42-8EE5-4A20E5B7F456}" type="slidenum">
              <a:rPr lang="de-CH" smtClean="0"/>
              <a:pPr/>
              <a:t>58</a:t>
            </a:fld>
            <a:endParaRPr lang="de-CH"/>
          </a:p>
        </p:txBody>
      </p:sp>
      <p:sp>
        <p:nvSpPr>
          <p:cNvPr id="5" name="Rechteck 4">
            <a:extLst>
              <a:ext uri="{FF2B5EF4-FFF2-40B4-BE49-F238E27FC236}">
                <a16:creationId xmlns:a16="http://schemas.microsoft.com/office/drawing/2014/main" id="{FEA647B4-95B5-17BC-E4DE-5508F0726CBB}"/>
              </a:ext>
            </a:extLst>
          </p:cNvPr>
          <p:cNvSpPr/>
          <p:nvPr/>
        </p:nvSpPr>
        <p:spPr>
          <a:xfrm>
            <a:off x="720000" y="1224000"/>
            <a:ext cx="11113201" cy="223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fr-CH" sz="1600" b="1"/>
              <a:t>Évaluation</a:t>
            </a:r>
          </a:p>
        </p:txBody>
      </p:sp>
      <p:sp>
        <p:nvSpPr>
          <p:cNvPr id="6" name="Rechteck 5">
            <a:extLst>
              <a:ext uri="{FF2B5EF4-FFF2-40B4-BE49-F238E27FC236}">
                <a16:creationId xmlns:a16="http://schemas.microsoft.com/office/drawing/2014/main" id="{47D9394A-3774-867F-AD78-E1D3E2148224}"/>
              </a:ext>
            </a:extLst>
          </p:cNvPr>
          <p:cNvSpPr/>
          <p:nvPr/>
        </p:nvSpPr>
        <p:spPr>
          <a:xfrm>
            <a:off x="719999" y="3672000"/>
            <a:ext cx="11113201" cy="223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fr-CH" sz="1600" b="1"/>
              <a:t>Développement</a:t>
            </a:r>
          </a:p>
        </p:txBody>
      </p:sp>
      <p:sp>
        <p:nvSpPr>
          <p:cNvPr id="7" name="Rechteck 6">
            <a:extLst>
              <a:ext uri="{FF2B5EF4-FFF2-40B4-BE49-F238E27FC236}">
                <a16:creationId xmlns:a16="http://schemas.microsoft.com/office/drawing/2014/main" id="{8785B8C8-2C2D-C7BE-C1A7-7EE879437D4D}"/>
              </a:ext>
            </a:extLst>
          </p:cNvPr>
          <p:cNvSpPr/>
          <p:nvPr/>
        </p:nvSpPr>
        <p:spPr>
          <a:xfrm>
            <a:off x="839972" y="1573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8" name="Rechteck 7">
            <a:extLst>
              <a:ext uri="{FF2B5EF4-FFF2-40B4-BE49-F238E27FC236}">
                <a16:creationId xmlns:a16="http://schemas.microsoft.com/office/drawing/2014/main" id="{D27AD4F8-6FD5-9580-5E3D-E36AD4334A77}"/>
              </a:ext>
            </a:extLst>
          </p:cNvPr>
          <p:cNvSpPr/>
          <p:nvPr/>
        </p:nvSpPr>
        <p:spPr>
          <a:xfrm>
            <a:off x="839972" y="2514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9" name="Rechteck 8">
            <a:extLst>
              <a:ext uri="{FF2B5EF4-FFF2-40B4-BE49-F238E27FC236}">
                <a16:creationId xmlns:a16="http://schemas.microsoft.com/office/drawing/2014/main" id="{36F4105B-49DD-6A93-C9A8-1D4081C45E0A}"/>
              </a:ext>
            </a:extLst>
          </p:cNvPr>
          <p:cNvSpPr/>
          <p:nvPr/>
        </p:nvSpPr>
        <p:spPr>
          <a:xfrm>
            <a:off x="839972" y="4021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0" name="Rechteck 9">
            <a:extLst>
              <a:ext uri="{FF2B5EF4-FFF2-40B4-BE49-F238E27FC236}">
                <a16:creationId xmlns:a16="http://schemas.microsoft.com/office/drawing/2014/main" id="{180C7A6D-E4E6-DA35-29A8-BCA29DF7CA86}"/>
              </a:ext>
            </a:extLst>
          </p:cNvPr>
          <p:cNvSpPr/>
          <p:nvPr/>
        </p:nvSpPr>
        <p:spPr>
          <a:xfrm>
            <a:off x="839972" y="4962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1" name="Textfeld 10">
            <a:extLst>
              <a:ext uri="{FF2B5EF4-FFF2-40B4-BE49-F238E27FC236}">
                <a16:creationId xmlns:a16="http://schemas.microsoft.com/office/drawing/2014/main" id="{50C291D6-F1A8-4685-4CD1-D3C9EEDF6D58}"/>
              </a:ext>
            </a:extLst>
          </p:cNvPr>
          <p:cNvSpPr txBox="1"/>
          <p:nvPr/>
        </p:nvSpPr>
        <p:spPr>
          <a:xfrm rot="16200000">
            <a:off x="326525" y="1890789"/>
            <a:ext cx="1297172" cy="230832"/>
          </a:xfrm>
          <a:prstGeom prst="rect">
            <a:avLst/>
          </a:prstGeom>
          <a:noFill/>
        </p:spPr>
        <p:txBody>
          <a:bodyPr wrap="square" rtlCol="0">
            <a:spAutoFit/>
          </a:bodyPr>
          <a:lstStyle/>
          <a:p>
            <a:pPr algn="ctr"/>
            <a:r>
              <a:rPr lang="fr-CH" sz="900"/>
              <a:t>Par semestre</a:t>
            </a:r>
          </a:p>
        </p:txBody>
      </p:sp>
      <p:sp>
        <p:nvSpPr>
          <p:cNvPr id="12" name="Textfeld 11">
            <a:extLst>
              <a:ext uri="{FF2B5EF4-FFF2-40B4-BE49-F238E27FC236}">
                <a16:creationId xmlns:a16="http://schemas.microsoft.com/office/drawing/2014/main" id="{1C0AD2E9-0877-9858-5B1B-4474D712C0AD}"/>
              </a:ext>
            </a:extLst>
          </p:cNvPr>
          <p:cNvSpPr txBox="1"/>
          <p:nvPr/>
        </p:nvSpPr>
        <p:spPr>
          <a:xfrm rot="16200000">
            <a:off x="325442" y="2813393"/>
            <a:ext cx="1297172" cy="230832"/>
          </a:xfrm>
          <a:prstGeom prst="rect">
            <a:avLst/>
          </a:prstGeom>
          <a:noFill/>
        </p:spPr>
        <p:txBody>
          <a:bodyPr wrap="square" rtlCol="0">
            <a:spAutoFit/>
          </a:bodyPr>
          <a:lstStyle/>
          <a:p>
            <a:pPr algn="ctr"/>
            <a:r>
              <a:rPr lang="fr-CH" sz="900"/>
              <a:t>Par semestre</a:t>
            </a:r>
          </a:p>
        </p:txBody>
      </p:sp>
      <p:sp>
        <p:nvSpPr>
          <p:cNvPr id="13" name="Textfeld 12">
            <a:extLst>
              <a:ext uri="{FF2B5EF4-FFF2-40B4-BE49-F238E27FC236}">
                <a16:creationId xmlns:a16="http://schemas.microsoft.com/office/drawing/2014/main" id="{CD5BB587-FEC9-794B-E94C-D3AAF7208E38}"/>
              </a:ext>
            </a:extLst>
          </p:cNvPr>
          <p:cNvSpPr txBox="1"/>
          <p:nvPr/>
        </p:nvSpPr>
        <p:spPr>
          <a:xfrm rot="16200000">
            <a:off x="324359" y="4326565"/>
            <a:ext cx="1297172" cy="230832"/>
          </a:xfrm>
          <a:prstGeom prst="rect">
            <a:avLst/>
          </a:prstGeom>
          <a:noFill/>
        </p:spPr>
        <p:txBody>
          <a:bodyPr wrap="square" rtlCol="0">
            <a:spAutoFit/>
          </a:bodyPr>
          <a:lstStyle/>
          <a:p>
            <a:pPr algn="ctr"/>
            <a:r>
              <a:rPr lang="fr-CH" sz="900"/>
              <a:t>Par semestre</a:t>
            </a:r>
          </a:p>
        </p:txBody>
      </p:sp>
      <p:sp>
        <p:nvSpPr>
          <p:cNvPr id="14" name="Textfeld 13">
            <a:extLst>
              <a:ext uri="{FF2B5EF4-FFF2-40B4-BE49-F238E27FC236}">
                <a16:creationId xmlns:a16="http://schemas.microsoft.com/office/drawing/2014/main" id="{3649D923-2951-397D-48E2-D4511008BA0B}"/>
              </a:ext>
            </a:extLst>
          </p:cNvPr>
          <p:cNvSpPr txBox="1"/>
          <p:nvPr/>
        </p:nvSpPr>
        <p:spPr>
          <a:xfrm rot="16200000">
            <a:off x="326526" y="5253188"/>
            <a:ext cx="1297172" cy="230832"/>
          </a:xfrm>
          <a:prstGeom prst="rect">
            <a:avLst/>
          </a:prstGeom>
          <a:noFill/>
        </p:spPr>
        <p:txBody>
          <a:bodyPr wrap="square" rtlCol="0">
            <a:spAutoFit/>
          </a:bodyPr>
          <a:lstStyle/>
          <a:p>
            <a:pPr algn="ctr"/>
            <a:r>
              <a:rPr lang="fr-CH" sz="900"/>
              <a:t>En continu</a:t>
            </a:r>
          </a:p>
        </p:txBody>
      </p:sp>
      <p:sp>
        <p:nvSpPr>
          <p:cNvPr id="15" name="Textfeld 14">
            <a:extLst>
              <a:ext uri="{FF2B5EF4-FFF2-40B4-BE49-F238E27FC236}">
                <a16:creationId xmlns:a16="http://schemas.microsoft.com/office/drawing/2014/main" id="{B3660B88-FFE4-C993-7734-3D2746702BD6}"/>
              </a:ext>
            </a:extLst>
          </p:cNvPr>
          <p:cNvSpPr txBox="1"/>
          <p:nvPr/>
        </p:nvSpPr>
        <p:spPr>
          <a:xfrm rot="16200000">
            <a:off x="9150875" y="3433195"/>
            <a:ext cx="4626837"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Tenue d’un dossier de formation en ligne</a:t>
            </a:r>
          </a:p>
        </p:txBody>
      </p:sp>
      <p:sp>
        <p:nvSpPr>
          <p:cNvPr id="16" name="Textfeld 15">
            <a:extLst>
              <a:ext uri="{FF2B5EF4-FFF2-40B4-BE49-F238E27FC236}">
                <a16:creationId xmlns:a16="http://schemas.microsoft.com/office/drawing/2014/main" id="{7804CCE7-2217-2A8E-B53A-38C5FE75E4FD}"/>
              </a:ext>
            </a:extLst>
          </p:cNvPr>
          <p:cNvSpPr txBox="1"/>
          <p:nvPr/>
        </p:nvSpPr>
        <p:spPr>
          <a:xfrm rot="16200000">
            <a:off x="9964032" y="4666612"/>
            <a:ext cx="2160000"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Planification de la formation</a:t>
            </a:r>
          </a:p>
        </p:txBody>
      </p:sp>
      <p:sp>
        <p:nvSpPr>
          <p:cNvPr id="17" name="Rechteck 16">
            <a:extLst>
              <a:ext uri="{FF2B5EF4-FFF2-40B4-BE49-F238E27FC236}">
                <a16:creationId xmlns:a16="http://schemas.microsoft.com/office/drawing/2014/main" id="{1A4D8ABF-3B0F-328D-D46E-AC3C2D06B813}"/>
              </a:ext>
            </a:extLst>
          </p:cNvPr>
          <p:cNvSpPr/>
          <p:nvPr/>
        </p:nvSpPr>
        <p:spPr>
          <a:xfrm>
            <a:off x="1998450" y="2584717"/>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Entretien de qualification</a:t>
            </a:r>
          </a:p>
          <a:p>
            <a:pPr algn="ctr"/>
            <a:r>
              <a:rPr lang="fr-CH" sz="1000"/>
              <a:t>Base pour la note d’expérience et la convention d’objectifs pour le semestre suivant</a:t>
            </a:r>
          </a:p>
        </p:txBody>
      </p:sp>
      <p:sp>
        <p:nvSpPr>
          <p:cNvPr id="18" name="Rechteck 17">
            <a:extLst>
              <a:ext uri="{FF2B5EF4-FFF2-40B4-BE49-F238E27FC236}">
                <a16:creationId xmlns:a16="http://schemas.microsoft.com/office/drawing/2014/main" id="{E20BD682-C040-BE18-293D-E09E3025FD60}"/>
              </a:ext>
            </a:extLst>
          </p:cNvPr>
          <p:cNvSpPr/>
          <p:nvPr/>
        </p:nvSpPr>
        <p:spPr>
          <a:xfrm>
            <a:off x="4872000" y="1656000"/>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Note d’expérience</a:t>
            </a:r>
          </a:p>
          <a:p>
            <a:pPr algn="ctr"/>
            <a:r>
              <a:rPr lang="fr-CH" sz="1000"/>
              <a:t>Résultat des entretiens de qualification</a:t>
            </a:r>
          </a:p>
        </p:txBody>
      </p:sp>
      <p:sp>
        <p:nvSpPr>
          <p:cNvPr id="19" name="Rechteck: abgerundete Ecken 18">
            <a:extLst>
              <a:ext uri="{FF2B5EF4-FFF2-40B4-BE49-F238E27FC236}">
                <a16:creationId xmlns:a16="http://schemas.microsoft.com/office/drawing/2014/main" id="{B7DC69B6-F3DD-5F27-82F7-994FD4A43B6F}"/>
              </a:ext>
            </a:extLst>
          </p:cNvPr>
          <p:cNvSpPr/>
          <p:nvPr/>
        </p:nvSpPr>
        <p:spPr>
          <a:xfrm>
            <a:off x="10609201" y="577280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Aperçu de la formation</a:t>
            </a:r>
          </a:p>
        </p:txBody>
      </p:sp>
      <p:sp>
        <p:nvSpPr>
          <p:cNvPr id="20" name="Rechteck 19">
            <a:extLst>
              <a:ext uri="{FF2B5EF4-FFF2-40B4-BE49-F238E27FC236}">
                <a16:creationId xmlns:a16="http://schemas.microsoft.com/office/drawing/2014/main" id="{719C4671-D6E7-9853-1EE0-A20C4CA39136}"/>
              </a:ext>
            </a:extLst>
          </p:cNvPr>
          <p:cNvSpPr/>
          <p:nvPr/>
        </p:nvSpPr>
        <p:spPr>
          <a:xfrm>
            <a:off x="8065215" y="503480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Attribution du mandat</a:t>
            </a:r>
          </a:p>
        </p:txBody>
      </p:sp>
      <p:sp>
        <p:nvSpPr>
          <p:cNvPr id="21" name="Rechteck 20">
            <a:extLst>
              <a:ext uri="{FF2B5EF4-FFF2-40B4-BE49-F238E27FC236}">
                <a16:creationId xmlns:a16="http://schemas.microsoft.com/office/drawing/2014/main" id="{B1066DD1-91DD-253C-26A4-02F2BA1AF16E}"/>
              </a:ext>
            </a:extLst>
          </p:cNvPr>
          <p:cNvSpPr/>
          <p:nvPr/>
        </p:nvSpPr>
        <p:spPr>
          <a:xfrm>
            <a:off x="1998450" y="409361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sz="1100"/>
          </a:p>
          <a:p>
            <a:pPr algn="ctr"/>
            <a:r>
              <a:rPr lang="fr-CH" sz="1100"/>
              <a:t>Auto-évaluation et évaluation externe</a:t>
            </a:r>
            <a:br>
              <a:rPr lang="fr-CH" sz="1000"/>
            </a:br>
            <a:r>
              <a:rPr lang="fr-CH" sz="1000"/>
              <a:t>du développement des compétences</a:t>
            </a:r>
          </a:p>
        </p:txBody>
      </p:sp>
      <p:sp>
        <p:nvSpPr>
          <p:cNvPr id="22" name="Rechteck 21">
            <a:extLst>
              <a:ext uri="{FF2B5EF4-FFF2-40B4-BE49-F238E27FC236}">
                <a16:creationId xmlns:a16="http://schemas.microsoft.com/office/drawing/2014/main" id="{5AF09ED5-5F84-DC7B-4D29-4E126815F14A}"/>
              </a:ext>
            </a:extLst>
          </p:cNvPr>
          <p:cNvSpPr/>
          <p:nvPr/>
        </p:nvSpPr>
        <p:spPr>
          <a:xfrm>
            <a:off x="5033261"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Mise en œuvre</a:t>
            </a:r>
          </a:p>
        </p:txBody>
      </p:sp>
      <p:sp>
        <p:nvSpPr>
          <p:cNvPr id="23" name="Rechteck 22">
            <a:extLst>
              <a:ext uri="{FF2B5EF4-FFF2-40B4-BE49-F238E27FC236}">
                <a16:creationId xmlns:a16="http://schemas.microsoft.com/office/drawing/2014/main" id="{A88D780B-0392-0ABF-5337-DBD10D808E5C}"/>
              </a:ext>
            </a:extLst>
          </p:cNvPr>
          <p:cNvSpPr/>
          <p:nvPr/>
        </p:nvSpPr>
        <p:spPr>
          <a:xfrm>
            <a:off x="1988767"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Feed-back</a:t>
            </a:r>
          </a:p>
        </p:txBody>
      </p:sp>
      <p:sp>
        <p:nvSpPr>
          <p:cNvPr id="24" name="Rechteck: abgerundete Ecken 23">
            <a:extLst>
              <a:ext uri="{FF2B5EF4-FFF2-40B4-BE49-F238E27FC236}">
                <a16:creationId xmlns:a16="http://schemas.microsoft.com/office/drawing/2014/main" id="{D071F4DA-211A-0144-D723-CC2B47C17F0C}"/>
              </a:ext>
            </a:extLst>
          </p:cNvPr>
          <p:cNvSpPr/>
          <p:nvPr/>
        </p:nvSpPr>
        <p:spPr>
          <a:xfrm>
            <a:off x="9510022" y="477694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Mandat pratique</a:t>
            </a:r>
          </a:p>
        </p:txBody>
      </p:sp>
      <p:sp>
        <p:nvSpPr>
          <p:cNvPr id="25" name="Rechteck: abgerundete Ecken 24">
            <a:extLst>
              <a:ext uri="{FF2B5EF4-FFF2-40B4-BE49-F238E27FC236}">
                <a16:creationId xmlns:a16="http://schemas.microsoft.com/office/drawing/2014/main" id="{C7D83606-82D3-CAC4-7EB4-536C245D62D2}"/>
              </a:ext>
            </a:extLst>
          </p:cNvPr>
          <p:cNvSpPr/>
          <p:nvPr/>
        </p:nvSpPr>
        <p:spPr>
          <a:xfrm>
            <a:off x="3457808" y="3826801"/>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Grille de compétences</a:t>
            </a:r>
          </a:p>
        </p:txBody>
      </p:sp>
      <p:sp>
        <p:nvSpPr>
          <p:cNvPr id="26" name="Rechteck: abgerundete Ecken 25">
            <a:extLst>
              <a:ext uri="{FF2B5EF4-FFF2-40B4-BE49-F238E27FC236}">
                <a16:creationId xmlns:a16="http://schemas.microsoft.com/office/drawing/2014/main" id="{D9E5F8DA-F145-B1FB-4696-9C0DDF58FF7E}"/>
              </a:ext>
            </a:extLst>
          </p:cNvPr>
          <p:cNvSpPr/>
          <p:nvPr/>
        </p:nvSpPr>
        <p:spPr>
          <a:xfrm>
            <a:off x="3222450" y="1889247"/>
            <a:ext cx="1224000" cy="468000"/>
          </a:xfrm>
          <a:prstGeom prst="roundRect">
            <a:avLst/>
          </a:prstGeom>
          <a:solidFill>
            <a:schemeClr val="bg1"/>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Rapport de formation</a:t>
            </a:r>
          </a:p>
        </p:txBody>
      </p:sp>
      <p:sp>
        <p:nvSpPr>
          <p:cNvPr id="27" name="Rechteck: abgerundete Ecken 26">
            <a:extLst>
              <a:ext uri="{FF2B5EF4-FFF2-40B4-BE49-F238E27FC236}">
                <a16:creationId xmlns:a16="http://schemas.microsoft.com/office/drawing/2014/main" id="{AC25BDF8-3007-C898-84CE-CA22CC55704B}"/>
              </a:ext>
            </a:extLst>
          </p:cNvPr>
          <p:cNvSpPr/>
          <p:nvPr/>
        </p:nvSpPr>
        <p:spPr>
          <a:xfrm>
            <a:off x="1998450" y="1610875"/>
            <a:ext cx="1224000" cy="468000"/>
          </a:xfrm>
          <a:prstGeom prst="roundRect">
            <a:avLst/>
          </a:prstGeom>
          <a:solidFill>
            <a:schemeClr val="bg1"/>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Guide Entretien de qualification</a:t>
            </a:r>
          </a:p>
        </p:txBody>
      </p:sp>
      <p:sp>
        <p:nvSpPr>
          <p:cNvPr id="28" name="Rechteck: abgerundete Ecken 27">
            <a:extLst>
              <a:ext uri="{FF2B5EF4-FFF2-40B4-BE49-F238E27FC236}">
                <a16:creationId xmlns:a16="http://schemas.microsoft.com/office/drawing/2014/main" id="{A2A89CF0-B3C0-B2B9-C530-BE48D967120F}"/>
              </a:ext>
            </a:extLst>
          </p:cNvPr>
          <p:cNvSpPr/>
          <p:nvPr/>
        </p:nvSpPr>
        <p:spPr>
          <a:xfrm>
            <a:off x="7073860" y="1422000"/>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Instruments d’évaluation</a:t>
            </a:r>
          </a:p>
        </p:txBody>
      </p:sp>
      <p:sp>
        <p:nvSpPr>
          <p:cNvPr id="29" name="Rechteck: abgerundete Ecken 28">
            <a:extLst>
              <a:ext uri="{FF2B5EF4-FFF2-40B4-BE49-F238E27FC236}">
                <a16:creationId xmlns:a16="http://schemas.microsoft.com/office/drawing/2014/main" id="{A436A01C-8A5E-0046-946F-6C913EDBCE06}"/>
              </a:ext>
            </a:extLst>
          </p:cNvPr>
          <p:cNvSpPr/>
          <p:nvPr/>
        </p:nvSpPr>
        <p:spPr>
          <a:xfrm>
            <a:off x="10573200" y="1595833"/>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Portfolio personnel</a:t>
            </a:r>
          </a:p>
        </p:txBody>
      </p:sp>
      <p:cxnSp>
        <p:nvCxnSpPr>
          <p:cNvPr id="31" name="Gerade Verbindung mit Pfeil 30">
            <a:extLst>
              <a:ext uri="{FF2B5EF4-FFF2-40B4-BE49-F238E27FC236}">
                <a16:creationId xmlns:a16="http://schemas.microsoft.com/office/drawing/2014/main" id="{D5B8B3AA-11FF-9E00-9C6C-411FB79311AA}"/>
              </a:ext>
            </a:extLst>
          </p:cNvPr>
          <p:cNvCxnSpPr/>
          <p:nvPr/>
        </p:nvCxnSpPr>
        <p:spPr>
          <a:xfrm flipH="1">
            <a:off x="7533417" y="5397236"/>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4B1DE143-F9B4-E9CF-C6EA-0F993BC08CFB}"/>
              </a:ext>
            </a:extLst>
          </p:cNvPr>
          <p:cNvCxnSpPr/>
          <p:nvPr/>
        </p:nvCxnSpPr>
        <p:spPr>
          <a:xfrm flipH="1">
            <a:off x="4501989" y="5376809"/>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5D5C5241-F506-AC13-1981-55B93CFC6ED7}"/>
              </a:ext>
            </a:extLst>
          </p:cNvPr>
          <p:cNvCxnSpPr>
            <a:cxnSpLocks/>
          </p:cNvCxnSpPr>
          <p:nvPr/>
        </p:nvCxnSpPr>
        <p:spPr>
          <a:xfrm flipV="1">
            <a:off x="3212767" y="4797417"/>
            <a:ext cx="0" cy="216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5F5BF4DC-1B82-9B37-9831-39597B5848F6}"/>
              </a:ext>
            </a:extLst>
          </p:cNvPr>
          <p:cNvCxnSpPr>
            <a:cxnSpLocks/>
          </p:cNvCxnSpPr>
          <p:nvPr/>
        </p:nvCxnSpPr>
        <p:spPr>
          <a:xfrm flipV="1">
            <a:off x="3212767" y="3297224"/>
            <a:ext cx="0" cy="720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8020D93E-7295-3F92-FBE1-00F192F5802E}"/>
              </a:ext>
            </a:extLst>
          </p:cNvPr>
          <p:cNvCxnSpPr>
            <a:cxnSpLocks/>
          </p:cNvCxnSpPr>
          <p:nvPr/>
        </p:nvCxnSpPr>
        <p:spPr>
          <a:xfrm flipV="1">
            <a:off x="3222450" y="1889247"/>
            <a:ext cx="1649550" cy="753"/>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4511A720-9522-A666-2DE5-A266EED64EB9}"/>
              </a:ext>
            </a:extLst>
          </p:cNvPr>
          <p:cNvCxnSpPr>
            <a:cxnSpLocks/>
          </p:cNvCxnSpPr>
          <p:nvPr/>
        </p:nvCxnSpPr>
        <p:spPr>
          <a:xfrm flipH="1">
            <a:off x="3212767" y="1872965"/>
            <a:ext cx="9683" cy="68400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1" name="Pfeil: nach unten 40">
            <a:extLst>
              <a:ext uri="{FF2B5EF4-FFF2-40B4-BE49-F238E27FC236}">
                <a16:creationId xmlns:a16="http://schemas.microsoft.com/office/drawing/2014/main" id="{DF86C1C3-C350-B166-D304-98E7F3F3419B}"/>
              </a:ext>
            </a:extLst>
          </p:cNvPr>
          <p:cNvSpPr/>
          <p:nvPr/>
        </p:nvSpPr>
        <p:spPr>
          <a:xfrm>
            <a:off x="5138247" y="3443673"/>
            <a:ext cx="939206" cy="540000"/>
          </a:xfrm>
          <a:prstGeom prst="down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2" name="Pfeil: nach unten 41">
            <a:extLst>
              <a:ext uri="{FF2B5EF4-FFF2-40B4-BE49-F238E27FC236}">
                <a16:creationId xmlns:a16="http://schemas.microsoft.com/office/drawing/2014/main" id="{51C98638-D81D-6618-DA50-1215DC644E35}"/>
              </a:ext>
            </a:extLst>
          </p:cNvPr>
          <p:cNvSpPr/>
          <p:nvPr/>
        </p:nvSpPr>
        <p:spPr>
          <a:xfrm rot="10800000">
            <a:off x="6075207" y="3127856"/>
            <a:ext cx="939206" cy="540000"/>
          </a:xfrm>
          <a:prstGeom prst="downArrow">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a:p>
        </p:txBody>
      </p:sp>
      <p:pic>
        <p:nvPicPr>
          <p:cNvPr id="30" name="Inhaltsplatzhalter 107" descr="Ein Bild, das Spielzeug, Puppe, Essen, Zeichnung enthält.&#10;&#10;Automatisch generierte Beschreibung">
            <a:extLst>
              <a:ext uri="{FF2B5EF4-FFF2-40B4-BE49-F238E27FC236}">
                <a16:creationId xmlns:a16="http://schemas.microsoft.com/office/drawing/2014/main" id="{872FE5E4-CD8D-133F-1131-32092C01EF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003" y="3700281"/>
            <a:ext cx="1597627" cy="1133732"/>
          </a:xfrm>
          <a:prstGeom prst="rect">
            <a:avLst/>
          </a:prstGeom>
        </p:spPr>
      </p:pic>
      <p:sp>
        <p:nvSpPr>
          <p:cNvPr id="34" name="Ellipse 33">
            <a:extLst>
              <a:ext uri="{FF2B5EF4-FFF2-40B4-BE49-F238E27FC236}">
                <a16:creationId xmlns:a16="http://schemas.microsoft.com/office/drawing/2014/main" id="{A9F1CC13-7608-8EA2-8B1D-54ACF116D81A}"/>
              </a:ext>
            </a:extLst>
          </p:cNvPr>
          <p:cNvSpPr/>
          <p:nvPr/>
        </p:nvSpPr>
        <p:spPr>
          <a:xfrm>
            <a:off x="10456239" y="5617946"/>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1</a:t>
            </a:r>
          </a:p>
        </p:txBody>
      </p:sp>
      <p:sp>
        <p:nvSpPr>
          <p:cNvPr id="37" name="Ellipse 36">
            <a:extLst>
              <a:ext uri="{FF2B5EF4-FFF2-40B4-BE49-F238E27FC236}">
                <a16:creationId xmlns:a16="http://schemas.microsoft.com/office/drawing/2014/main" id="{69252EBC-6500-15C9-CBAB-06B753F816E0}"/>
              </a:ext>
            </a:extLst>
          </p:cNvPr>
          <p:cNvSpPr/>
          <p:nvPr/>
        </p:nvSpPr>
        <p:spPr>
          <a:xfrm>
            <a:off x="9348021" y="4638809"/>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2</a:t>
            </a:r>
          </a:p>
        </p:txBody>
      </p:sp>
      <p:sp>
        <p:nvSpPr>
          <p:cNvPr id="38" name="Ellipse 37">
            <a:extLst>
              <a:ext uri="{FF2B5EF4-FFF2-40B4-BE49-F238E27FC236}">
                <a16:creationId xmlns:a16="http://schemas.microsoft.com/office/drawing/2014/main" id="{746042E6-7BFB-0C32-6BA0-997C54EB80A5}"/>
              </a:ext>
            </a:extLst>
          </p:cNvPr>
          <p:cNvSpPr/>
          <p:nvPr/>
        </p:nvSpPr>
        <p:spPr>
          <a:xfrm>
            <a:off x="3295807" y="3686270"/>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3</a:t>
            </a:r>
          </a:p>
        </p:txBody>
      </p:sp>
      <p:sp>
        <p:nvSpPr>
          <p:cNvPr id="39" name="Ellipse 38">
            <a:extLst>
              <a:ext uri="{FF2B5EF4-FFF2-40B4-BE49-F238E27FC236}">
                <a16:creationId xmlns:a16="http://schemas.microsoft.com/office/drawing/2014/main" id="{B550CF1B-78EF-1CCC-F0E6-32E4D356E620}"/>
              </a:ext>
            </a:extLst>
          </p:cNvPr>
          <p:cNvSpPr/>
          <p:nvPr/>
        </p:nvSpPr>
        <p:spPr>
          <a:xfrm>
            <a:off x="3060449" y="161506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4</a:t>
            </a:r>
          </a:p>
        </p:txBody>
      </p:sp>
      <p:sp>
        <p:nvSpPr>
          <p:cNvPr id="43" name="Ellipse 42">
            <a:extLst>
              <a:ext uri="{FF2B5EF4-FFF2-40B4-BE49-F238E27FC236}">
                <a16:creationId xmlns:a16="http://schemas.microsoft.com/office/drawing/2014/main" id="{3A3E1192-A7E1-1148-EDF6-7EDC162660D7}"/>
              </a:ext>
            </a:extLst>
          </p:cNvPr>
          <p:cNvSpPr/>
          <p:nvPr/>
        </p:nvSpPr>
        <p:spPr>
          <a:xfrm>
            <a:off x="6905773" y="124278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5</a:t>
            </a:r>
          </a:p>
        </p:txBody>
      </p:sp>
    </p:spTree>
    <p:extLst>
      <p:ext uri="{BB962C8B-B14F-4D97-AF65-F5344CB8AC3E}">
        <p14:creationId xmlns:p14="http://schemas.microsoft.com/office/powerpoint/2010/main" val="920339325"/>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4 : Mener des entretiens de qualification de façon ciblé (1/8)</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endParaRPr lang="fr-CH" b="1"/>
          </a:p>
          <a:p>
            <a:r>
              <a:rPr lang="fr-CH" b="1"/>
              <a:t>Situation initiale</a:t>
            </a:r>
          </a:p>
          <a:p>
            <a:r>
              <a:rPr lang="fr-CH" b="1"/>
              <a:t>Une fois par semestre, vous organisez un entretien de qualification</a:t>
            </a:r>
            <a:r>
              <a:rPr lang="fr-CH"/>
              <a:t> avec la personne en formation sur la base des </a:t>
            </a:r>
            <a:r>
              <a:rPr lang="fr-CH" b="1"/>
              <a:t>grilles de compétences</a:t>
            </a:r>
            <a:r>
              <a:rPr lang="fr-CH"/>
              <a:t> complétées (auto-évaluation avec ou sans évaluation externe) et des </a:t>
            </a:r>
            <a:r>
              <a:rPr lang="fr-CH" b="1"/>
              <a:t>réalisations documentées des mandats pratiques.</a:t>
            </a:r>
            <a:r>
              <a:rPr lang="fr-CH"/>
              <a:t> Dans le cadre de cet entretien, vous abordez les </a:t>
            </a:r>
            <a:r>
              <a:rPr lang="fr-CH" b="1"/>
              <a:t>points forts et les points faibles</a:t>
            </a:r>
            <a:r>
              <a:rPr lang="fr-CH"/>
              <a:t> actuels de la personne en formation et définissez des </a:t>
            </a:r>
            <a:r>
              <a:rPr lang="fr-CH" b="1"/>
              <a:t>mesures de développement</a:t>
            </a:r>
            <a:r>
              <a:rPr lang="fr-CH"/>
              <a:t> pour le semestre à venir. </a:t>
            </a:r>
          </a:p>
          <a:p>
            <a:endParaRPr lang="de-CH"/>
          </a:p>
          <a:p>
            <a:r>
              <a:rPr lang="fr-CH" b="1"/>
              <a:t>Utilité</a:t>
            </a:r>
          </a:p>
          <a:p>
            <a:pPr marL="285750" indent="-285750">
              <a:buFont typeface="Symbol" panose="05050102010706020507" pitchFamily="18" charset="2"/>
              <a:buChar char="-"/>
            </a:pPr>
            <a:r>
              <a:rPr lang="fr-CH"/>
              <a:t>Permet aux personnes en formation de se faire une bonne idée du développement de leurs compétences.</a:t>
            </a:r>
          </a:p>
          <a:p>
            <a:pPr marL="285750" indent="-285750">
              <a:buFont typeface="Symbol" panose="05050102010706020507" pitchFamily="18" charset="2"/>
              <a:buChar char="-"/>
            </a:pPr>
            <a:r>
              <a:rPr lang="fr-CH"/>
              <a:t>Permet de donner un feed-back aux personnes en formation sur leur niveau de compétence et de leur communiquer les autres attentes.</a:t>
            </a:r>
          </a:p>
          <a:p>
            <a:pPr marL="285750" indent="-285750">
              <a:buFont typeface="Symbol" panose="05050102010706020507" pitchFamily="18" charset="2"/>
              <a:buChar char="-"/>
            </a:pPr>
            <a:r>
              <a:rPr lang="fr-CH"/>
              <a:t>Sert de base pour définir des mesures de développement professionnel pour le semestre à venir.</a:t>
            </a:r>
          </a:p>
          <a:p>
            <a:pPr marL="285750" indent="-285750">
              <a:buFont typeface="Symbol" panose="05050102010706020507" pitchFamily="18" charset="2"/>
              <a:buChar char="-"/>
            </a:pPr>
            <a:r>
              <a:rPr lang="fr-CH"/>
              <a:t>Transparence et engagement. </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59</a:t>
            </a:fld>
            <a:endParaRPr lang="de-CH"/>
          </a:p>
        </p:txBody>
      </p:sp>
    </p:spTree>
    <p:extLst>
      <p:ext uri="{BB962C8B-B14F-4D97-AF65-F5344CB8AC3E}">
        <p14:creationId xmlns:p14="http://schemas.microsoft.com/office/powerpoint/2010/main" val="17957463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619231-E7CC-7C10-250C-A39FC981609F}"/>
              </a:ext>
            </a:extLst>
          </p:cNvPr>
          <p:cNvSpPr>
            <a:spLocks noGrp="1"/>
          </p:cNvSpPr>
          <p:nvPr>
            <p:ph type="ctrTitle"/>
          </p:nvPr>
        </p:nvSpPr>
        <p:spPr/>
        <p:txBody>
          <a:bodyPr/>
          <a:lstStyle/>
          <a:p>
            <a:r>
              <a:rPr lang="de-CH" err="1"/>
              <a:t>Documents</a:t>
            </a:r>
            <a:r>
              <a:rPr lang="de-CH"/>
              <a:t> de </a:t>
            </a:r>
            <a:r>
              <a:rPr lang="de-CH" err="1"/>
              <a:t>référence</a:t>
            </a:r>
            <a:endParaRPr lang="de-CH"/>
          </a:p>
        </p:txBody>
      </p:sp>
    </p:spTree>
    <p:extLst>
      <p:ext uri="{BB962C8B-B14F-4D97-AF65-F5344CB8AC3E}">
        <p14:creationId xmlns:p14="http://schemas.microsoft.com/office/powerpoint/2010/main" val="607921873"/>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4 : Mener des entretiens de qualification de façon ciblé (2/8)</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032086"/>
            <a:ext cx="10428297" cy="4490521"/>
          </a:xfrm>
        </p:spPr>
        <p:txBody>
          <a:bodyPr/>
          <a:lstStyle/>
          <a:p>
            <a:endParaRPr lang="fr-CH" b="1"/>
          </a:p>
          <a:p>
            <a:r>
              <a:rPr lang="fr-CH" b="1"/>
              <a:t>Préparer l'entretien de qualification</a:t>
            </a:r>
          </a:p>
          <a:p>
            <a:pPr marL="342900" indent="-342900">
              <a:buFont typeface="+mj-lt"/>
              <a:buAutoNum type="arabicPeriod"/>
            </a:pPr>
            <a:r>
              <a:rPr lang="fr-FR"/>
              <a:t>Convoquez vos apprenti-e-s à l’entretien suffisamment tôt à l’avance. Veuillez leur indiquer de </a:t>
            </a:r>
            <a:r>
              <a:rPr lang="fr-FR" b="1"/>
              <a:t>procéder au mandat pratique « Participer activement aux entretiens de qualification », tâches partielles 1-3, avant l’entretien</a:t>
            </a:r>
            <a:r>
              <a:rPr lang="fr-FR"/>
              <a:t>. </a:t>
            </a:r>
          </a:p>
          <a:p>
            <a:pPr marL="342900" indent="-342900">
              <a:buFont typeface="+mj-lt"/>
              <a:buAutoNum type="arabicPeriod"/>
            </a:pPr>
            <a:r>
              <a:rPr lang="fr-FR"/>
              <a:t>Passez en revue les mandats pratiques / documentations traités.</a:t>
            </a:r>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60</a:t>
            </a:fld>
            <a:endParaRPr lang="de-CH"/>
          </a:p>
        </p:txBody>
      </p:sp>
      <p:pic>
        <p:nvPicPr>
          <p:cNvPr id="5" name="Grafik 4">
            <a:extLst>
              <a:ext uri="{FF2B5EF4-FFF2-40B4-BE49-F238E27FC236}">
                <a16:creationId xmlns:a16="http://schemas.microsoft.com/office/drawing/2014/main" id="{5D980A2D-7860-492D-FD4C-25751EE9928F}"/>
              </a:ext>
            </a:extLst>
          </p:cNvPr>
          <p:cNvPicPr>
            <a:picLocks noChangeAspect="1"/>
          </p:cNvPicPr>
          <p:nvPr/>
        </p:nvPicPr>
        <p:blipFill>
          <a:blip r:embed="rId3"/>
          <a:stretch>
            <a:fillRect/>
          </a:stretch>
        </p:blipFill>
        <p:spPr>
          <a:xfrm>
            <a:off x="720000" y="2691190"/>
            <a:ext cx="3605605" cy="1609926"/>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26E87AC3-2D39-268C-B1B4-CC8662502027}"/>
              </a:ext>
            </a:extLst>
          </p:cNvPr>
          <p:cNvPicPr>
            <a:picLocks noChangeAspect="1"/>
          </p:cNvPicPr>
          <p:nvPr/>
        </p:nvPicPr>
        <p:blipFill>
          <a:blip r:embed="rId4"/>
          <a:stretch>
            <a:fillRect/>
          </a:stretch>
        </p:blipFill>
        <p:spPr>
          <a:xfrm>
            <a:off x="1919753" y="4517115"/>
            <a:ext cx="4774529" cy="1052362"/>
          </a:xfrm>
          <a:prstGeom prst="rect">
            <a:avLst/>
          </a:prstGeom>
          <a:ln w="28575">
            <a:solidFill>
              <a:schemeClr val="bg1"/>
            </a:solidFill>
          </a:ln>
          <a:effectLst>
            <a:outerShdw blurRad="292100" dist="139700" dir="2700000" algn="tl" rotWithShape="0">
              <a:srgbClr val="333333">
                <a:alpha val="65000"/>
              </a:srgbClr>
            </a:outerShdw>
          </a:effectLst>
        </p:spPr>
      </p:pic>
      <p:sp>
        <p:nvSpPr>
          <p:cNvPr id="7" name="Rechteck 6">
            <a:extLst>
              <a:ext uri="{FF2B5EF4-FFF2-40B4-BE49-F238E27FC236}">
                <a16:creationId xmlns:a16="http://schemas.microsoft.com/office/drawing/2014/main" id="{078C6B9E-7795-EA30-B2FD-2DD30EECAC81}"/>
              </a:ext>
            </a:extLst>
          </p:cNvPr>
          <p:cNvSpPr/>
          <p:nvPr/>
        </p:nvSpPr>
        <p:spPr>
          <a:xfrm>
            <a:off x="5348254" y="5120688"/>
            <a:ext cx="1124931" cy="274553"/>
          </a:xfrm>
          <a:prstGeom prst="rect">
            <a:avLst/>
          </a:prstGeom>
          <a:no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Grafik 7">
            <a:extLst>
              <a:ext uri="{FF2B5EF4-FFF2-40B4-BE49-F238E27FC236}">
                <a16:creationId xmlns:a16="http://schemas.microsoft.com/office/drawing/2014/main" id="{8B5D1D3B-D2E5-2F74-2D07-E25AE5AEEEE0}"/>
              </a:ext>
            </a:extLst>
          </p:cNvPr>
          <p:cNvPicPr>
            <a:picLocks noChangeAspect="1"/>
          </p:cNvPicPr>
          <p:nvPr/>
        </p:nvPicPr>
        <p:blipFill>
          <a:blip r:embed="rId5"/>
          <a:stretch>
            <a:fillRect/>
          </a:stretch>
        </p:blipFill>
        <p:spPr>
          <a:xfrm>
            <a:off x="7922069" y="3592162"/>
            <a:ext cx="3558568" cy="2590230"/>
          </a:xfrm>
          <a:prstGeom prst="rect">
            <a:avLst/>
          </a:prstGeom>
          <a:solidFill>
            <a:schemeClr val="accent5"/>
          </a:solidFill>
          <a:ln w="28575">
            <a:solidFill>
              <a:schemeClr val="accent4">
                <a:lumMod val="60000"/>
                <a:lumOff val="40000"/>
              </a:schemeClr>
            </a:solidFill>
          </a:ln>
        </p:spPr>
      </p:pic>
      <p:cxnSp>
        <p:nvCxnSpPr>
          <p:cNvPr id="9" name="Gerade Verbindung mit Pfeil 8">
            <a:extLst>
              <a:ext uri="{FF2B5EF4-FFF2-40B4-BE49-F238E27FC236}">
                <a16:creationId xmlns:a16="http://schemas.microsoft.com/office/drawing/2014/main" id="{20ECFCC6-8E55-3EAA-408C-13AEA48F554C}"/>
              </a:ext>
            </a:extLst>
          </p:cNvPr>
          <p:cNvCxnSpPr>
            <a:cxnSpLocks/>
          </p:cNvCxnSpPr>
          <p:nvPr/>
        </p:nvCxnSpPr>
        <p:spPr>
          <a:xfrm>
            <a:off x="6542116" y="5275323"/>
            <a:ext cx="1270865" cy="0"/>
          </a:xfrm>
          <a:prstGeom prst="straightConnector1">
            <a:avLst/>
          </a:prstGeom>
          <a:ln w="28575">
            <a:solidFill>
              <a:schemeClr val="accent4">
                <a:lumMod val="60000"/>
                <a:lumOff val="40000"/>
              </a:schemeClr>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21583176"/>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95201-C567-7401-9400-1814367458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9038BB-DE67-97C6-1737-D49C01D16D48}"/>
              </a:ext>
            </a:extLst>
          </p:cNvPr>
          <p:cNvSpPr>
            <a:spLocks noGrp="1"/>
          </p:cNvSpPr>
          <p:nvPr>
            <p:ph type="title"/>
          </p:nvPr>
        </p:nvSpPr>
        <p:spPr/>
        <p:txBody>
          <a:bodyPr/>
          <a:lstStyle/>
          <a:p>
            <a:r>
              <a:rPr lang="fr-CH"/>
              <a:t>Étape 4 : Mener des entretiens de qualification de façon ciblé (3/8)</a:t>
            </a:r>
          </a:p>
        </p:txBody>
      </p:sp>
      <p:sp>
        <p:nvSpPr>
          <p:cNvPr id="3" name="Textplatzhalter 2">
            <a:extLst>
              <a:ext uri="{FF2B5EF4-FFF2-40B4-BE49-F238E27FC236}">
                <a16:creationId xmlns:a16="http://schemas.microsoft.com/office/drawing/2014/main" id="{C91682C0-EA0F-9B91-B392-A9B64EF7A5DA}"/>
              </a:ext>
            </a:extLst>
          </p:cNvPr>
          <p:cNvSpPr>
            <a:spLocks noGrp="1"/>
          </p:cNvSpPr>
          <p:nvPr>
            <p:ph type="body" sz="quarter" idx="11"/>
          </p:nvPr>
        </p:nvSpPr>
        <p:spPr>
          <a:xfrm>
            <a:off x="720002" y="1223999"/>
            <a:ext cx="6919664" cy="4490521"/>
          </a:xfrm>
        </p:spPr>
        <p:txBody>
          <a:bodyPr/>
          <a:lstStyle/>
          <a:p>
            <a:endParaRPr lang="fr-CH" b="1"/>
          </a:p>
          <a:p>
            <a:r>
              <a:rPr lang="fr-CH" b="1"/>
              <a:t>Préparer l'entretien de qualification</a:t>
            </a:r>
          </a:p>
          <a:p>
            <a:pPr marL="342900" indent="-342900">
              <a:buFont typeface="+mj-lt"/>
              <a:buAutoNum type="arabicPeriod" startAt="3"/>
            </a:pPr>
            <a:r>
              <a:rPr lang="fr-FR"/>
              <a:t>Ouvrez la boussole des compétences de la personne en formation via le cockpit de formation et ouvrez une compétence opérationnelle. </a:t>
            </a:r>
          </a:p>
          <a:p>
            <a:pPr marL="342900" indent="-342900">
              <a:buFont typeface="+mj-lt"/>
              <a:buAutoNum type="arabicPeriod" startAt="3"/>
            </a:pPr>
            <a:r>
              <a:rPr lang="fr-FR"/>
              <a:t>Passez en revue les mandats pratiques / documentations traités. </a:t>
            </a:r>
          </a:p>
          <a:p>
            <a:pPr marL="342900" indent="-342900">
              <a:buFont typeface="+mj-lt"/>
              <a:buAutoNum type="arabicPeriod" startAt="3"/>
            </a:pPr>
            <a:r>
              <a:rPr lang="fr-FR"/>
              <a:t>Comparez votre évaluation par un tiers à l’auto-évaluation de vos apprenti-e-s. Déterminez d’ores et déjà les évaluations que vous souhaitez approfondir pendant l’entretien.</a:t>
            </a:r>
          </a:p>
          <a:p>
            <a:pPr marL="342900" indent="-342900">
              <a:buFont typeface="+mj-lt"/>
              <a:buAutoNum type="arabicPeriod" startAt="3"/>
            </a:pPr>
            <a:r>
              <a:rPr lang="fr-FR"/>
              <a:t>L’«évaluation entretien de qualification» par CO se compose de la moyenne de toutes les questions de l'auto-évaluation et de l'évaluation externe concernant cette compétence d'action.</a:t>
            </a:r>
          </a:p>
          <a:p>
            <a:pPr marL="342900" indent="-342900">
              <a:buFont typeface="+mj-lt"/>
              <a:buAutoNum type="arabicPeriod" startAt="3"/>
            </a:pPr>
            <a:r>
              <a:rPr lang="fr-FR"/>
              <a:t>Déplacez le curseur dans l’«évaluation entretien de qualification» sur la position correspondante. </a:t>
            </a:r>
          </a:p>
          <a:p>
            <a:endParaRPr lang="de-CH"/>
          </a:p>
        </p:txBody>
      </p:sp>
      <p:sp>
        <p:nvSpPr>
          <p:cNvPr id="4" name="Foliennummernplatzhalter 3">
            <a:extLst>
              <a:ext uri="{FF2B5EF4-FFF2-40B4-BE49-F238E27FC236}">
                <a16:creationId xmlns:a16="http://schemas.microsoft.com/office/drawing/2014/main" id="{36B72E4E-6BF3-D3C3-631A-5D6A3425DF66}"/>
              </a:ext>
            </a:extLst>
          </p:cNvPr>
          <p:cNvSpPr>
            <a:spLocks noGrp="1"/>
          </p:cNvSpPr>
          <p:nvPr>
            <p:ph type="sldNum" sz="quarter" idx="4"/>
          </p:nvPr>
        </p:nvSpPr>
        <p:spPr/>
        <p:txBody>
          <a:bodyPr/>
          <a:lstStyle/>
          <a:p>
            <a:fld id="{208DA8C3-C42B-9A42-8EE5-4A20E5B7F456}" type="slidenum">
              <a:rPr lang="de-CH" smtClean="0"/>
              <a:pPr/>
              <a:t>61</a:t>
            </a:fld>
            <a:endParaRPr lang="de-CH"/>
          </a:p>
        </p:txBody>
      </p:sp>
      <p:pic>
        <p:nvPicPr>
          <p:cNvPr id="10" name="Grafik 9">
            <a:extLst>
              <a:ext uri="{FF2B5EF4-FFF2-40B4-BE49-F238E27FC236}">
                <a16:creationId xmlns:a16="http://schemas.microsoft.com/office/drawing/2014/main" id="{87B0CCC6-19C7-2C73-431A-9047AE66B757}"/>
              </a:ext>
            </a:extLst>
          </p:cNvPr>
          <p:cNvPicPr>
            <a:picLocks noChangeAspect="1"/>
          </p:cNvPicPr>
          <p:nvPr/>
        </p:nvPicPr>
        <p:blipFill>
          <a:blip r:embed="rId3"/>
          <a:srcRect/>
          <a:stretch/>
        </p:blipFill>
        <p:spPr>
          <a:xfrm>
            <a:off x="8034720" y="1224000"/>
            <a:ext cx="3608945" cy="4490520"/>
          </a:xfrm>
          <a:prstGeom prst="rect">
            <a:avLst/>
          </a:prstGeom>
          <a:ln>
            <a:solidFill>
              <a:schemeClr val="tx1"/>
            </a:solidFill>
          </a:ln>
        </p:spPr>
      </p:pic>
    </p:spTree>
    <p:extLst>
      <p:ext uri="{BB962C8B-B14F-4D97-AF65-F5344CB8AC3E}">
        <p14:creationId xmlns:p14="http://schemas.microsoft.com/office/powerpoint/2010/main" val="3393233033"/>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F7301-218B-494E-79F2-588539F671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353DFE-C0B2-76D1-3DC2-92FCFE716920}"/>
              </a:ext>
            </a:extLst>
          </p:cNvPr>
          <p:cNvSpPr>
            <a:spLocks noGrp="1"/>
          </p:cNvSpPr>
          <p:nvPr>
            <p:ph type="title"/>
          </p:nvPr>
        </p:nvSpPr>
        <p:spPr/>
        <p:txBody>
          <a:bodyPr/>
          <a:lstStyle/>
          <a:p>
            <a:r>
              <a:rPr lang="fr-CH"/>
              <a:t>Étape 4 : Mener des entretiens de qualification de façon ciblé (4/8)</a:t>
            </a:r>
          </a:p>
        </p:txBody>
      </p:sp>
      <p:sp>
        <p:nvSpPr>
          <p:cNvPr id="3" name="Textplatzhalter 2">
            <a:extLst>
              <a:ext uri="{FF2B5EF4-FFF2-40B4-BE49-F238E27FC236}">
                <a16:creationId xmlns:a16="http://schemas.microsoft.com/office/drawing/2014/main" id="{228C99C1-108D-60B6-B851-CFC0C5C9E732}"/>
              </a:ext>
            </a:extLst>
          </p:cNvPr>
          <p:cNvSpPr>
            <a:spLocks noGrp="1"/>
          </p:cNvSpPr>
          <p:nvPr>
            <p:ph type="body" sz="quarter" idx="11"/>
          </p:nvPr>
        </p:nvSpPr>
        <p:spPr>
          <a:xfrm>
            <a:off x="720002" y="1223999"/>
            <a:ext cx="6919664" cy="4490521"/>
          </a:xfrm>
        </p:spPr>
        <p:txBody>
          <a:bodyPr/>
          <a:lstStyle/>
          <a:p>
            <a:r>
              <a:rPr lang="fr-FR" b="1"/>
              <a:t>Préparer le rapport de formation</a:t>
            </a:r>
            <a:endParaRPr lang="fr-CH" b="1"/>
          </a:p>
          <a:p>
            <a:pPr marL="342900" indent="-342900">
              <a:buFont typeface="+mj-lt"/>
              <a:buAutoNum type="arabicPeriod"/>
            </a:pPr>
            <a:r>
              <a:rPr lang="fr-FR"/>
              <a:t>Naviguez dans votre cockpit de formation sous « choses à faire »</a:t>
            </a:r>
            <a:br>
              <a:rPr lang="fr-FR"/>
            </a:br>
            <a:r>
              <a:rPr lang="fr-FR"/>
              <a:t>vers la fonction du rapport de formation.</a:t>
            </a:r>
          </a:p>
          <a:p>
            <a:pPr marL="342900" indent="-342900">
              <a:buFont typeface="+mj-lt"/>
              <a:buAutoNum type="arabicPeriod"/>
            </a:pPr>
            <a:r>
              <a:rPr lang="fr-FR"/>
              <a:t>Remplissez les informations générales du rapport de formation. </a:t>
            </a:r>
          </a:p>
          <a:p>
            <a:pPr marL="342900" indent="-342900">
              <a:buFont typeface="+mj-lt"/>
              <a:buAutoNum type="arabicPeriod"/>
            </a:pPr>
            <a:r>
              <a:rPr lang="fr-FR"/>
              <a:t>Consultez les évaluations de la boussole de compétences qui ont été reprises sous « Évaluation » et adaptez-les si nécessaire.</a:t>
            </a:r>
          </a:p>
          <a:p>
            <a:pPr marL="342900" indent="-342900">
              <a:buFont typeface="+mj-lt"/>
              <a:buAutoNum type="arabicPeriod"/>
            </a:pPr>
            <a:r>
              <a:rPr lang="fr-FR"/>
              <a:t>Enregistrez le rapport de formation.</a:t>
            </a:r>
          </a:p>
        </p:txBody>
      </p:sp>
      <p:sp>
        <p:nvSpPr>
          <p:cNvPr id="4" name="Foliennummernplatzhalter 3">
            <a:extLst>
              <a:ext uri="{FF2B5EF4-FFF2-40B4-BE49-F238E27FC236}">
                <a16:creationId xmlns:a16="http://schemas.microsoft.com/office/drawing/2014/main" id="{64E4C383-EEB6-D9AC-692D-6E91E85687DA}"/>
              </a:ext>
            </a:extLst>
          </p:cNvPr>
          <p:cNvSpPr>
            <a:spLocks noGrp="1"/>
          </p:cNvSpPr>
          <p:nvPr>
            <p:ph type="sldNum" sz="quarter" idx="4"/>
          </p:nvPr>
        </p:nvSpPr>
        <p:spPr/>
        <p:txBody>
          <a:bodyPr/>
          <a:lstStyle/>
          <a:p>
            <a:fld id="{208DA8C3-C42B-9A42-8EE5-4A20E5B7F456}" type="slidenum">
              <a:rPr lang="de-CH" smtClean="0"/>
              <a:pPr/>
              <a:t>62</a:t>
            </a:fld>
            <a:endParaRPr lang="de-CH"/>
          </a:p>
        </p:txBody>
      </p:sp>
      <p:pic>
        <p:nvPicPr>
          <p:cNvPr id="5" name="Grafik 4">
            <a:extLst>
              <a:ext uri="{FF2B5EF4-FFF2-40B4-BE49-F238E27FC236}">
                <a16:creationId xmlns:a16="http://schemas.microsoft.com/office/drawing/2014/main" id="{92C86B03-912C-4310-0AEA-078395D6E306}"/>
              </a:ext>
            </a:extLst>
          </p:cNvPr>
          <p:cNvPicPr>
            <a:picLocks noChangeAspect="1"/>
          </p:cNvPicPr>
          <p:nvPr/>
        </p:nvPicPr>
        <p:blipFill rotWithShape="1">
          <a:blip r:embed="rId3"/>
          <a:srcRect b="61223"/>
          <a:stretch/>
        </p:blipFill>
        <p:spPr>
          <a:xfrm>
            <a:off x="7868231" y="1223999"/>
            <a:ext cx="3960000" cy="1270572"/>
          </a:xfrm>
          <a:prstGeom prst="rect">
            <a:avLst/>
          </a:prstGeom>
          <a:ln>
            <a:noFill/>
          </a:ln>
          <a:effectLst>
            <a:outerShdw blurRad="292100" dist="139700" dir="2700000" algn="tl" rotWithShape="0">
              <a:srgbClr val="333333">
                <a:alpha val="65000"/>
              </a:srgbClr>
            </a:outerShdw>
          </a:effectLst>
        </p:spPr>
      </p:pic>
      <p:sp>
        <p:nvSpPr>
          <p:cNvPr id="6" name="Rechteck 5">
            <a:extLst>
              <a:ext uri="{FF2B5EF4-FFF2-40B4-BE49-F238E27FC236}">
                <a16:creationId xmlns:a16="http://schemas.microsoft.com/office/drawing/2014/main" id="{CF74545A-4D4B-29F5-3183-783F8249A017}"/>
              </a:ext>
            </a:extLst>
          </p:cNvPr>
          <p:cNvSpPr/>
          <p:nvPr/>
        </p:nvSpPr>
        <p:spPr>
          <a:xfrm>
            <a:off x="9990885" y="2313757"/>
            <a:ext cx="396000" cy="152239"/>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7" name="Gerade Verbindung mit Pfeil 6">
            <a:extLst>
              <a:ext uri="{FF2B5EF4-FFF2-40B4-BE49-F238E27FC236}">
                <a16:creationId xmlns:a16="http://schemas.microsoft.com/office/drawing/2014/main" id="{7595907A-15C1-A945-1EC1-D40B06B056A9}"/>
              </a:ext>
            </a:extLst>
          </p:cNvPr>
          <p:cNvCxnSpPr>
            <a:cxnSpLocks/>
          </p:cNvCxnSpPr>
          <p:nvPr/>
        </p:nvCxnSpPr>
        <p:spPr>
          <a:xfrm>
            <a:off x="10188885" y="2494571"/>
            <a:ext cx="0" cy="324346"/>
          </a:xfrm>
          <a:prstGeom prst="straightConnector1">
            <a:avLst/>
          </a:prstGeom>
          <a:ln w="28575">
            <a:solidFill>
              <a:schemeClr val="accent4">
                <a:lumMod val="60000"/>
                <a:lumOff val="40000"/>
              </a:schemeClr>
            </a:solidFill>
            <a:tailEnd type="triangle"/>
          </a:ln>
        </p:spPr>
        <p:style>
          <a:lnRef idx="1">
            <a:schemeClr val="accent3"/>
          </a:lnRef>
          <a:fillRef idx="0">
            <a:schemeClr val="accent3"/>
          </a:fillRef>
          <a:effectRef idx="0">
            <a:schemeClr val="accent3"/>
          </a:effectRef>
          <a:fontRef idx="minor">
            <a:schemeClr val="tx1"/>
          </a:fontRef>
        </p:style>
      </p:cxnSp>
      <p:pic>
        <p:nvPicPr>
          <p:cNvPr id="8" name="Grafik 7">
            <a:extLst>
              <a:ext uri="{FF2B5EF4-FFF2-40B4-BE49-F238E27FC236}">
                <a16:creationId xmlns:a16="http://schemas.microsoft.com/office/drawing/2014/main" id="{FB699915-5270-54C1-9067-B39ACC837BC3}"/>
              </a:ext>
            </a:extLst>
          </p:cNvPr>
          <p:cNvPicPr>
            <a:picLocks noChangeAspect="1"/>
          </p:cNvPicPr>
          <p:nvPr/>
        </p:nvPicPr>
        <p:blipFill rotWithShape="1">
          <a:blip r:embed="rId4"/>
          <a:srcRect t="59154" b="23092"/>
          <a:stretch/>
        </p:blipFill>
        <p:spPr>
          <a:xfrm>
            <a:off x="7883133" y="5148346"/>
            <a:ext cx="3960000" cy="616077"/>
          </a:xfrm>
          <a:prstGeom prst="rect">
            <a:avLst/>
          </a:prstGeom>
          <a:ln>
            <a:noFill/>
          </a:ln>
          <a:effectLst>
            <a:outerShdw blurRad="292100" dist="139700" dir="2700000" algn="tl" rotWithShape="0">
              <a:srgbClr val="333333">
                <a:alpha val="65000"/>
              </a:srgbClr>
            </a:outerShdw>
          </a:effectLst>
        </p:spPr>
      </p:pic>
      <p:sp>
        <p:nvSpPr>
          <p:cNvPr id="11" name="Rechteck 10">
            <a:extLst>
              <a:ext uri="{FF2B5EF4-FFF2-40B4-BE49-F238E27FC236}">
                <a16:creationId xmlns:a16="http://schemas.microsoft.com/office/drawing/2014/main" id="{A56B70B5-E2BF-2352-F2F2-31DBFAE76B31}"/>
              </a:ext>
            </a:extLst>
          </p:cNvPr>
          <p:cNvSpPr/>
          <p:nvPr/>
        </p:nvSpPr>
        <p:spPr>
          <a:xfrm>
            <a:off x="9027151" y="5424480"/>
            <a:ext cx="432000" cy="144000"/>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3" name="Gruppieren 12">
            <a:extLst>
              <a:ext uri="{FF2B5EF4-FFF2-40B4-BE49-F238E27FC236}">
                <a16:creationId xmlns:a16="http://schemas.microsoft.com/office/drawing/2014/main" id="{864101DE-2C65-34B3-5087-953BCFBF9D0C}"/>
              </a:ext>
            </a:extLst>
          </p:cNvPr>
          <p:cNvGrpSpPr>
            <a:grpSpLocks noChangeAspect="1"/>
          </p:cNvGrpSpPr>
          <p:nvPr/>
        </p:nvGrpSpPr>
        <p:grpSpPr>
          <a:xfrm>
            <a:off x="7883133" y="2847492"/>
            <a:ext cx="2700000" cy="1554181"/>
            <a:chOff x="288000" y="4212003"/>
            <a:chExt cx="3883149" cy="2235228"/>
          </a:xfrm>
        </p:grpSpPr>
        <p:pic>
          <p:nvPicPr>
            <p:cNvPr id="14" name="Grafik 13">
              <a:extLst>
                <a:ext uri="{FF2B5EF4-FFF2-40B4-BE49-F238E27FC236}">
                  <a16:creationId xmlns:a16="http://schemas.microsoft.com/office/drawing/2014/main" id="{694A9736-3373-1E24-0F7B-88C1F6D66D8F}"/>
                </a:ext>
              </a:extLst>
            </p:cNvPr>
            <p:cNvPicPr>
              <a:picLocks noChangeAspect="1"/>
            </p:cNvPicPr>
            <p:nvPr/>
          </p:nvPicPr>
          <p:blipFill>
            <a:blip r:embed="rId5"/>
            <a:stretch>
              <a:fillRect/>
            </a:stretch>
          </p:blipFill>
          <p:spPr>
            <a:xfrm>
              <a:off x="288000" y="4212003"/>
              <a:ext cx="3875577" cy="2235228"/>
            </a:xfrm>
            <a:prstGeom prst="rect">
              <a:avLst/>
            </a:prstGeom>
            <a:ln>
              <a:solidFill>
                <a:schemeClr val="tx1"/>
              </a:solidFill>
            </a:ln>
          </p:spPr>
        </p:pic>
        <p:pic>
          <p:nvPicPr>
            <p:cNvPr id="15" name="Grafik 14">
              <a:extLst>
                <a:ext uri="{FF2B5EF4-FFF2-40B4-BE49-F238E27FC236}">
                  <a16:creationId xmlns:a16="http://schemas.microsoft.com/office/drawing/2014/main" id="{BEF69BA3-358C-7FE2-E657-A1621B3069AE}"/>
                </a:ext>
              </a:extLst>
            </p:cNvPr>
            <p:cNvPicPr>
              <a:picLocks noChangeAspect="1"/>
            </p:cNvPicPr>
            <p:nvPr/>
          </p:nvPicPr>
          <p:blipFill>
            <a:blip r:embed="rId6"/>
            <a:stretch>
              <a:fillRect/>
            </a:stretch>
          </p:blipFill>
          <p:spPr>
            <a:xfrm>
              <a:off x="385662" y="4554912"/>
              <a:ext cx="2890448" cy="1819309"/>
            </a:xfrm>
            <a:prstGeom prst="rect">
              <a:avLst/>
            </a:prstGeom>
          </p:spPr>
        </p:pic>
        <p:pic>
          <p:nvPicPr>
            <p:cNvPr id="16" name="Grafik 15">
              <a:extLst>
                <a:ext uri="{FF2B5EF4-FFF2-40B4-BE49-F238E27FC236}">
                  <a16:creationId xmlns:a16="http://schemas.microsoft.com/office/drawing/2014/main" id="{AD9CBB52-E127-6078-A9BB-80F78E504422}"/>
                </a:ext>
              </a:extLst>
            </p:cNvPr>
            <p:cNvPicPr>
              <a:picLocks noChangeAspect="1"/>
            </p:cNvPicPr>
            <p:nvPr/>
          </p:nvPicPr>
          <p:blipFill>
            <a:blip r:embed="rId7"/>
            <a:stretch>
              <a:fillRect/>
            </a:stretch>
          </p:blipFill>
          <p:spPr>
            <a:xfrm>
              <a:off x="3537668" y="5105992"/>
              <a:ext cx="633481" cy="424412"/>
            </a:xfrm>
            <a:prstGeom prst="rect">
              <a:avLst/>
            </a:prstGeom>
          </p:spPr>
        </p:pic>
        <p:sp>
          <p:nvSpPr>
            <p:cNvPr id="17" name="Rechteck 16">
              <a:extLst>
                <a:ext uri="{FF2B5EF4-FFF2-40B4-BE49-F238E27FC236}">
                  <a16:creationId xmlns:a16="http://schemas.microsoft.com/office/drawing/2014/main" id="{B39A2D2C-D099-9FD6-0F86-5274DD94C309}"/>
                </a:ext>
              </a:extLst>
            </p:cNvPr>
            <p:cNvSpPr/>
            <p:nvPr/>
          </p:nvSpPr>
          <p:spPr>
            <a:xfrm>
              <a:off x="3519488" y="4945856"/>
              <a:ext cx="234650" cy="160136"/>
            </a:xfrm>
            <a:prstGeom prst="rect">
              <a:avLst/>
            </a:prstGeom>
            <a:solidFill>
              <a:srgbClr val="4C5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18" name="Gruppieren 17">
            <a:extLst>
              <a:ext uri="{FF2B5EF4-FFF2-40B4-BE49-F238E27FC236}">
                <a16:creationId xmlns:a16="http://schemas.microsoft.com/office/drawing/2014/main" id="{6C01BB87-5A3A-37D7-9E5C-61BDBA7A3E51}"/>
              </a:ext>
            </a:extLst>
          </p:cNvPr>
          <p:cNvGrpSpPr>
            <a:grpSpLocks noChangeAspect="1"/>
          </p:cNvGrpSpPr>
          <p:nvPr/>
        </p:nvGrpSpPr>
        <p:grpSpPr>
          <a:xfrm>
            <a:off x="9128231" y="3274990"/>
            <a:ext cx="2700000" cy="1549266"/>
            <a:chOff x="2612227" y="4550817"/>
            <a:chExt cx="3168340" cy="1818001"/>
          </a:xfrm>
        </p:grpSpPr>
        <p:grpSp>
          <p:nvGrpSpPr>
            <p:cNvPr id="19" name="Gruppieren 18">
              <a:extLst>
                <a:ext uri="{FF2B5EF4-FFF2-40B4-BE49-F238E27FC236}">
                  <a16:creationId xmlns:a16="http://schemas.microsoft.com/office/drawing/2014/main" id="{56904079-6289-D6DC-B8E0-D40D0DFD1763}"/>
                </a:ext>
              </a:extLst>
            </p:cNvPr>
            <p:cNvGrpSpPr/>
            <p:nvPr/>
          </p:nvGrpSpPr>
          <p:grpSpPr>
            <a:xfrm>
              <a:off x="2612227" y="4550817"/>
              <a:ext cx="3161197" cy="1818001"/>
              <a:chOff x="2582978" y="4822355"/>
              <a:chExt cx="3161197" cy="1818001"/>
            </a:xfrm>
          </p:grpSpPr>
          <p:pic>
            <p:nvPicPr>
              <p:cNvPr id="22" name="Grafik 21">
                <a:extLst>
                  <a:ext uri="{FF2B5EF4-FFF2-40B4-BE49-F238E27FC236}">
                    <a16:creationId xmlns:a16="http://schemas.microsoft.com/office/drawing/2014/main" id="{373DFC68-B1BB-BAA6-C18D-441551D15872}"/>
                  </a:ext>
                </a:extLst>
              </p:cNvPr>
              <p:cNvPicPr>
                <a:picLocks noChangeAspect="1"/>
              </p:cNvPicPr>
              <p:nvPr/>
            </p:nvPicPr>
            <p:blipFill>
              <a:blip r:embed="rId8"/>
              <a:stretch>
                <a:fillRect/>
              </a:stretch>
            </p:blipFill>
            <p:spPr>
              <a:xfrm>
                <a:off x="2582978" y="4822355"/>
                <a:ext cx="3161197" cy="1818001"/>
              </a:xfrm>
              <a:prstGeom prst="rect">
                <a:avLst/>
              </a:prstGeom>
              <a:ln>
                <a:solidFill>
                  <a:schemeClr val="tx1"/>
                </a:solidFill>
              </a:ln>
            </p:spPr>
          </p:pic>
          <p:pic>
            <p:nvPicPr>
              <p:cNvPr id="23" name="Grafik 22">
                <a:extLst>
                  <a:ext uri="{FF2B5EF4-FFF2-40B4-BE49-F238E27FC236}">
                    <a16:creationId xmlns:a16="http://schemas.microsoft.com/office/drawing/2014/main" id="{72E43A6A-E4BB-6E36-36B9-4B6EB860B654}"/>
                  </a:ext>
                </a:extLst>
              </p:cNvPr>
              <p:cNvPicPr>
                <a:picLocks noChangeAspect="1"/>
              </p:cNvPicPr>
              <p:nvPr/>
            </p:nvPicPr>
            <p:blipFill>
              <a:blip r:embed="rId9"/>
              <a:stretch>
                <a:fillRect/>
              </a:stretch>
            </p:blipFill>
            <p:spPr>
              <a:xfrm>
                <a:off x="2668089" y="5142288"/>
                <a:ext cx="2470573" cy="1471489"/>
              </a:xfrm>
              <a:prstGeom prst="rect">
                <a:avLst/>
              </a:prstGeom>
            </p:spPr>
          </p:pic>
        </p:grpSp>
        <p:pic>
          <p:nvPicPr>
            <p:cNvPr id="20" name="Grafik 19">
              <a:extLst>
                <a:ext uri="{FF2B5EF4-FFF2-40B4-BE49-F238E27FC236}">
                  <a16:creationId xmlns:a16="http://schemas.microsoft.com/office/drawing/2014/main" id="{A65990C4-E83E-5826-1918-FEF41B964806}"/>
                </a:ext>
              </a:extLst>
            </p:cNvPr>
            <p:cNvPicPr>
              <a:picLocks noChangeAspect="1"/>
            </p:cNvPicPr>
            <p:nvPr/>
          </p:nvPicPr>
          <p:blipFill>
            <a:blip r:embed="rId7"/>
            <a:stretch>
              <a:fillRect/>
            </a:stretch>
          </p:blipFill>
          <p:spPr>
            <a:xfrm>
              <a:off x="5306620" y="5293728"/>
              <a:ext cx="473947" cy="317529"/>
            </a:xfrm>
            <a:prstGeom prst="rect">
              <a:avLst/>
            </a:prstGeom>
          </p:spPr>
        </p:pic>
        <p:sp>
          <p:nvSpPr>
            <p:cNvPr id="21" name="Rechteck 20">
              <a:extLst>
                <a:ext uri="{FF2B5EF4-FFF2-40B4-BE49-F238E27FC236}">
                  <a16:creationId xmlns:a16="http://schemas.microsoft.com/office/drawing/2014/main" id="{A337105D-D497-B9F5-0E05-E85911F24D98}"/>
                </a:ext>
              </a:extLst>
            </p:cNvPr>
            <p:cNvSpPr/>
            <p:nvPr/>
          </p:nvSpPr>
          <p:spPr>
            <a:xfrm>
              <a:off x="5260181" y="5166288"/>
              <a:ext cx="250032" cy="127440"/>
            </a:xfrm>
            <a:prstGeom prst="rect">
              <a:avLst/>
            </a:prstGeom>
            <a:solidFill>
              <a:srgbClr val="4C5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pic>
        <p:nvPicPr>
          <p:cNvPr id="24" name="Grafik 23">
            <a:extLst>
              <a:ext uri="{FF2B5EF4-FFF2-40B4-BE49-F238E27FC236}">
                <a16:creationId xmlns:a16="http://schemas.microsoft.com/office/drawing/2014/main" id="{91AE2356-BB95-FD97-69A3-1F5871B08BD9}"/>
              </a:ext>
            </a:extLst>
          </p:cNvPr>
          <p:cNvPicPr>
            <a:picLocks noChangeAspect="1"/>
          </p:cNvPicPr>
          <p:nvPr/>
        </p:nvPicPr>
        <p:blipFill>
          <a:blip r:embed="rId10"/>
          <a:stretch>
            <a:fillRect/>
          </a:stretch>
        </p:blipFill>
        <p:spPr>
          <a:xfrm>
            <a:off x="10221904" y="1798506"/>
            <a:ext cx="648000" cy="199156"/>
          </a:xfrm>
          <a:prstGeom prst="rect">
            <a:avLst/>
          </a:prstGeom>
        </p:spPr>
      </p:pic>
      <p:pic>
        <p:nvPicPr>
          <p:cNvPr id="25" name="Grafik 24">
            <a:extLst>
              <a:ext uri="{FF2B5EF4-FFF2-40B4-BE49-F238E27FC236}">
                <a16:creationId xmlns:a16="http://schemas.microsoft.com/office/drawing/2014/main" id="{D059A395-D8A7-3832-8CCF-BD0FB6580587}"/>
              </a:ext>
            </a:extLst>
          </p:cNvPr>
          <p:cNvPicPr>
            <a:picLocks/>
          </p:cNvPicPr>
          <p:nvPr/>
        </p:nvPicPr>
        <p:blipFill>
          <a:blip r:embed="rId11"/>
          <a:stretch>
            <a:fillRect/>
          </a:stretch>
        </p:blipFill>
        <p:spPr>
          <a:xfrm>
            <a:off x="9296167" y="1797821"/>
            <a:ext cx="396000" cy="216000"/>
          </a:xfrm>
          <a:prstGeom prst="rect">
            <a:avLst/>
          </a:prstGeom>
        </p:spPr>
      </p:pic>
      <p:sp>
        <p:nvSpPr>
          <p:cNvPr id="27" name="Rechteck 26">
            <a:extLst>
              <a:ext uri="{FF2B5EF4-FFF2-40B4-BE49-F238E27FC236}">
                <a16:creationId xmlns:a16="http://schemas.microsoft.com/office/drawing/2014/main" id="{F6B54251-5011-2E0C-671D-F1E3AC2BF5AF}"/>
              </a:ext>
            </a:extLst>
          </p:cNvPr>
          <p:cNvSpPr/>
          <p:nvPr/>
        </p:nvSpPr>
        <p:spPr>
          <a:xfrm>
            <a:off x="10732126" y="5398030"/>
            <a:ext cx="864000" cy="180000"/>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28" name="Gerade Verbindung mit Pfeil 27">
            <a:extLst>
              <a:ext uri="{FF2B5EF4-FFF2-40B4-BE49-F238E27FC236}">
                <a16:creationId xmlns:a16="http://schemas.microsoft.com/office/drawing/2014/main" id="{41E1527D-30EA-2762-2363-D5DD89FAD692}"/>
              </a:ext>
            </a:extLst>
          </p:cNvPr>
          <p:cNvCxnSpPr>
            <a:cxnSpLocks/>
          </p:cNvCxnSpPr>
          <p:nvPr/>
        </p:nvCxnSpPr>
        <p:spPr>
          <a:xfrm>
            <a:off x="11626286" y="4239500"/>
            <a:ext cx="0" cy="827800"/>
          </a:xfrm>
          <a:prstGeom prst="straightConnector1">
            <a:avLst/>
          </a:prstGeom>
          <a:ln w="28575">
            <a:solidFill>
              <a:schemeClr val="accent4">
                <a:lumMod val="60000"/>
                <a:lumOff val="40000"/>
              </a:schemeClr>
            </a:solidFill>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848773045"/>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2B5B1-8B17-9BE9-BED7-4C572FE9AA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289B2B-D33E-A69D-D160-E60060DD4D70}"/>
              </a:ext>
            </a:extLst>
          </p:cNvPr>
          <p:cNvSpPr>
            <a:spLocks noGrp="1"/>
          </p:cNvSpPr>
          <p:nvPr>
            <p:ph type="title"/>
          </p:nvPr>
        </p:nvSpPr>
        <p:spPr/>
        <p:txBody>
          <a:bodyPr/>
          <a:lstStyle/>
          <a:p>
            <a:r>
              <a:rPr lang="fr-CH"/>
              <a:t>Étape 4 : Mener des entretiens de qualification de façon ciblé (5/8)</a:t>
            </a:r>
          </a:p>
        </p:txBody>
      </p:sp>
      <p:sp>
        <p:nvSpPr>
          <p:cNvPr id="3" name="Textplatzhalter 2">
            <a:extLst>
              <a:ext uri="{FF2B5EF4-FFF2-40B4-BE49-F238E27FC236}">
                <a16:creationId xmlns:a16="http://schemas.microsoft.com/office/drawing/2014/main" id="{CEE56AC3-BA81-A381-2434-F8E2FC8AD4EF}"/>
              </a:ext>
            </a:extLst>
          </p:cNvPr>
          <p:cNvSpPr>
            <a:spLocks noGrp="1"/>
          </p:cNvSpPr>
          <p:nvPr>
            <p:ph type="body" sz="quarter" idx="11"/>
          </p:nvPr>
        </p:nvSpPr>
        <p:spPr>
          <a:xfrm>
            <a:off x="720002" y="1223999"/>
            <a:ext cx="6919664" cy="4490521"/>
          </a:xfrm>
        </p:spPr>
        <p:txBody>
          <a:bodyPr/>
          <a:lstStyle/>
          <a:p>
            <a:endParaRPr lang="fr-FR" b="1"/>
          </a:p>
          <a:p>
            <a:r>
              <a:rPr lang="fr-FR" b="1"/>
              <a:t>Préparer le rapport de formation</a:t>
            </a:r>
            <a:endParaRPr lang="fr-CH" b="1"/>
          </a:p>
          <a:p>
            <a:pPr marL="342900" indent="-342900">
              <a:buFont typeface="+mj-lt"/>
              <a:buAutoNum type="arabicPeriod" startAt="5"/>
            </a:pPr>
            <a:r>
              <a:rPr lang="fr-FR"/>
              <a:t>Reprenez du certificat semestriel l’évaluation des performances dans l’école professionnelle (notes / absences / engagement, etc.) et reportez-la dans le champ correspondant.</a:t>
            </a:r>
          </a:p>
          <a:p>
            <a:pPr marL="342900" indent="-342900">
              <a:buFont typeface="+mj-lt"/>
              <a:buAutoNum type="arabicPeriod" startAt="5"/>
            </a:pPr>
            <a:r>
              <a:rPr lang="fr-FR"/>
              <a:t>Reprenez la note du contrôle de compétences CI effectué et reportez-la sous Performances dans les CI. Si aucun contrôle des compétences CI n’a été effectué pendant le semestre en question, saisissez « Non applicable » dans le champ correspondant. </a:t>
            </a:r>
          </a:p>
          <a:p>
            <a:pPr marL="342900" indent="-342900">
              <a:buFont typeface="+mj-lt"/>
              <a:buAutoNum type="arabicPeriod" startAt="5"/>
            </a:pPr>
            <a:r>
              <a:rPr lang="fr-FR"/>
              <a:t>Sur la base de votre évaluation, vous en déduisez des objectifs pertinents et des mesures adaptées pour la suite de la formation et les consignez sous «Aperçu». </a:t>
            </a:r>
          </a:p>
          <a:p>
            <a:pPr marL="342900" indent="-342900">
              <a:buFont typeface="+mj-lt"/>
              <a:buAutoNum type="arabicPeriod" startAt="5"/>
            </a:pPr>
            <a:r>
              <a:rPr lang="fr-FR"/>
              <a:t>Enregistrez le rapport de formation.</a:t>
            </a:r>
          </a:p>
        </p:txBody>
      </p:sp>
      <p:sp>
        <p:nvSpPr>
          <p:cNvPr id="4" name="Foliennummernplatzhalter 3">
            <a:extLst>
              <a:ext uri="{FF2B5EF4-FFF2-40B4-BE49-F238E27FC236}">
                <a16:creationId xmlns:a16="http://schemas.microsoft.com/office/drawing/2014/main" id="{D421DAF2-8D69-09B9-6122-E4740AA984A6}"/>
              </a:ext>
            </a:extLst>
          </p:cNvPr>
          <p:cNvSpPr>
            <a:spLocks noGrp="1"/>
          </p:cNvSpPr>
          <p:nvPr>
            <p:ph type="sldNum" sz="quarter" idx="4"/>
          </p:nvPr>
        </p:nvSpPr>
        <p:spPr/>
        <p:txBody>
          <a:bodyPr/>
          <a:lstStyle/>
          <a:p>
            <a:fld id="{208DA8C3-C42B-9A42-8EE5-4A20E5B7F456}" type="slidenum">
              <a:rPr lang="de-CH" smtClean="0"/>
              <a:pPr/>
              <a:t>63</a:t>
            </a:fld>
            <a:endParaRPr lang="de-CH"/>
          </a:p>
        </p:txBody>
      </p:sp>
      <p:pic>
        <p:nvPicPr>
          <p:cNvPr id="9" name="Picture 8">
            <a:extLst>
              <a:ext uri="{FF2B5EF4-FFF2-40B4-BE49-F238E27FC236}">
                <a16:creationId xmlns:a16="http://schemas.microsoft.com/office/drawing/2014/main" id="{D4027E57-2477-725C-C774-9D60EF2832CF}"/>
              </a:ext>
            </a:extLst>
          </p:cNvPr>
          <p:cNvPicPr>
            <a:picLocks noChangeAspect="1"/>
          </p:cNvPicPr>
          <p:nvPr/>
        </p:nvPicPr>
        <p:blipFill>
          <a:blip r:embed="rId3"/>
          <a:stretch>
            <a:fillRect/>
          </a:stretch>
        </p:blipFill>
        <p:spPr>
          <a:xfrm>
            <a:off x="8598665" y="4340183"/>
            <a:ext cx="3248139" cy="1849921"/>
          </a:xfrm>
          <a:prstGeom prst="rect">
            <a:avLst/>
          </a:prstGeom>
          <a:ln>
            <a:solidFill>
              <a:srgbClr val="446573"/>
            </a:solidFill>
          </a:ln>
        </p:spPr>
      </p:pic>
      <p:pic>
        <p:nvPicPr>
          <p:cNvPr id="10" name="Picture 5">
            <a:extLst>
              <a:ext uri="{FF2B5EF4-FFF2-40B4-BE49-F238E27FC236}">
                <a16:creationId xmlns:a16="http://schemas.microsoft.com/office/drawing/2014/main" id="{EFE1EFAD-6A7F-240D-BBDB-B4B530965612}"/>
              </a:ext>
            </a:extLst>
          </p:cNvPr>
          <p:cNvPicPr>
            <a:picLocks noChangeAspect="1"/>
          </p:cNvPicPr>
          <p:nvPr/>
        </p:nvPicPr>
        <p:blipFill>
          <a:blip r:embed="rId4"/>
          <a:stretch>
            <a:fillRect/>
          </a:stretch>
        </p:blipFill>
        <p:spPr>
          <a:xfrm>
            <a:off x="8602894" y="1518380"/>
            <a:ext cx="3238959" cy="2772163"/>
          </a:xfrm>
          <a:prstGeom prst="rect">
            <a:avLst/>
          </a:prstGeom>
          <a:ln>
            <a:solidFill>
              <a:srgbClr val="446573"/>
            </a:solidFill>
          </a:ln>
        </p:spPr>
      </p:pic>
    </p:spTree>
    <p:extLst>
      <p:ext uri="{BB962C8B-B14F-4D97-AF65-F5344CB8AC3E}">
        <p14:creationId xmlns:p14="http://schemas.microsoft.com/office/powerpoint/2010/main" val="3206127637"/>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4 : Mener des entretiens de qualification de façon ciblé (6/8)</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224000"/>
            <a:ext cx="6783735" cy="4680000"/>
          </a:xfrm>
        </p:spPr>
        <p:txBody>
          <a:bodyPr/>
          <a:lstStyle/>
          <a:p>
            <a:endParaRPr lang="fr-CH" b="1"/>
          </a:p>
          <a:p>
            <a:r>
              <a:rPr lang="fr-CH" b="1"/>
              <a:t>Réaliser l'entretien de qualification</a:t>
            </a:r>
          </a:p>
          <a:p>
            <a:pPr marL="342900" indent="-342900">
              <a:buFont typeface="+mj-lt"/>
              <a:buAutoNum type="arabicPeriod"/>
            </a:pPr>
            <a:r>
              <a:rPr lang="fr-FR"/>
              <a:t>L’entretien de qualification se veut un outil de dialogue. </a:t>
            </a:r>
          </a:p>
          <a:p>
            <a:pPr marL="342900" indent="-342900">
              <a:buFont typeface="+mj-lt"/>
              <a:buAutoNum type="arabicPeriod"/>
            </a:pPr>
            <a:r>
              <a:rPr lang="fr-FR"/>
              <a:t>Pour entrer en matière, dressez un état des lieux général du semestre passé. </a:t>
            </a:r>
          </a:p>
          <a:p>
            <a:pPr marL="342900" indent="-342900">
              <a:buFont typeface="+mj-lt"/>
              <a:buAutoNum type="arabicPeriod"/>
            </a:pPr>
            <a:r>
              <a:rPr lang="fr-FR"/>
              <a:t>Discutez des résultats de l’auto-évaluation et de l’évaluation par un tiers à l’aide de la grille de compétences. Chaque partie complète ses évaluations au moyen d’exemples concrets.</a:t>
            </a:r>
          </a:p>
          <a:p>
            <a:pPr marL="342900" indent="-342900">
              <a:buFont typeface="+mj-lt"/>
              <a:buAutoNum type="arabicPeriod"/>
            </a:pPr>
            <a:r>
              <a:rPr lang="fr-FR"/>
              <a:t>Montrez de manière tangible à vos apprenti-e-s les objectifs et mesures prévus pour le semestre suivant et discutez de la démarche concrète.</a:t>
            </a:r>
          </a:p>
          <a:p>
            <a:pPr marL="342900" indent="-342900">
              <a:buFont typeface="+mj-lt"/>
              <a:buAutoNum type="arabicPeriod"/>
            </a:pPr>
            <a:r>
              <a:rPr lang="fr-FR"/>
              <a:t>Consignez le tout dans le rapport de formation et signez-le ensemble à la fin de l’entretien.</a:t>
            </a:r>
          </a:p>
          <a:p>
            <a:pPr marL="342900" indent="-342900">
              <a:buFont typeface="+mj-lt"/>
              <a:buAutoNum type="arabicPeriod"/>
            </a:pPr>
            <a:r>
              <a:rPr lang="fr-FR"/>
              <a:t>Mettez en évidence les étapes au regard de la note d’expérience en entreprise. Répondez à toutes les éventuelles questions en lien avec les critères d’évaluation. </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64</a:t>
            </a:fld>
            <a:endParaRPr lang="de-CH"/>
          </a:p>
        </p:txBody>
      </p:sp>
      <p:pic>
        <p:nvPicPr>
          <p:cNvPr id="6" name="Grafik 5" descr="Frau, die ein Vorstellungsgespräch führt">
            <a:extLst>
              <a:ext uri="{FF2B5EF4-FFF2-40B4-BE49-F238E27FC236}">
                <a16:creationId xmlns:a16="http://schemas.microsoft.com/office/drawing/2014/main" id="{A10BEC1B-5A21-C43E-CDC0-38B7DB263F28}"/>
              </a:ext>
            </a:extLst>
          </p:cNvPr>
          <p:cNvPicPr>
            <a:picLocks noChangeAspect="1"/>
          </p:cNvPicPr>
          <p:nvPr/>
        </p:nvPicPr>
        <p:blipFill rotWithShape="1">
          <a:blip r:embed="rId3"/>
          <a:srcRect b="25659"/>
          <a:stretch/>
        </p:blipFill>
        <p:spPr>
          <a:xfrm>
            <a:off x="7637172" y="1224000"/>
            <a:ext cx="4196028" cy="4679027"/>
          </a:xfrm>
          <a:prstGeom prst="rect">
            <a:avLst/>
          </a:prstGeom>
        </p:spPr>
      </p:pic>
    </p:spTree>
    <p:extLst>
      <p:ext uri="{BB962C8B-B14F-4D97-AF65-F5344CB8AC3E}">
        <p14:creationId xmlns:p14="http://schemas.microsoft.com/office/powerpoint/2010/main" val="641451532"/>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4 : Mener des entretiens de qualification de façon ciblé (7/8)</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1" y="1224000"/>
            <a:ext cx="6252299" cy="4680000"/>
          </a:xfrm>
        </p:spPr>
        <p:txBody>
          <a:bodyPr/>
          <a:lstStyle/>
          <a:p>
            <a:endParaRPr lang="fr-CH" b="1"/>
          </a:p>
          <a:p>
            <a:r>
              <a:rPr lang="fr-CH" b="1"/>
              <a:t>Suivi</a:t>
            </a:r>
          </a:p>
          <a:p>
            <a:pPr marL="342900" indent="-342900">
              <a:buFont typeface="+mj-lt"/>
              <a:buAutoNum type="arabicPeriod"/>
            </a:pPr>
            <a:r>
              <a:rPr lang="fr-FR"/>
              <a:t>Assurez-vous que le rapport de formation est dûment rempli et signé.</a:t>
            </a:r>
          </a:p>
          <a:p>
            <a:pPr marL="342900" indent="-342900">
              <a:buFont typeface="+mj-lt"/>
              <a:buAutoNum type="arabicPeriod"/>
            </a:pPr>
            <a:r>
              <a:rPr lang="fr-FR"/>
              <a:t>Transmettez le rapport de formation signé à toutes les parties et à tous les services internes (p. ex. service du personnel), et téléchargez-le dans le cockpit de formation sur Konvink.</a:t>
            </a:r>
          </a:p>
          <a:p>
            <a:pPr marL="342900" indent="-342900">
              <a:buFont typeface="+mj-lt"/>
              <a:buAutoNum type="arabicPeriod"/>
            </a:pPr>
            <a:r>
              <a:rPr lang="fr-FR"/>
              <a:t>Le rapport de formation devra être présenté sur demande de l’autorité cantonale de surveillance de l’apprentissage.</a:t>
            </a:r>
          </a:p>
          <a:p>
            <a:pPr marL="342900" indent="-342900">
              <a:buFont typeface="+mj-lt"/>
              <a:buAutoNum type="arabicPeriod"/>
            </a:pPr>
            <a:r>
              <a:rPr lang="fr-FR"/>
              <a:t>Le rapport de formation doit être conservé pendant un an après l’obtention du diplôme ou, le cas échéant, jusqu’à la fin de la procédure de recours. </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65</a:t>
            </a:fld>
            <a:endParaRPr lang="de-CH"/>
          </a:p>
        </p:txBody>
      </p:sp>
      <p:pic>
        <p:nvPicPr>
          <p:cNvPr id="7" name="Picture 5">
            <a:extLst>
              <a:ext uri="{FF2B5EF4-FFF2-40B4-BE49-F238E27FC236}">
                <a16:creationId xmlns:a16="http://schemas.microsoft.com/office/drawing/2014/main" id="{F4F815AA-F99C-AA92-888A-A80DF3043737}"/>
              </a:ext>
            </a:extLst>
          </p:cNvPr>
          <p:cNvPicPr>
            <a:picLocks noChangeAspect="1"/>
          </p:cNvPicPr>
          <p:nvPr/>
        </p:nvPicPr>
        <p:blipFill>
          <a:blip r:embed="rId3"/>
          <a:stretch>
            <a:fillRect/>
          </a:stretch>
        </p:blipFill>
        <p:spPr>
          <a:xfrm>
            <a:off x="7441200" y="1224000"/>
            <a:ext cx="4392000" cy="2579622"/>
          </a:xfrm>
          <a:prstGeom prst="rect">
            <a:avLst/>
          </a:prstGeom>
          <a:ln>
            <a:solidFill>
              <a:srgbClr val="446573"/>
            </a:solidFill>
          </a:ln>
        </p:spPr>
      </p:pic>
      <p:pic>
        <p:nvPicPr>
          <p:cNvPr id="5" name="Grafik 4">
            <a:extLst>
              <a:ext uri="{FF2B5EF4-FFF2-40B4-BE49-F238E27FC236}">
                <a16:creationId xmlns:a16="http://schemas.microsoft.com/office/drawing/2014/main" id="{F0ED72A3-C43E-73AB-F509-3432DA082C3C}"/>
              </a:ext>
            </a:extLst>
          </p:cNvPr>
          <p:cNvPicPr>
            <a:picLocks noChangeAspect="1"/>
          </p:cNvPicPr>
          <p:nvPr/>
        </p:nvPicPr>
        <p:blipFill rotWithShape="1">
          <a:blip r:embed="rId4"/>
          <a:srcRect t="59154" b="23092"/>
          <a:stretch/>
        </p:blipFill>
        <p:spPr>
          <a:xfrm>
            <a:off x="7441200" y="4019622"/>
            <a:ext cx="4392000" cy="683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8004041"/>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4 : Mener des entretiens de qualification de façon ciblé (8/8)</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endParaRPr lang="fr-CH" b="1"/>
          </a:p>
          <a:p>
            <a:r>
              <a:rPr lang="fr-CH" b="1"/>
              <a:t>Quels sont les points à prendre en compte ?</a:t>
            </a:r>
          </a:p>
          <a:p>
            <a:pPr marL="285750" indent="-285750">
              <a:buFont typeface="Symbol" panose="05050102010706020507" pitchFamily="18" charset="2"/>
              <a:buChar char="-"/>
            </a:pPr>
            <a:r>
              <a:rPr lang="fr-CH"/>
              <a:t>L’entretien de qualification n’est pas un monologue dans lequel on présente son point de vue aux personnes en formation, mais un dialogue ouvert aux deux perspectives. </a:t>
            </a:r>
          </a:p>
          <a:p>
            <a:pPr marL="285750" indent="-285750">
              <a:buFont typeface="Symbol" panose="05050102010706020507" pitchFamily="18" charset="2"/>
              <a:buChar char="-"/>
            </a:pPr>
            <a:r>
              <a:rPr lang="fr-CH"/>
              <a:t>Ne vous focalisez pas uniquement sur les points faibles, mais aussi sur les points forts des personnes en formation.</a:t>
            </a:r>
          </a:p>
          <a:p>
            <a:pPr marL="285750" indent="-285750">
              <a:buFont typeface="Symbol" panose="05050102010706020507" pitchFamily="18" charset="2"/>
              <a:buChar char="-"/>
            </a:pPr>
            <a:r>
              <a:rPr lang="fr-CH"/>
              <a:t>Veillez à donner aux personnes en formation un sentiment de réussite en valorisant le travail accompli. </a:t>
            </a:r>
          </a:p>
          <a:p>
            <a:pPr marL="285750" indent="-285750">
              <a:buFont typeface="Symbol" panose="05050102010706020507" pitchFamily="18" charset="2"/>
              <a:buChar char="-"/>
            </a:pPr>
            <a:r>
              <a:rPr lang="fr-CH"/>
              <a:t>Veillez à ce que les engagements pris soient contraignants. </a:t>
            </a:r>
          </a:p>
          <a:p>
            <a:endParaRPr lang="de-CH"/>
          </a:p>
          <a:p>
            <a:pPr marL="285750" indent="-285750">
              <a:buFont typeface="Arial" panose="020B0604020202020204" pitchFamily="34" charset="0"/>
              <a:buChar char="•"/>
            </a:pPr>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66</a:t>
            </a:fld>
            <a:endParaRPr lang="de-CH"/>
          </a:p>
        </p:txBody>
      </p:sp>
      <p:pic>
        <p:nvPicPr>
          <p:cNvPr id="5" name="Grafik 4" descr="Kommentar (wichtig) Silhouette">
            <a:extLst>
              <a:ext uri="{FF2B5EF4-FFF2-40B4-BE49-F238E27FC236}">
                <a16:creationId xmlns:a16="http://schemas.microsoft.com/office/drawing/2014/main" id="{DBEE8025-104C-ADF5-B188-4E197C1A48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3200" y="4734000"/>
            <a:ext cx="1800000" cy="1800000"/>
          </a:xfrm>
          <a:prstGeom prst="rect">
            <a:avLst/>
          </a:prstGeom>
        </p:spPr>
      </p:pic>
    </p:spTree>
    <p:extLst>
      <p:ext uri="{BB962C8B-B14F-4D97-AF65-F5344CB8AC3E}">
        <p14:creationId xmlns:p14="http://schemas.microsoft.com/office/powerpoint/2010/main" val="28654443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CC46-6FB9-4A80-BE1B-25C8B6AA7EB7}"/>
              </a:ext>
            </a:extLst>
          </p:cNvPr>
          <p:cNvSpPr>
            <a:spLocks noGrp="1"/>
          </p:cNvSpPr>
          <p:nvPr>
            <p:ph type="title"/>
          </p:nvPr>
        </p:nvSpPr>
        <p:spPr/>
        <p:txBody>
          <a:bodyPr/>
          <a:lstStyle/>
          <a:p>
            <a:r>
              <a:rPr lang="fr-CH"/>
              <a:t>Mandat « Échange d'expériences »</a:t>
            </a:r>
          </a:p>
        </p:txBody>
      </p:sp>
      <p:graphicFrame>
        <p:nvGraphicFramePr>
          <p:cNvPr id="6" name="Tabelle 6">
            <a:extLst>
              <a:ext uri="{FF2B5EF4-FFF2-40B4-BE49-F238E27FC236}">
                <a16:creationId xmlns:a16="http://schemas.microsoft.com/office/drawing/2014/main" id="{53A75F8B-6387-4E43-9F50-335D0C610CF6}"/>
              </a:ext>
            </a:extLst>
          </p:cNvPr>
          <p:cNvGraphicFramePr>
            <a:graphicFrameLocks noGrp="1"/>
          </p:cNvGraphicFramePr>
          <p:nvPr>
            <p:ph sz="quarter" idx="13"/>
          </p:nvPr>
        </p:nvGraphicFramePr>
        <p:xfrm>
          <a:off x="720725" y="1223963"/>
          <a:ext cx="11112500" cy="4623840"/>
        </p:xfrm>
        <a:graphic>
          <a:graphicData uri="http://schemas.openxmlformats.org/drawingml/2006/table">
            <a:tbl>
              <a:tblPr firstRow="1" bandRow="1">
                <a:tableStyleId>{073A0DAA-6AF3-43AB-8588-CEC1D06C72B9}</a:tableStyleId>
              </a:tblPr>
              <a:tblGrid>
                <a:gridCol w="11112500">
                  <a:extLst>
                    <a:ext uri="{9D8B030D-6E8A-4147-A177-3AD203B41FA5}">
                      <a16:colId xmlns:a16="http://schemas.microsoft.com/office/drawing/2014/main" val="2841088621"/>
                    </a:ext>
                  </a:extLst>
                </a:gridCol>
              </a:tblGrid>
              <a:tr h="324000">
                <a:tc>
                  <a:txBody>
                    <a:bodyPr/>
                    <a:lstStyle/>
                    <a:p>
                      <a:pPr marL="0" algn="l" defTabSz="914400" rtl="0" eaLnBrk="1" latinLnBrk="0" hangingPunct="1"/>
                      <a:r>
                        <a:rPr lang="fr-CH" sz="1600" b="1">
                          <a:solidFill>
                            <a:schemeClr val="lt1"/>
                          </a:solidFill>
                          <a:latin typeface="+mn-lt"/>
                          <a:ea typeface="+mn-ea"/>
                          <a:cs typeface="+mn-cs"/>
                        </a:rPr>
                        <a:t>Définition de la tâche</a:t>
                      </a:r>
                    </a:p>
                  </a:txBody>
                  <a:tcPr/>
                </a:tc>
                <a:extLst>
                  <a:ext uri="{0D108BD9-81ED-4DB2-BD59-A6C34878D82A}">
                    <a16:rowId xmlns:a16="http://schemas.microsoft.com/office/drawing/2014/main" val="3962172783"/>
                  </a:ext>
                </a:extLst>
              </a:tr>
              <a:tr h="1620000">
                <a:tc>
                  <a:txBody>
                    <a:bodyPr/>
                    <a:lstStyle/>
                    <a:p>
                      <a:r>
                        <a:rPr lang="fr-FR" sz="1600">
                          <a:cs typeface="Arial"/>
                        </a:rPr>
                        <a:t>Echangez en petits groupes sur les questions suivantes :</a:t>
                      </a:r>
                    </a:p>
                    <a:p>
                      <a:endParaRPr lang="fr-FR" sz="1600">
                        <a:cs typeface="Arial"/>
                      </a:endParaRPr>
                    </a:p>
                    <a:p>
                      <a:pPr marL="342900" indent="-342900">
                        <a:buFont typeface="+mj-lt"/>
                        <a:buAutoNum type="arabicPeriod"/>
                      </a:pPr>
                      <a:r>
                        <a:rPr lang="fr-FR" sz="1600" b="1">
                          <a:cs typeface="Arial"/>
                        </a:rPr>
                        <a:t>Quelles stratégies vous aident à faire de l'entretien de qualification un véritable dialogue</a:t>
                      </a:r>
                      <a:br>
                        <a:rPr lang="fr-FR" sz="1600">
                          <a:cs typeface="Arial"/>
                        </a:rPr>
                      </a:br>
                      <a:r>
                        <a:rPr lang="fr-FR" sz="1600">
                          <a:cs typeface="Arial"/>
                        </a:rPr>
                        <a:t>(par ex. questions ouvertes, visualisation, définition d'objectifs) ?</a:t>
                      </a:r>
                    </a:p>
                    <a:p>
                      <a:pPr marL="342900" indent="-342900">
                        <a:buFont typeface="+mj-lt"/>
                        <a:buAutoNum type="arabicPeriod"/>
                      </a:pPr>
                      <a:r>
                        <a:rPr lang="fr-FR" sz="1600" b="1">
                          <a:cs typeface="Arial"/>
                        </a:rPr>
                        <a:t>Comment abordez-vous les situations d'entretien difficiles</a:t>
                      </a:r>
                      <a:br>
                        <a:rPr lang="fr-FR" sz="1600">
                          <a:cs typeface="Arial"/>
                        </a:rPr>
                      </a:br>
                      <a:r>
                        <a:rPr lang="fr-FR" sz="1600">
                          <a:cs typeface="Arial"/>
                        </a:rPr>
                        <a:t>(par ex. manque d'auto-évaluation, attentes irréalistes, peu de disposition à discuter) ?</a:t>
                      </a:r>
                    </a:p>
                    <a:p>
                      <a:pPr marL="342900" indent="-342900">
                        <a:buFont typeface="+mj-lt"/>
                        <a:buAutoNum type="arabicPeriod"/>
                      </a:pPr>
                      <a:r>
                        <a:rPr lang="fr-FR" sz="1600" b="1">
                          <a:cs typeface="Arial"/>
                        </a:rPr>
                        <a:t>Qu'est-ce qui s'est avéré efficace dans la pratique pour créer une obligation ?</a:t>
                      </a:r>
                    </a:p>
                    <a:p>
                      <a:endParaRPr lang="fr-FR" sz="1600">
                        <a:cs typeface="Arial"/>
                      </a:endParaRPr>
                    </a:p>
                    <a:p>
                      <a:r>
                        <a:rPr lang="fr-FR" sz="1600">
                          <a:cs typeface="Arial"/>
                        </a:rPr>
                        <a:t>Préparez-vous à présenter ensuite vos résultats en plénière.</a:t>
                      </a:r>
                      <a:endParaRPr lang="fr-CH" sz="1600">
                        <a:cs typeface="Arial"/>
                      </a:endParaRPr>
                    </a:p>
                  </a:txBody>
                  <a:tcPr/>
                </a:tc>
                <a:extLst>
                  <a:ext uri="{0D108BD9-81ED-4DB2-BD59-A6C34878D82A}">
                    <a16:rowId xmlns:a16="http://schemas.microsoft.com/office/drawing/2014/main" val="3957009968"/>
                  </a:ext>
                </a:extLst>
              </a:tr>
              <a:tr h="216000">
                <a:tc>
                  <a:txBody>
                    <a:bodyPr/>
                    <a:lstStyle/>
                    <a:p>
                      <a:pPr marL="0" algn="l" defTabSz="914400" rtl="0" eaLnBrk="1" latinLnBrk="0" hangingPunct="1"/>
                      <a:r>
                        <a:rPr lang="fr-CH" sz="1600" b="1">
                          <a:solidFill>
                            <a:schemeClr val="lt1"/>
                          </a:solidFill>
                          <a:latin typeface="+mn-lt"/>
                          <a:ea typeface="+mn-ea"/>
                          <a:cs typeface="+mn-cs"/>
                        </a:rPr>
                        <a:t>Attente/objectif</a:t>
                      </a:r>
                    </a:p>
                  </a:txBody>
                  <a:tcPr>
                    <a:solidFill>
                      <a:srgbClr val="28465A"/>
                    </a:solidFill>
                  </a:tcPr>
                </a:tc>
                <a:extLst>
                  <a:ext uri="{0D108BD9-81ED-4DB2-BD59-A6C34878D82A}">
                    <a16:rowId xmlns:a16="http://schemas.microsoft.com/office/drawing/2014/main" val="787614071"/>
                  </a:ext>
                </a:extLst>
              </a:tr>
              <a:tr h="432000">
                <a:tc>
                  <a:txBody>
                    <a:bodyPr/>
                    <a:lstStyle/>
                    <a:p>
                      <a:r>
                        <a:rPr lang="fr-FR" sz="1600"/>
                        <a:t>Vous avez échangé sur les questions en petit groupe et présentez vos résultats en plénière. </a:t>
                      </a:r>
                      <a:endParaRPr lang="fr-CH" sz="1600"/>
                    </a:p>
                  </a:txBody>
                  <a:tcPr/>
                </a:tc>
                <a:extLst>
                  <a:ext uri="{0D108BD9-81ED-4DB2-BD59-A6C34878D82A}">
                    <a16:rowId xmlns:a16="http://schemas.microsoft.com/office/drawing/2014/main" val="755388995"/>
                  </a:ext>
                </a:extLst>
              </a:tr>
              <a:tr h="216000">
                <a:tc>
                  <a:txBody>
                    <a:bodyPr/>
                    <a:lstStyle/>
                    <a:p>
                      <a:pPr marL="0" algn="l" defTabSz="914400" rtl="0" eaLnBrk="1" latinLnBrk="0" hangingPunct="1"/>
                      <a:r>
                        <a:rPr lang="fr-CH" sz="1600" b="1">
                          <a:solidFill>
                            <a:schemeClr val="lt1"/>
                          </a:solidFill>
                          <a:latin typeface="+mn-lt"/>
                          <a:ea typeface="+mn-ea"/>
                          <a:cs typeface="+mn-cs"/>
                        </a:rPr>
                        <a:t>Conditions-cadres</a:t>
                      </a:r>
                    </a:p>
                  </a:txBody>
                  <a:tcPr>
                    <a:solidFill>
                      <a:srgbClr val="28465A"/>
                    </a:solidFill>
                  </a:tcPr>
                </a:tc>
                <a:extLst>
                  <a:ext uri="{0D108BD9-81ED-4DB2-BD59-A6C34878D82A}">
                    <a16:rowId xmlns:a16="http://schemas.microsoft.com/office/drawing/2014/main" val="3401633713"/>
                  </a:ext>
                </a:extLst>
              </a:tr>
              <a:tr h="900000">
                <a:tc>
                  <a:txBody>
                    <a:bodyPr/>
                    <a:lstStyle/>
                    <a:p>
                      <a:pPr marL="1792288" indent="-1792288">
                        <a:tabLst>
                          <a:tab pos="1792288" algn="l"/>
                        </a:tabLst>
                      </a:pPr>
                      <a:r>
                        <a:rPr lang="fr-CH" sz="1600"/>
                        <a:t>Outil :	Flip Chart</a:t>
                      </a:r>
                    </a:p>
                    <a:p>
                      <a:pPr marL="1792288" indent="-1792288">
                        <a:tabLst>
                          <a:tab pos="1792288" algn="l"/>
                        </a:tabLst>
                      </a:pPr>
                      <a:r>
                        <a:rPr lang="fr-CH" sz="1600"/>
                        <a:t>Forme sociale :	travail de groupe</a:t>
                      </a:r>
                    </a:p>
                    <a:p>
                      <a:pPr marL="1792288" indent="-1792288">
                        <a:tabLst>
                          <a:tab pos="1792288" algn="l"/>
                        </a:tabLst>
                      </a:pPr>
                      <a:r>
                        <a:rPr lang="fr-CH" sz="1600"/>
                        <a:t>Durée :	</a:t>
                      </a:r>
                      <a:r>
                        <a:rPr lang="fr-FR" sz="1600"/>
                        <a:t>30' (20' d'échange, max. 2' de présentation par groupe)</a:t>
                      </a:r>
                      <a:endParaRPr lang="fr-CH" sz="1600"/>
                    </a:p>
                  </a:txBody>
                  <a:tcPr/>
                </a:tc>
                <a:extLst>
                  <a:ext uri="{0D108BD9-81ED-4DB2-BD59-A6C34878D82A}">
                    <a16:rowId xmlns:a16="http://schemas.microsoft.com/office/drawing/2014/main" val="3643158799"/>
                  </a:ext>
                </a:extLst>
              </a:tr>
            </a:tbl>
          </a:graphicData>
        </a:graphic>
      </p:graphicFrame>
      <p:sp>
        <p:nvSpPr>
          <p:cNvPr id="4" name="Foliennummernplatzhalter 3">
            <a:extLst>
              <a:ext uri="{FF2B5EF4-FFF2-40B4-BE49-F238E27FC236}">
                <a16:creationId xmlns:a16="http://schemas.microsoft.com/office/drawing/2014/main" id="{5EB97975-0B6E-4F44-84E0-C9AC64FB3DF4}"/>
              </a:ext>
            </a:extLst>
          </p:cNvPr>
          <p:cNvSpPr>
            <a:spLocks noGrp="1"/>
          </p:cNvSpPr>
          <p:nvPr>
            <p:ph type="sldNum" sz="quarter" idx="4"/>
          </p:nvPr>
        </p:nvSpPr>
        <p:spPr/>
        <p:txBody>
          <a:bodyPr/>
          <a:lstStyle/>
          <a:p>
            <a:fld id="{208DA8C3-C42B-9A42-8EE5-4A20E5B7F456}" type="slidenum">
              <a:rPr lang="de-CH" smtClean="0"/>
              <a:pPr/>
              <a:t>67</a:t>
            </a:fld>
            <a:endParaRPr lang="de-CH"/>
          </a:p>
        </p:txBody>
      </p:sp>
    </p:spTree>
    <p:extLst>
      <p:ext uri="{BB962C8B-B14F-4D97-AF65-F5344CB8AC3E}">
        <p14:creationId xmlns:p14="http://schemas.microsoft.com/office/powerpoint/2010/main" val="2591112740"/>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CA6BF-83FE-669A-CA6A-76EF660EE763}"/>
              </a:ext>
            </a:extLst>
          </p:cNvPr>
          <p:cNvSpPr>
            <a:spLocks noGrp="1"/>
          </p:cNvSpPr>
          <p:nvPr>
            <p:ph type="ctrTitle"/>
          </p:nvPr>
        </p:nvSpPr>
        <p:spPr/>
        <p:txBody>
          <a:bodyPr/>
          <a:lstStyle/>
          <a:p>
            <a:r>
              <a:rPr lang="fr-CH"/>
              <a:t>Phase d’évaluation</a:t>
            </a:r>
            <a:br>
              <a:rPr lang="fr-CH"/>
            </a:br>
            <a:r>
              <a:rPr lang="fr-CH"/>
              <a:t>Étape 5 : attribuer une note d’expérience en entreprise</a:t>
            </a:r>
          </a:p>
        </p:txBody>
      </p:sp>
    </p:spTree>
    <p:extLst>
      <p:ext uri="{BB962C8B-B14F-4D97-AF65-F5344CB8AC3E}">
        <p14:creationId xmlns:p14="http://schemas.microsoft.com/office/powerpoint/2010/main" val="3164089766"/>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AA88F-F8D8-EE8C-3413-1C70816D2C6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1D3E7C-7177-5591-ABEE-7C80E4579BBC}"/>
              </a:ext>
            </a:extLst>
          </p:cNvPr>
          <p:cNvSpPr>
            <a:spLocks noGrp="1"/>
          </p:cNvSpPr>
          <p:nvPr>
            <p:ph type="title"/>
          </p:nvPr>
        </p:nvSpPr>
        <p:spPr/>
        <p:txBody>
          <a:bodyPr/>
          <a:lstStyle/>
          <a:p>
            <a:r>
              <a:rPr lang="fr-FR"/>
              <a:t>Les cinq étapes de la formation en entreprise</a:t>
            </a:r>
            <a:endParaRPr lang="fr-CH"/>
          </a:p>
        </p:txBody>
      </p:sp>
      <p:sp>
        <p:nvSpPr>
          <p:cNvPr id="3" name="Textplatzhalter 2">
            <a:extLst>
              <a:ext uri="{FF2B5EF4-FFF2-40B4-BE49-F238E27FC236}">
                <a16:creationId xmlns:a16="http://schemas.microsoft.com/office/drawing/2014/main" id="{8C35551D-AD83-3B83-E1EB-1D6AB3E020C5}"/>
              </a:ext>
            </a:extLst>
          </p:cNvPr>
          <p:cNvSpPr>
            <a:spLocks noGrp="1"/>
          </p:cNvSpPr>
          <p:nvPr>
            <p:ph type="body" sz="quarter" idx="11"/>
          </p:nvPr>
        </p:nvSpPr>
        <p:spPr/>
        <p:txBody>
          <a:bodyPr/>
          <a:lstStyle/>
          <a:p>
            <a:endParaRPr lang="de-CH"/>
          </a:p>
        </p:txBody>
      </p:sp>
      <p:sp>
        <p:nvSpPr>
          <p:cNvPr id="4" name="Foliennummernplatzhalter 3">
            <a:extLst>
              <a:ext uri="{FF2B5EF4-FFF2-40B4-BE49-F238E27FC236}">
                <a16:creationId xmlns:a16="http://schemas.microsoft.com/office/drawing/2014/main" id="{89DB97DA-3244-85E0-2304-BCD455E9ECAF}"/>
              </a:ext>
            </a:extLst>
          </p:cNvPr>
          <p:cNvSpPr>
            <a:spLocks noGrp="1"/>
          </p:cNvSpPr>
          <p:nvPr>
            <p:ph type="sldNum" sz="quarter" idx="4"/>
          </p:nvPr>
        </p:nvSpPr>
        <p:spPr/>
        <p:txBody>
          <a:bodyPr/>
          <a:lstStyle/>
          <a:p>
            <a:fld id="{208DA8C3-C42B-9A42-8EE5-4A20E5B7F456}" type="slidenum">
              <a:rPr lang="de-CH" smtClean="0"/>
              <a:pPr/>
              <a:t>69</a:t>
            </a:fld>
            <a:endParaRPr lang="de-CH"/>
          </a:p>
        </p:txBody>
      </p:sp>
      <p:sp>
        <p:nvSpPr>
          <p:cNvPr id="5" name="Rechteck 4">
            <a:extLst>
              <a:ext uri="{FF2B5EF4-FFF2-40B4-BE49-F238E27FC236}">
                <a16:creationId xmlns:a16="http://schemas.microsoft.com/office/drawing/2014/main" id="{74C80923-9B29-2157-1962-EE51CE872011}"/>
              </a:ext>
            </a:extLst>
          </p:cNvPr>
          <p:cNvSpPr/>
          <p:nvPr/>
        </p:nvSpPr>
        <p:spPr>
          <a:xfrm>
            <a:off x="720000" y="1224000"/>
            <a:ext cx="11113201" cy="223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r>
              <a:rPr lang="fr-CH" sz="1600" b="1"/>
              <a:t>Évaluation</a:t>
            </a:r>
          </a:p>
        </p:txBody>
      </p:sp>
      <p:sp>
        <p:nvSpPr>
          <p:cNvPr id="6" name="Rechteck 5">
            <a:extLst>
              <a:ext uri="{FF2B5EF4-FFF2-40B4-BE49-F238E27FC236}">
                <a16:creationId xmlns:a16="http://schemas.microsoft.com/office/drawing/2014/main" id="{FC15A5E2-F1CC-5E70-9BBC-38030557F7DE}"/>
              </a:ext>
            </a:extLst>
          </p:cNvPr>
          <p:cNvSpPr/>
          <p:nvPr/>
        </p:nvSpPr>
        <p:spPr>
          <a:xfrm>
            <a:off x="719999" y="3672000"/>
            <a:ext cx="11113201" cy="223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r>
              <a:rPr lang="fr-CH" sz="1600" b="1"/>
              <a:t>Développement</a:t>
            </a:r>
          </a:p>
        </p:txBody>
      </p:sp>
      <p:sp>
        <p:nvSpPr>
          <p:cNvPr id="7" name="Rechteck 6">
            <a:extLst>
              <a:ext uri="{FF2B5EF4-FFF2-40B4-BE49-F238E27FC236}">
                <a16:creationId xmlns:a16="http://schemas.microsoft.com/office/drawing/2014/main" id="{BEE390E3-AA85-7389-9D5A-B1C98A0E1EF9}"/>
              </a:ext>
            </a:extLst>
          </p:cNvPr>
          <p:cNvSpPr/>
          <p:nvPr/>
        </p:nvSpPr>
        <p:spPr>
          <a:xfrm>
            <a:off x="839972" y="1573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8" name="Rechteck 7">
            <a:extLst>
              <a:ext uri="{FF2B5EF4-FFF2-40B4-BE49-F238E27FC236}">
                <a16:creationId xmlns:a16="http://schemas.microsoft.com/office/drawing/2014/main" id="{1C21C97F-B4AB-ED82-3D61-48663231A0CC}"/>
              </a:ext>
            </a:extLst>
          </p:cNvPr>
          <p:cNvSpPr/>
          <p:nvPr/>
        </p:nvSpPr>
        <p:spPr>
          <a:xfrm>
            <a:off x="839972" y="2514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9" name="Rechteck 8">
            <a:extLst>
              <a:ext uri="{FF2B5EF4-FFF2-40B4-BE49-F238E27FC236}">
                <a16:creationId xmlns:a16="http://schemas.microsoft.com/office/drawing/2014/main" id="{A5E33A9E-20FF-27B9-A9A2-3E14EFFD3A21}"/>
              </a:ext>
            </a:extLst>
          </p:cNvPr>
          <p:cNvSpPr/>
          <p:nvPr/>
        </p:nvSpPr>
        <p:spPr>
          <a:xfrm>
            <a:off x="839972" y="402161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0" name="Rechteck 9">
            <a:extLst>
              <a:ext uri="{FF2B5EF4-FFF2-40B4-BE49-F238E27FC236}">
                <a16:creationId xmlns:a16="http://schemas.microsoft.com/office/drawing/2014/main" id="{B17DFA57-1873-F7D5-0CE2-ECF08EE5A55A}"/>
              </a:ext>
            </a:extLst>
          </p:cNvPr>
          <p:cNvSpPr/>
          <p:nvPr/>
        </p:nvSpPr>
        <p:spPr>
          <a:xfrm>
            <a:off x="839972" y="4962809"/>
            <a:ext cx="10834578" cy="828000"/>
          </a:xfrm>
          <a:prstGeom prst="rect">
            <a:avLst/>
          </a:prstGeom>
          <a:solidFill>
            <a:srgbClr val="FFFFFF">
              <a:alpha val="80000"/>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de-CH"/>
          </a:p>
        </p:txBody>
      </p:sp>
      <p:sp>
        <p:nvSpPr>
          <p:cNvPr id="11" name="Textfeld 10">
            <a:extLst>
              <a:ext uri="{FF2B5EF4-FFF2-40B4-BE49-F238E27FC236}">
                <a16:creationId xmlns:a16="http://schemas.microsoft.com/office/drawing/2014/main" id="{5F0690E9-C5F7-6A7C-6D96-754052F9D86D}"/>
              </a:ext>
            </a:extLst>
          </p:cNvPr>
          <p:cNvSpPr txBox="1"/>
          <p:nvPr/>
        </p:nvSpPr>
        <p:spPr>
          <a:xfrm rot="16200000">
            <a:off x="326525" y="1890789"/>
            <a:ext cx="1297172" cy="230832"/>
          </a:xfrm>
          <a:prstGeom prst="rect">
            <a:avLst/>
          </a:prstGeom>
          <a:noFill/>
        </p:spPr>
        <p:txBody>
          <a:bodyPr wrap="square" rtlCol="0">
            <a:spAutoFit/>
          </a:bodyPr>
          <a:lstStyle/>
          <a:p>
            <a:pPr algn="ctr"/>
            <a:r>
              <a:rPr lang="fr-CH" sz="900"/>
              <a:t>Par semestre</a:t>
            </a:r>
          </a:p>
        </p:txBody>
      </p:sp>
      <p:sp>
        <p:nvSpPr>
          <p:cNvPr id="12" name="Textfeld 11">
            <a:extLst>
              <a:ext uri="{FF2B5EF4-FFF2-40B4-BE49-F238E27FC236}">
                <a16:creationId xmlns:a16="http://schemas.microsoft.com/office/drawing/2014/main" id="{DF9733BF-BBC5-89FB-3DA6-217C7E23EB35}"/>
              </a:ext>
            </a:extLst>
          </p:cNvPr>
          <p:cNvSpPr txBox="1"/>
          <p:nvPr/>
        </p:nvSpPr>
        <p:spPr>
          <a:xfrm rot="16200000">
            <a:off x="325442" y="2813393"/>
            <a:ext cx="1297172" cy="230832"/>
          </a:xfrm>
          <a:prstGeom prst="rect">
            <a:avLst/>
          </a:prstGeom>
          <a:noFill/>
        </p:spPr>
        <p:txBody>
          <a:bodyPr wrap="square" rtlCol="0">
            <a:spAutoFit/>
          </a:bodyPr>
          <a:lstStyle/>
          <a:p>
            <a:pPr algn="ctr"/>
            <a:r>
              <a:rPr lang="fr-CH" sz="900"/>
              <a:t>Par semestre</a:t>
            </a:r>
          </a:p>
        </p:txBody>
      </p:sp>
      <p:sp>
        <p:nvSpPr>
          <p:cNvPr id="13" name="Textfeld 12">
            <a:extLst>
              <a:ext uri="{FF2B5EF4-FFF2-40B4-BE49-F238E27FC236}">
                <a16:creationId xmlns:a16="http://schemas.microsoft.com/office/drawing/2014/main" id="{C3D010C6-C052-43D3-7563-74274363B74A}"/>
              </a:ext>
            </a:extLst>
          </p:cNvPr>
          <p:cNvSpPr txBox="1"/>
          <p:nvPr/>
        </p:nvSpPr>
        <p:spPr>
          <a:xfrm rot="16200000">
            <a:off x="324359" y="4326565"/>
            <a:ext cx="1297172" cy="230832"/>
          </a:xfrm>
          <a:prstGeom prst="rect">
            <a:avLst/>
          </a:prstGeom>
          <a:noFill/>
        </p:spPr>
        <p:txBody>
          <a:bodyPr wrap="square" rtlCol="0">
            <a:spAutoFit/>
          </a:bodyPr>
          <a:lstStyle/>
          <a:p>
            <a:pPr algn="ctr"/>
            <a:r>
              <a:rPr lang="fr-CH" sz="900"/>
              <a:t>Par semestre</a:t>
            </a:r>
          </a:p>
        </p:txBody>
      </p:sp>
      <p:sp>
        <p:nvSpPr>
          <p:cNvPr id="14" name="Textfeld 13">
            <a:extLst>
              <a:ext uri="{FF2B5EF4-FFF2-40B4-BE49-F238E27FC236}">
                <a16:creationId xmlns:a16="http://schemas.microsoft.com/office/drawing/2014/main" id="{F5CA5677-A940-DD55-B1D1-526EC572BD21}"/>
              </a:ext>
            </a:extLst>
          </p:cNvPr>
          <p:cNvSpPr txBox="1"/>
          <p:nvPr/>
        </p:nvSpPr>
        <p:spPr>
          <a:xfrm rot="16200000">
            <a:off x="326526" y="5253188"/>
            <a:ext cx="1297172" cy="230832"/>
          </a:xfrm>
          <a:prstGeom prst="rect">
            <a:avLst/>
          </a:prstGeom>
          <a:noFill/>
        </p:spPr>
        <p:txBody>
          <a:bodyPr wrap="square" rtlCol="0">
            <a:spAutoFit/>
          </a:bodyPr>
          <a:lstStyle/>
          <a:p>
            <a:pPr algn="ctr"/>
            <a:r>
              <a:rPr lang="fr-CH" sz="900"/>
              <a:t>En continu</a:t>
            </a:r>
          </a:p>
        </p:txBody>
      </p:sp>
      <p:sp>
        <p:nvSpPr>
          <p:cNvPr id="15" name="Textfeld 14">
            <a:extLst>
              <a:ext uri="{FF2B5EF4-FFF2-40B4-BE49-F238E27FC236}">
                <a16:creationId xmlns:a16="http://schemas.microsoft.com/office/drawing/2014/main" id="{77C3DB07-C19B-D4EF-4544-C8F526F1D571}"/>
              </a:ext>
            </a:extLst>
          </p:cNvPr>
          <p:cNvSpPr txBox="1"/>
          <p:nvPr/>
        </p:nvSpPr>
        <p:spPr>
          <a:xfrm rot="16200000">
            <a:off x="9150875" y="3433195"/>
            <a:ext cx="4626837"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Tenue d’un dossier de formation en ligne</a:t>
            </a:r>
          </a:p>
        </p:txBody>
      </p:sp>
      <p:sp>
        <p:nvSpPr>
          <p:cNvPr id="16" name="Textfeld 15">
            <a:extLst>
              <a:ext uri="{FF2B5EF4-FFF2-40B4-BE49-F238E27FC236}">
                <a16:creationId xmlns:a16="http://schemas.microsoft.com/office/drawing/2014/main" id="{6B60101F-77FD-1805-E4A4-917C9BEBAC7B}"/>
              </a:ext>
            </a:extLst>
          </p:cNvPr>
          <p:cNvSpPr txBox="1"/>
          <p:nvPr/>
        </p:nvSpPr>
        <p:spPr>
          <a:xfrm rot="16200000">
            <a:off x="9964032" y="4666612"/>
            <a:ext cx="2160000" cy="26161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fr-CH" sz="1100" b="1"/>
              <a:t>Planification de la formation</a:t>
            </a:r>
          </a:p>
        </p:txBody>
      </p:sp>
      <p:sp>
        <p:nvSpPr>
          <p:cNvPr id="17" name="Rechteck 16">
            <a:extLst>
              <a:ext uri="{FF2B5EF4-FFF2-40B4-BE49-F238E27FC236}">
                <a16:creationId xmlns:a16="http://schemas.microsoft.com/office/drawing/2014/main" id="{371D74CA-09BB-7FB2-60B4-EA222FDCCC65}"/>
              </a:ext>
            </a:extLst>
          </p:cNvPr>
          <p:cNvSpPr/>
          <p:nvPr/>
        </p:nvSpPr>
        <p:spPr>
          <a:xfrm>
            <a:off x="1998450" y="2584717"/>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Entretien de qualification</a:t>
            </a:r>
          </a:p>
          <a:p>
            <a:pPr algn="ctr"/>
            <a:r>
              <a:rPr lang="fr-CH" sz="1000"/>
              <a:t>Base pour la note d’expérience et la convention d’objectifs pour le semestre suivant</a:t>
            </a:r>
          </a:p>
        </p:txBody>
      </p:sp>
      <p:sp>
        <p:nvSpPr>
          <p:cNvPr id="18" name="Rechteck 17">
            <a:extLst>
              <a:ext uri="{FF2B5EF4-FFF2-40B4-BE49-F238E27FC236}">
                <a16:creationId xmlns:a16="http://schemas.microsoft.com/office/drawing/2014/main" id="{3F7CAFB1-1FC8-358A-6328-15D660877ADE}"/>
              </a:ext>
            </a:extLst>
          </p:cNvPr>
          <p:cNvSpPr/>
          <p:nvPr/>
        </p:nvSpPr>
        <p:spPr>
          <a:xfrm>
            <a:off x="4872000" y="1656000"/>
            <a:ext cx="2448000" cy="68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CH" sz="1100" b="1"/>
              <a:t>Note d’expérience</a:t>
            </a:r>
          </a:p>
          <a:p>
            <a:pPr algn="ctr"/>
            <a:r>
              <a:rPr lang="fr-CH" sz="1000"/>
              <a:t>Résultat des entretiens de qualification</a:t>
            </a:r>
          </a:p>
        </p:txBody>
      </p:sp>
      <p:sp>
        <p:nvSpPr>
          <p:cNvPr id="19" name="Rechteck: abgerundete Ecken 18">
            <a:extLst>
              <a:ext uri="{FF2B5EF4-FFF2-40B4-BE49-F238E27FC236}">
                <a16:creationId xmlns:a16="http://schemas.microsoft.com/office/drawing/2014/main" id="{89D6D248-31A0-D058-428F-F91E60751F43}"/>
              </a:ext>
            </a:extLst>
          </p:cNvPr>
          <p:cNvSpPr/>
          <p:nvPr/>
        </p:nvSpPr>
        <p:spPr>
          <a:xfrm>
            <a:off x="10609201" y="577280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Aperçu de la formation</a:t>
            </a:r>
          </a:p>
        </p:txBody>
      </p:sp>
      <p:sp>
        <p:nvSpPr>
          <p:cNvPr id="20" name="Rechteck 19">
            <a:extLst>
              <a:ext uri="{FF2B5EF4-FFF2-40B4-BE49-F238E27FC236}">
                <a16:creationId xmlns:a16="http://schemas.microsoft.com/office/drawing/2014/main" id="{68FF0885-6273-9047-8181-F82F31899A3F}"/>
              </a:ext>
            </a:extLst>
          </p:cNvPr>
          <p:cNvSpPr/>
          <p:nvPr/>
        </p:nvSpPr>
        <p:spPr>
          <a:xfrm>
            <a:off x="8065215" y="503480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Attribution du mandat</a:t>
            </a:r>
          </a:p>
        </p:txBody>
      </p:sp>
      <p:sp>
        <p:nvSpPr>
          <p:cNvPr id="21" name="Rechteck 20">
            <a:extLst>
              <a:ext uri="{FF2B5EF4-FFF2-40B4-BE49-F238E27FC236}">
                <a16:creationId xmlns:a16="http://schemas.microsoft.com/office/drawing/2014/main" id="{484E4499-0D31-5B03-FC2B-2395F9583592}"/>
              </a:ext>
            </a:extLst>
          </p:cNvPr>
          <p:cNvSpPr/>
          <p:nvPr/>
        </p:nvSpPr>
        <p:spPr>
          <a:xfrm>
            <a:off x="1998450" y="4093619"/>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sz="1100"/>
          </a:p>
          <a:p>
            <a:pPr algn="ctr"/>
            <a:r>
              <a:rPr lang="fr-CH" sz="1100"/>
              <a:t>Auto-évaluation et évaluation externe</a:t>
            </a:r>
            <a:br>
              <a:rPr lang="fr-CH" sz="1000"/>
            </a:br>
            <a:r>
              <a:rPr lang="fr-CH" sz="1000"/>
              <a:t>du développement des compétences</a:t>
            </a:r>
          </a:p>
        </p:txBody>
      </p:sp>
      <p:sp>
        <p:nvSpPr>
          <p:cNvPr id="22" name="Rechteck 21">
            <a:extLst>
              <a:ext uri="{FF2B5EF4-FFF2-40B4-BE49-F238E27FC236}">
                <a16:creationId xmlns:a16="http://schemas.microsoft.com/office/drawing/2014/main" id="{CAE1D884-33EF-C828-106F-3ECB3C6A71DE}"/>
              </a:ext>
            </a:extLst>
          </p:cNvPr>
          <p:cNvSpPr/>
          <p:nvPr/>
        </p:nvSpPr>
        <p:spPr>
          <a:xfrm>
            <a:off x="5033261"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Mise en œuvre</a:t>
            </a:r>
          </a:p>
        </p:txBody>
      </p:sp>
      <p:sp>
        <p:nvSpPr>
          <p:cNvPr id="23" name="Rechteck 22">
            <a:extLst>
              <a:ext uri="{FF2B5EF4-FFF2-40B4-BE49-F238E27FC236}">
                <a16:creationId xmlns:a16="http://schemas.microsoft.com/office/drawing/2014/main" id="{9714F872-8351-5240-B35A-9C381CD221F2}"/>
              </a:ext>
            </a:extLst>
          </p:cNvPr>
          <p:cNvSpPr/>
          <p:nvPr/>
        </p:nvSpPr>
        <p:spPr>
          <a:xfrm>
            <a:off x="1988767" y="5032717"/>
            <a:ext cx="2448000" cy="684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CH" sz="1000"/>
              <a:t>Feed-back</a:t>
            </a:r>
          </a:p>
        </p:txBody>
      </p:sp>
      <p:sp>
        <p:nvSpPr>
          <p:cNvPr id="24" name="Rechteck: abgerundete Ecken 23">
            <a:extLst>
              <a:ext uri="{FF2B5EF4-FFF2-40B4-BE49-F238E27FC236}">
                <a16:creationId xmlns:a16="http://schemas.microsoft.com/office/drawing/2014/main" id="{8CB17067-37D4-6E03-5FBE-B08B165CB342}"/>
              </a:ext>
            </a:extLst>
          </p:cNvPr>
          <p:cNvSpPr/>
          <p:nvPr/>
        </p:nvSpPr>
        <p:spPr>
          <a:xfrm>
            <a:off x="9510022" y="4776949"/>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Mandat pratique</a:t>
            </a:r>
          </a:p>
        </p:txBody>
      </p:sp>
      <p:sp>
        <p:nvSpPr>
          <p:cNvPr id="25" name="Rechteck: abgerundete Ecken 24">
            <a:extLst>
              <a:ext uri="{FF2B5EF4-FFF2-40B4-BE49-F238E27FC236}">
                <a16:creationId xmlns:a16="http://schemas.microsoft.com/office/drawing/2014/main" id="{D2DF66C3-5539-81FC-AA9F-E7779F6AD20F}"/>
              </a:ext>
            </a:extLst>
          </p:cNvPr>
          <p:cNvSpPr/>
          <p:nvPr/>
        </p:nvSpPr>
        <p:spPr>
          <a:xfrm>
            <a:off x="3457808" y="3826801"/>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Grille de compétences</a:t>
            </a:r>
          </a:p>
        </p:txBody>
      </p:sp>
      <p:sp>
        <p:nvSpPr>
          <p:cNvPr id="26" name="Rechteck: abgerundete Ecken 25">
            <a:extLst>
              <a:ext uri="{FF2B5EF4-FFF2-40B4-BE49-F238E27FC236}">
                <a16:creationId xmlns:a16="http://schemas.microsoft.com/office/drawing/2014/main" id="{1690AAEF-1BCF-E192-B955-1B5FCBE51F88}"/>
              </a:ext>
            </a:extLst>
          </p:cNvPr>
          <p:cNvSpPr/>
          <p:nvPr/>
        </p:nvSpPr>
        <p:spPr>
          <a:xfrm>
            <a:off x="3222450" y="1889247"/>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Rapport de formation</a:t>
            </a:r>
          </a:p>
        </p:txBody>
      </p:sp>
      <p:sp>
        <p:nvSpPr>
          <p:cNvPr id="27" name="Rechteck: abgerundete Ecken 26">
            <a:extLst>
              <a:ext uri="{FF2B5EF4-FFF2-40B4-BE49-F238E27FC236}">
                <a16:creationId xmlns:a16="http://schemas.microsoft.com/office/drawing/2014/main" id="{56E5875F-97F3-E155-805D-49ACAD286DCE}"/>
              </a:ext>
            </a:extLst>
          </p:cNvPr>
          <p:cNvSpPr/>
          <p:nvPr/>
        </p:nvSpPr>
        <p:spPr>
          <a:xfrm>
            <a:off x="1998450" y="1610875"/>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Guide Entretien de qualification</a:t>
            </a:r>
          </a:p>
        </p:txBody>
      </p:sp>
      <p:sp>
        <p:nvSpPr>
          <p:cNvPr id="28" name="Rechteck: abgerundete Ecken 27">
            <a:extLst>
              <a:ext uri="{FF2B5EF4-FFF2-40B4-BE49-F238E27FC236}">
                <a16:creationId xmlns:a16="http://schemas.microsoft.com/office/drawing/2014/main" id="{18DA431D-DB8E-BB71-D431-664956D43F7C}"/>
              </a:ext>
            </a:extLst>
          </p:cNvPr>
          <p:cNvSpPr/>
          <p:nvPr/>
        </p:nvSpPr>
        <p:spPr>
          <a:xfrm>
            <a:off x="7073860" y="1422000"/>
            <a:ext cx="1224000" cy="468000"/>
          </a:xfrm>
          <a:prstGeom prst="roundRect">
            <a:avLst/>
          </a:prstGeom>
          <a:solidFill>
            <a:schemeClr val="bg1"/>
          </a:solidFill>
          <a:ln w="5715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Instruments d’évaluation</a:t>
            </a:r>
          </a:p>
        </p:txBody>
      </p:sp>
      <p:sp>
        <p:nvSpPr>
          <p:cNvPr id="29" name="Rechteck: abgerundete Ecken 28">
            <a:extLst>
              <a:ext uri="{FF2B5EF4-FFF2-40B4-BE49-F238E27FC236}">
                <a16:creationId xmlns:a16="http://schemas.microsoft.com/office/drawing/2014/main" id="{5156CE18-A873-C6F9-CD66-E4B42AEB60D8}"/>
              </a:ext>
            </a:extLst>
          </p:cNvPr>
          <p:cNvSpPr/>
          <p:nvPr/>
        </p:nvSpPr>
        <p:spPr>
          <a:xfrm>
            <a:off x="10573200" y="1595833"/>
            <a:ext cx="1224000" cy="468000"/>
          </a:xfrm>
          <a:prstGeom prst="roundRect">
            <a:avLst/>
          </a:prstGeom>
          <a:solidFill>
            <a:schemeClr val="bg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CH" sz="1000">
                <a:solidFill>
                  <a:schemeClr val="tx1"/>
                </a:solidFill>
              </a:rPr>
              <a:t>Portfolio personnel</a:t>
            </a:r>
          </a:p>
        </p:txBody>
      </p:sp>
      <p:cxnSp>
        <p:nvCxnSpPr>
          <p:cNvPr id="31" name="Gerade Verbindung mit Pfeil 30">
            <a:extLst>
              <a:ext uri="{FF2B5EF4-FFF2-40B4-BE49-F238E27FC236}">
                <a16:creationId xmlns:a16="http://schemas.microsoft.com/office/drawing/2014/main" id="{20ACCA07-3A8E-1334-57CF-335838694D9F}"/>
              </a:ext>
            </a:extLst>
          </p:cNvPr>
          <p:cNvCxnSpPr/>
          <p:nvPr/>
        </p:nvCxnSpPr>
        <p:spPr>
          <a:xfrm flipH="1">
            <a:off x="7533417" y="5397236"/>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2" name="Gerade Verbindung mit Pfeil 31">
            <a:extLst>
              <a:ext uri="{FF2B5EF4-FFF2-40B4-BE49-F238E27FC236}">
                <a16:creationId xmlns:a16="http://schemas.microsoft.com/office/drawing/2014/main" id="{5CD847F3-AC9F-F5DD-8BF0-12EBCB938C66}"/>
              </a:ext>
            </a:extLst>
          </p:cNvPr>
          <p:cNvCxnSpPr/>
          <p:nvPr/>
        </p:nvCxnSpPr>
        <p:spPr>
          <a:xfrm flipH="1">
            <a:off x="4501989" y="5376809"/>
            <a:ext cx="468000" cy="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3" name="Gerade Verbindung mit Pfeil 32">
            <a:extLst>
              <a:ext uri="{FF2B5EF4-FFF2-40B4-BE49-F238E27FC236}">
                <a16:creationId xmlns:a16="http://schemas.microsoft.com/office/drawing/2014/main" id="{2C5BBA8C-A8AD-12E0-67DB-96CC22721C69}"/>
              </a:ext>
            </a:extLst>
          </p:cNvPr>
          <p:cNvCxnSpPr>
            <a:cxnSpLocks/>
          </p:cNvCxnSpPr>
          <p:nvPr/>
        </p:nvCxnSpPr>
        <p:spPr>
          <a:xfrm flipV="1">
            <a:off x="3212767" y="4797417"/>
            <a:ext cx="0" cy="216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Gerade Verbindung mit Pfeil 34">
            <a:extLst>
              <a:ext uri="{FF2B5EF4-FFF2-40B4-BE49-F238E27FC236}">
                <a16:creationId xmlns:a16="http://schemas.microsoft.com/office/drawing/2014/main" id="{850A4589-77FD-7739-3EA3-A5A517072C34}"/>
              </a:ext>
            </a:extLst>
          </p:cNvPr>
          <p:cNvCxnSpPr>
            <a:cxnSpLocks/>
          </p:cNvCxnSpPr>
          <p:nvPr/>
        </p:nvCxnSpPr>
        <p:spPr>
          <a:xfrm flipV="1">
            <a:off x="3212767" y="3297224"/>
            <a:ext cx="0" cy="720000"/>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Gerade Verbindung mit Pfeil 35">
            <a:extLst>
              <a:ext uri="{FF2B5EF4-FFF2-40B4-BE49-F238E27FC236}">
                <a16:creationId xmlns:a16="http://schemas.microsoft.com/office/drawing/2014/main" id="{04D4DC89-F41E-7CA9-CD34-5BDD1632B1A2}"/>
              </a:ext>
            </a:extLst>
          </p:cNvPr>
          <p:cNvCxnSpPr>
            <a:cxnSpLocks/>
          </p:cNvCxnSpPr>
          <p:nvPr/>
        </p:nvCxnSpPr>
        <p:spPr>
          <a:xfrm flipV="1">
            <a:off x="3222450" y="1889247"/>
            <a:ext cx="1649550" cy="753"/>
          </a:xfrm>
          <a:prstGeom prst="straightConnector1">
            <a:avLst/>
          </a:prstGeom>
          <a:ln w="3810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0" name="Gerader Verbinder 39">
            <a:extLst>
              <a:ext uri="{FF2B5EF4-FFF2-40B4-BE49-F238E27FC236}">
                <a16:creationId xmlns:a16="http://schemas.microsoft.com/office/drawing/2014/main" id="{D6C4AC1B-B598-D02D-22A6-9B872E96A1C5}"/>
              </a:ext>
            </a:extLst>
          </p:cNvPr>
          <p:cNvCxnSpPr>
            <a:cxnSpLocks/>
          </p:cNvCxnSpPr>
          <p:nvPr/>
        </p:nvCxnSpPr>
        <p:spPr>
          <a:xfrm flipH="1">
            <a:off x="3212767" y="1872965"/>
            <a:ext cx="9683" cy="68400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1" name="Pfeil: nach unten 40">
            <a:extLst>
              <a:ext uri="{FF2B5EF4-FFF2-40B4-BE49-F238E27FC236}">
                <a16:creationId xmlns:a16="http://schemas.microsoft.com/office/drawing/2014/main" id="{A631A409-AAE5-362A-7FBF-CEB81A101B03}"/>
              </a:ext>
            </a:extLst>
          </p:cNvPr>
          <p:cNvSpPr/>
          <p:nvPr/>
        </p:nvSpPr>
        <p:spPr>
          <a:xfrm>
            <a:off x="5138247" y="3443673"/>
            <a:ext cx="939206" cy="540000"/>
          </a:xfrm>
          <a:prstGeom prst="downArrow">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CH"/>
          </a:p>
        </p:txBody>
      </p:sp>
      <p:sp>
        <p:nvSpPr>
          <p:cNvPr id="42" name="Pfeil: nach unten 41">
            <a:extLst>
              <a:ext uri="{FF2B5EF4-FFF2-40B4-BE49-F238E27FC236}">
                <a16:creationId xmlns:a16="http://schemas.microsoft.com/office/drawing/2014/main" id="{8E5C3583-7C79-4EF0-325E-FE712FAD08CA}"/>
              </a:ext>
            </a:extLst>
          </p:cNvPr>
          <p:cNvSpPr/>
          <p:nvPr/>
        </p:nvSpPr>
        <p:spPr>
          <a:xfrm rot="10800000">
            <a:off x="6075207" y="3127856"/>
            <a:ext cx="939206" cy="540000"/>
          </a:xfrm>
          <a:prstGeom prst="downArrow">
            <a:avLst/>
          </a:prstGeom>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CH"/>
          </a:p>
        </p:txBody>
      </p:sp>
      <p:pic>
        <p:nvPicPr>
          <p:cNvPr id="30" name="Inhaltsplatzhalter 107" descr="Ein Bild, das Spielzeug, Puppe, Essen, Zeichnung enthält.&#10;&#10;Automatisch generierte Beschreibung">
            <a:extLst>
              <a:ext uri="{FF2B5EF4-FFF2-40B4-BE49-F238E27FC236}">
                <a16:creationId xmlns:a16="http://schemas.microsoft.com/office/drawing/2014/main" id="{6C98812D-6E66-4771-3430-7D8E511733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003" y="3700281"/>
            <a:ext cx="1597627" cy="1133732"/>
          </a:xfrm>
          <a:prstGeom prst="rect">
            <a:avLst/>
          </a:prstGeom>
        </p:spPr>
      </p:pic>
      <p:sp>
        <p:nvSpPr>
          <p:cNvPr id="34" name="Ellipse 33">
            <a:extLst>
              <a:ext uri="{FF2B5EF4-FFF2-40B4-BE49-F238E27FC236}">
                <a16:creationId xmlns:a16="http://schemas.microsoft.com/office/drawing/2014/main" id="{AC3FDA58-CC90-575D-CE1F-D6F320C3FC63}"/>
              </a:ext>
            </a:extLst>
          </p:cNvPr>
          <p:cNvSpPr/>
          <p:nvPr/>
        </p:nvSpPr>
        <p:spPr>
          <a:xfrm>
            <a:off x="10456239" y="5617946"/>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1</a:t>
            </a:r>
          </a:p>
        </p:txBody>
      </p:sp>
      <p:sp>
        <p:nvSpPr>
          <p:cNvPr id="37" name="Ellipse 36">
            <a:extLst>
              <a:ext uri="{FF2B5EF4-FFF2-40B4-BE49-F238E27FC236}">
                <a16:creationId xmlns:a16="http://schemas.microsoft.com/office/drawing/2014/main" id="{6189BF4C-D456-8ABB-9163-C1719A7A0B8B}"/>
              </a:ext>
            </a:extLst>
          </p:cNvPr>
          <p:cNvSpPr/>
          <p:nvPr/>
        </p:nvSpPr>
        <p:spPr>
          <a:xfrm>
            <a:off x="9348021" y="4638809"/>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2</a:t>
            </a:r>
          </a:p>
        </p:txBody>
      </p:sp>
      <p:sp>
        <p:nvSpPr>
          <p:cNvPr id="38" name="Ellipse 37">
            <a:extLst>
              <a:ext uri="{FF2B5EF4-FFF2-40B4-BE49-F238E27FC236}">
                <a16:creationId xmlns:a16="http://schemas.microsoft.com/office/drawing/2014/main" id="{ADF5024D-6E94-26C2-8460-CDAD6F520AFF}"/>
              </a:ext>
            </a:extLst>
          </p:cNvPr>
          <p:cNvSpPr/>
          <p:nvPr/>
        </p:nvSpPr>
        <p:spPr>
          <a:xfrm>
            <a:off x="3295807" y="3686270"/>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3</a:t>
            </a:r>
          </a:p>
        </p:txBody>
      </p:sp>
      <p:sp>
        <p:nvSpPr>
          <p:cNvPr id="39" name="Ellipse 38">
            <a:extLst>
              <a:ext uri="{FF2B5EF4-FFF2-40B4-BE49-F238E27FC236}">
                <a16:creationId xmlns:a16="http://schemas.microsoft.com/office/drawing/2014/main" id="{A9F712EF-556B-2C4A-336C-FDCC009B5A80}"/>
              </a:ext>
            </a:extLst>
          </p:cNvPr>
          <p:cNvSpPr/>
          <p:nvPr/>
        </p:nvSpPr>
        <p:spPr>
          <a:xfrm>
            <a:off x="3060449" y="161506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4</a:t>
            </a:r>
          </a:p>
        </p:txBody>
      </p:sp>
      <p:sp>
        <p:nvSpPr>
          <p:cNvPr id="43" name="Ellipse 42">
            <a:extLst>
              <a:ext uri="{FF2B5EF4-FFF2-40B4-BE49-F238E27FC236}">
                <a16:creationId xmlns:a16="http://schemas.microsoft.com/office/drawing/2014/main" id="{CD3E5FA4-0D6E-307B-8F46-F22B20FA747C}"/>
              </a:ext>
            </a:extLst>
          </p:cNvPr>
          <p:cNvSpPr/>
          <p:nvPr/>
        </p:nvSpPr>
        <p:spPr>
          <a:xfrm>
            <a:off x="6905773" y="1242781"/>
            <a:ext cx="324000" cy="324000"/>
          </a:xfrm>
          <a:prstGeom prst="ellipse">
            <a:avLst/>
          </a:prstGeom>
          <a:solidFill>
            <a:schemeClr val="accent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200" b="1">
                <a:latin typeface="+mj-lt"/>
              </a:rPr>
              <a:t>5</a:t>
            </a:r>
          </a:p>
        </p:txBody>
      </p:sp>
    </p:spTree>
    <p:extLst>
      <p:ext uri="{BB962C8B-B14F-4D97-AF65-F5344CB8AC3E}">
        <p14:creationId xmlns:p14="http://schemas.microsoft.com/office/powerpoint/2010/main" val="353545771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3724E-3C1B-2C8F-83DC-43D7346CDE37}"/>
              </a:ext>
            </a:extLst>
          </p:cNvPr>
          <p:cNvSpPr>
            <a:spLocks noGrp="1"/>
          </p:cNvSpPr>
          <p:nvPr>
            <p:ph type="title"/>
          </p:nvPr>
        </p:nvSpPr>
        <p:spPr/>
        <p:txBody>
          <a:bodyPr/>
          <a:lstStyle/>
          <a:p>
            <a:r>
              <a:rPr lang="de-CH"/>
              <a:t>Bases</a:t>
            </a:r>
          </a:p>
        </p:txBody>
      </p:sp>
      <p:sp>
        <p:nvSpPr>
          <p:cNvPr id="3" name="Textplatzhalter 2">
            <a:extLst>
              <a:ext uri="{FF2B5EF4-FFF2-40B4-BE49-F238E27FC236}">
                <a16:creationId xmlns:a16="http://schemas.microsoft.com/office/drawing/2014/main" id="{39153D4B-CBE3-3F11-5484-E844278F6E39}"/>
              </a:ext>
            </a:extLst>
          </p:cNvPr>
          <p:cNvSpPr>
            <a:spLocks noGrp="1"/>
          </p:cNvSpPr>
          <p:nvPr>
            <p:ph type="body" sz="quarter" idx="11"/>
          </p:nvPr>
        </p:nvSpPr>
        <p:spPr/>
        <p:txBody>
          <a:bodyPr/>
          <a:lstStyle/>
          <a:p>
            <a:pPr marL="285750" indent="-285750">
              <a:buFont typeface="Symbol" panose="05050102010706020507" pitchFamily="18" charset="2"/>
              <a:buChar char="-"/>
            </a:pPr>
            <a:r>
              <a:rPr lang="de-CH" dirty="0" err="1"/>
              <a:t>Ordonnance</a:t>
            </a:r>
            <a:r>
              <a:rPr lang="de-CH" dirty="0"/>
              <a:t> </a:t>
            </a:r>
            <a:r>
              <a:rPr lang="de-CH" dirty="0" err="1"/>
              <a:t>sur</a:t>
            </a:r>
            <a:r>
              <a:rPr lang="de-CH" dirty="0"/>
              <a:t> la </a:t>
            </a:r>
            <a:r>
              <a:rPr lang="de-CH" dirty="0" err="1"/>
              <a:t>formation</a:t>
            </a:r>
            <a:r>
              <a:rPr lang="de-CH" dirty="0"/>
              <a:t> professionelle initiale Employé-e de </a:t>
            </a:r>
            <a:r>
              <a:rPr lang="de-CH" dirty="0" err="1"/>
              <a:t>commerce</a:t>
            </a:r>
            <a:r>
              <a:rPr lang="de-CH" dirty="0"/>
              <a:t> CFC</a:t>
            </a:r>
          </a:p>
          <a:p>
            <a:pPr marL="285750" indent="-285750">
              <a:buFont typeface="Symbol" panose="05050102010706020507" pitchFamily="18" charset="2"/>
              <a:buChar char="-"/>
            </a:pPr>
            <a:r>
              <a:rPr lang="de-CH" dirty="0"/>
              <a:t>Plan de </a:t>
            </a:r>
            <a:r>
              <a:rPr lang="de-CH" dirty="0" err="1"/>
              <a:t>formation</a:t>
            </a:r>
            <a:r>
              <a:rPr lang="de-CH" dirty="0"/>
              <a:t> initiale CFC</a:t>
            </a:r>
          </a:p>
          <a:p>
            <a:pPr marL="285750" indent="-285750">
              <a:buFont typeface="Symbol" panose="05050102010706020507" pitchFamily="18" charset="2"/>
              <a:buChar char="-"/>
            </a:pPr>
            <a:r>
              <a:rPr lang="de-CH" dirty="0"/>
              <a:t>Profil de </a:t>
            </a:r>
            <a:r>
              <a:rPr lang="de-CH" dirty="0" err="1"/>
              <a:t>qualification</a:t>
            </a:r>
            <a:r>
              <a:rPr lang="de-CH" dirty="0"/>
              <a:t> CFC</a:t>
            </a:r>
          </a:p>
          <a:p>
            <a:pPr marL="285750" indent="-285750">
              <a:buFont typeface="Symbol" panose="05050102010706020507" pitchFamily="18" charset="2"/>
              <a:buChar char="-"/>
            </a:pPr>
            <a:r>
              <a:rPr lang="de-CH" dirty="0"/>
              <a:t>Disposition </a:t>
            </a:r>
            <a:r>
              <a:rPr lang="de-CH" dirty="0" err="1"/>
              <a:t>d’exécution</a:t>
            </a:r>
            <a:r>
              <a:rPr lang="de-CH" dirty="0"/>
              <a:t> relatives à la </a:t>
            </a:r>
            <a:r>
              <a:rPr lang="de-CH" dirty="0" err="1"/>
              <a:t>procédure</a:t>
            </a:r>
            <a:r>
              <a:rPr lang="de-CH" dirty="0"/>
              <a:t> de </a:t>
            </a:r>
            <a:r>
              <a:rPr lang="de-CH" dirty="0" err="1"/>
              <a:t>qualification</a:t>
            </a:r>
            <a:r>
              <a:rPr lang="de-CH" dirty="0"/>
              <a:t> </a:t>
            </a:r>
            <a:r>
              <a:rPr lang="de-CH" dirty="0" err="1"/>
              <a:t>avec</a:t>
            </a:r>
            <a:r>
              <a:rPr lang="de-CH" dirty="0"/>
              <a:t> </a:t>
            </a:r>
            <a:r>
              <a:rPr lang="de-CH" dirty="0" err="1"/>
              <a:t>examen</a:t>
            </a:r>
            <a:r>
              <a:rPr lang="de-CH" dirty="0"/>
              <a:t> final</a:t>
            </a:r>
          </a:p>
        </p:txBody>
      </p:sp>
      <p:sp>
        <p:nvSpPr>
          <p:cNvPr id="4" name="Foliennummernplatzhalter 3">
            <a:extLst>
              <a:ext uri="{FF2B5EF4-FFF2-40B4-BE49-F238E27FC236}">
                <a16:creationId xmlns:a16="http://schemas.microsoft.com/office/drawing/2014/main" id="{F556D1B0-B3BE-D128-0B18-8E9607D9EDC8}"/>
              </a:ext>
            </a:extLst>
          </p:cNvPr>
          <p:cNvSpPr>
            <a:spLocks noGrp="1"/>
          </p:cNvSpPr>
          <p:nvPr>
            <p:ph type="sldNum" sz="quarter" idx="4"/>
          </p:nvPr>
        </p:nvSpPr>
        <p:spPr/>
        <p:txBody>
          <a:bodyPr/>
          <a:lstStyle/>
          <a:p>
            <a:fld id="{208DA8C3-C42B-9A42-8EE5-4A20E5B7F456}" type="slidenum">
              <a:rPr lang="de-CH" smtClean="0"/>
              <a:pPr/>
              <a:t>7</a:t>
            </a:fld>
            <a:endParaRPr lang="de-CH"/>
          </a:p>
        </p:txBody>
      </p:sp>
      <p:sp>
        <p:nvSpPr>
          <p:cNvPr id="5" name="Rechteck 4">
            <a:extLst>
              <a:ext uri="{FF2B5EF4-FFF2-40B4-BE49-F238E27FC236}">
                <a16:creationId xmlns:a16="http://schemas.microsoft.com/office/drawing/2014/main" id="{7A3FFF86-660A-EE14-0A40-89E56D9BCF9A}"/>
              </a:ext>
            </a:extLst>
          </p:cNvPr>
          <p:cNvSpPr/>
          <p:nvPr/>
        </p:nvSpPr>
        <p:spPr>
          <a:xfrm>
            <a:off x="720000" y="3559277"/>
            <a:ext cx="11113200" cy="23499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b="1">
                <a:solidFill>
                  <a:schemeClr val="bg1"/>
                </a:solidFill>
              </a:rPr>
              <a:t>Disponible en </a:t>
            </a:r>
            <a:r>
              <a:rPr lang="de-CH" b="1" err="1">
                <a:solidFill>
                  <a:schemeClr val="bg1"/>
                </a:solidFill>
              </a:rPr>
              <a:t>téléchargement</a:t>
            </a:r>
            <a:r>
              <a:rPr lang="de-CH" b="1">
                <a:solidFill>
                  <a:schemeClr val="bg1"/>
                </a:solidFill>
              </a:rPr>
              <a:t> </a:t>
            </a:r>
            <a:r>
              <a:rPr lang="de-CH" b="1" err="1">
                <a:solidFill>
                  <a:schemeClr val="bg1"/>
                </a:solidFill>
              </a:rPr>
              <a:t>sur</a:t>
            </a:r>
            <a:r>
              <a:rPr lang="de-CH" b="1">
                <a:solidFill>
                  <a:schemeClr val="bg1"/>
                </a:solidFill>
              </a:rPr>
              <a:t> : </a:t>
            </a:r>
          </a:p>
          <a:p>
            <a:pPr algn="ctr"/>
            <a:endParaRPr lang="de-CH">
              <a:solidFill>
                <a:schemeClr val="bg1"/>
              </a:solidFill>
              <a:hlinkClick r:id="rId3">
                <a:extLst>
                  <a:ext uri="{A12FA001-AC4F-418D-AE19-62706E023703}">
                    <ahyp:hlinkClr xmlns:ahyp="http://schemas.microsoft.com/office/drawing/2018/hyperlinkcolor" val="tx"/>
                  </a:ext>
                </a:extLst>
              </a:hlinkClick>
            </a:endParaRPr>
          </a:p>
          <a:p>
            <a:pPr algn="ctr"/>
            <a:r>
              <a:rPr lang="de-CH">
                <a:solidFill>
                  <a:schemeClr val="bg1"/>
                </a:solidFill>
                <a:hlinkClick r:id="rId3">
                  <a:extLst>
                    <a:ext uri="{A12FA001-AC4F-418D-AE19-62706E023703}">
                      <ahyp:hlinkClr xmlns:ahyp="http://schemas.microsoft.com/office/drawing/2018/hyperlinkcolor" val="tx"/>
                    </a:ext>
                  </a:extLst>
                </a:hlinkClick>
              </a:rPr>
              <a:t>https://www.skkab.ch/fr/informations-specialisees/documents-orfo-2023/</a:t>
            </a:r>
          </a:p>
        </p:txBody>
      </p:sp>
    </p:spTree>
    <p:extLst>
      <p:ext uri="{BB962C8B-B14F-4D97-AF65-F5344CB8AC3E}">
        <p14:creationId xmlns:p14="http://schemas.microsoft.com/office/powerpoint/2010/main" val="2389045002"/>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5 : attribuer une note d’expérience en entreprise (1/6)</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r>
              <a:rPr lang="fr-CH" b="1"/>
              <a:t>Situation initiale</a:t>
            </a:r>
          </a:p>
          <a:p>
            <a:r>
              <a:rPr lang="fr-CH"/>
              <a:t>Sur la base des entretiens de qualification semestriels avec les personnes en formation et des rapports de formation, vous procédez à leur évaluation. Celle-ci est intégrée sous forme de note d’expérience dans la procédure de qualification. Vous attribuez une note d’expérience après chaque semestre. Une grille d’évaluation standardisée est mise à votre disposition pour garantir une évaluation équitable. </a:t>
            </a:r>
          </a:p>
          <a:p>
            <a:endParaRPr lang="de-CH"/>
          </a:p>
          <a:p>
            <a:r>
              <a:rPr lang="fr-CH" b="1"/>
              <a:t>Utilité</a:t>
            </a:r>
          </a:p>
          <a:p>
            <a:pPr marL="285750" indent="-285750">
              <a:buFont typeface="Symbol" panose="05050102010706020507" pitchFamily="18" charset="2"/>
              <a:buChar char="-"/>
            </a:pPr>
            <a:r>
              <a:rPr lang="fr-CH"/>
              <a:t>Évaluation régulière et systématique du développement des compétences dans l’entreprise</a:t>
            </a:r>
          </a:p>
          <a:p>
            <a:pPr marL="285750" indent="-285750">
              <a:buFont typeface="Symbol" panose="05050102010706020507" pitchFamily="18" charset="2"/>
              <a:buChar char="-"/>
            </a:pPr>
            <a:r>
              <a:rPr lang="fr-CH"/>
              <a:t>Renforcement du lieu d’apprentissage « entreprise » grâce à une note d’expérience pertinente pour la procédure de qualification. </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70</a:t>
            </a:fld>
            <a:endParaRPr lang="de-CH"/>
          </a:p>
        </p:txBody>
      </p:sp>
    </p:spTree>
    <p:extLst>
      <p:ext uri="{BB962C8B-B14F-4D97-AF65-F5344CB8AC3E}">
        <p14:creationId xmlns:p14="http://schemas.microsoft.com/office/powerpoint/2010/main" val="2043594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5 : attribuer une note d’expérience en entreprise (2/6)</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a:xfrm>
            <a:off x="720000" y="1224000"/>
            <a:ext cx="5661946" cy="4680000"/>
          </a:xfrm>
        </p:spPr>
        <p:txBody>
          <a:bodyPr vert="horz" lIns="0" tIns="0" rIns="0" bIns="0" rtlCol="0" anchor="t">
            <a:noAutofit/>
          </a:bodyPr>
          <a:lstStyle/>
          <a:p>
            <a:r>
              <a:rPr lang="fr-CH" b="1" dirty="0"/>
              <a:t>Démarche</a:t>
            </a:r>
          </a:p>
          <a:p>
            <a:pPr marL="342900" indent="-342900">
              <a:buFont typeface="+mj-lt"/>
              <a:buAutoNum type="arabicPeriod"/>
            </a:pPr>
            <a:r>
              <a:rPr lang="fr-FR" dirty="0"/>
              <a:t>À l’issue de l’entretien de qualification semestriel, vous attribuez dans le cadre d’une étape séparée la note d’expérience relative aux performances dans l’entreprise (contrôle de compétences en entreprise).</a:t>
            </a:r>
          </a:p>
          <a:p>
            <a:pPr marL="342900" indent="-342900">
              <a:buFont typeface="+mj-lt"/>
              <a:buAutoNum type="arabicPeriod"/>
            </a:pPr>
            <a:r>
              <a:rPr lang="fr-FR" dirty="0"/>
              <a:t>À ces fins, évaluez les performances de vos apprenti-e-s au moyen des 5 critères d’évaluation prévus :</a:t>
            </a:r>
          </a:p>
          <a:p>
            <a:pPr marL="715963" indent="-342900">
              <a:buFont typeface="Symbol" panose="05050102010706020507" pitchFamily="18" charset="2"/>
              <a:buChar char="-"/>
            </a:pPr>
            <a:r>
              <a:rPr lang="fr-FR" dirty="0"/>
              <a:t>Compétences opérationnelles développées</a:t>
            </a:r>
          </a:p>
          <a:p>
            <a:pPr marL="715963" indent="-342900">
              <a:buFont typeface="Symbol" panose="05050102010706020507" pitchFamily="18" charset="2"/>
              <a:buChar char="-"/>
            </a:pPr>
            <a:r>
              <a:rPr lang="fr-FR" dirty="0"/>
              <a:t>Analyser les forces et les faiblesses</a:t>
            </a:r>
          </a:p>
          <a:p>
            <a:pPr marL="715963" indent="-342900">
              <a:buFont typeface="Symbol" panose="05050102010706020507" pitchFamily="18" charset="2"/>
              <a:buChar char="-"/>
            </a:pPr>
            <a:r>
              <a:rPr lang="fr-FR" dirty="0"/>
              <a:t>Déduire des apprentissages</a:t>
            </a:r>
          </a:p>
          <a:p>
            <a:pPr marL="715963" indent="-342900">
              <a:buFont typeface="Symbol" panose="05050102010706020507" pitchFamily="18" charset="2"/>
              <a:buChar char="-"/>
            </a:pPr>
            <a:r>
              <a:rPr lang="fr-FR" dirty="0"/>
              <a:t>Faire preuve de motivation et d’initiative</a:t>
            </a:r>
          </a:p>
          <a:p>
            <a:pPr marL="715963" indent="-342900">
              <a:buFont typeface="Symbol" panose="05050102010706020507" pitchFamily="18" charset="2"/>
              <a:buChar char="-"/>
            </a:pPr>
            <a:r>
              <a:rPr lang="fr-FR" dirty="0"/>
              <a:t>Collaboration interne et externe active</a:t>
            </a:r>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71</a:t>
            </a:fld>
            <a:endParaRPr lang="de-CH"/>
          </a:p>
        </p:txBody>
      </p:sp>
      <p:pic>
        <p:nvPicPr>
          <p:cNvPr id="5" name="Picture 6">
            <a:extLst>
              <a:ext uri="{FF2B5EF4-FFF2-40B4-BE49-F238E27FC236}">
                <a16:creationId xmlns:a16="http://schemas.microsoft.com/office/drawing/2014/main" id="{915F2451-D31C-3DA9-3184-B0501F61E43E}"/>
              </a:ext>
            </a:extLst>
          </p:cNvPr>
          <p:cNvPicPr>
            <a:picLocks noChangeAspect="1"/>
          </p:cNvPicPr>
          <p:nvPr/>
        </p:nvPicPr>
        <p:blipFill>
          <a:blip r:embed="rId3"/>
          <a:stretch>
            <a:fillRect/>
          </a:stretch>
        </p:blipFill>
        <p:spPr>
          <a:xfrm>
            <a:off x="6757200" y="1224000"/>
            <a:ext cx="5076000" cy="4004721"/>
          </a:xfrm>
          <a:prstGeom prst="rect">
            <a:avLst/>
          </a:prstGeom>
          <a:ln>
            <a:solidFill>
              <a:srgbClr val="446573"/>
            </a:solidFill>
          </a:ln>
        </p:spPr>
      </p:pic>
    </p:spTree>
    <p:extLst>
      <p:ext uri="{BB962C8B-B14F-4D97-AF65-F5344CB8AC3E}">
        <p14:creationId xmlns:p14="http://schemas.microsoft.com/office/powerpoint/2010/main" val="2612497740"/>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1C19D-CE09-4B09-2A9F-FE540C458C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6C08B1-DCA8-4773-B5A1-F66E06497C3A}"/>
              </a:ext>
            </a:extLst>
          </p:cNvPr>
          <p:cNvSpPr>
            <a:spLocks noGrp="1"/>
          </p:cNvSpPr>
          <p:nvPr>
            <p:ph type="title"/>
          </p:nvPr>
        </p:nvSpPr>
        <p:spPr/>
        <p:txBody>
          <a:bodyPr/>
          <a:lstStyle/>
          <a:p>
            <a:r>
              <a:rPr lang="fr-CH"/>
              <a:t>Étape 5 : attribuer une note d’expérience en entreprise (3/6)</a:t>
            </a:r>
          </a:p>
        </p:txBody>
      </p:sp>
      <p:sp>
        <p:nvSpPr>
          <p:cNvPr id="3" name="Textplatzhalter 2">
            <a:extLst>
              <a:ext uri="{FF2B5EF4-FFF2-40B4-BE49-F238E27FC236}">
                <a16:creationId xmlns:a16="http://schemas.microsoft.com/office/drawing/2014/main" id="{23B03AFE-C1FA-0FF5-FE16-2E84EE04131B}"/>
              </a:ext>
            </a:extLst>
          </p:cNvPr>
          <p:cNvSpPr>
            <a:spLocks noGrp="1"/>
          </p:cNvSpPr>
          <p:nvPr>
            <p:ph type="body" sz="quarter" idx="11"/>
          </p:nvPr>
        </p:nvSpPr>
        <p:spPr>
          <a:xfrm>
            <a:off x="720000" y="1224000"/>
            <a:ext cx="5661946" cy="4680000"/>
          </a:xfrm>
        </p:spPr>
        <p:txBody>
          <a:bodyPr vert="horz" lIns="0" tIns="0" rIns="0" bIns="0" rtlCol="0" anchor="t">
            <a:noAutofit/>
          </a:bodyPr>
          <a:lstStyle/>
          <a:p>
            <a:r>
              <a:rPr lang="fr-CH" b="1"/>
              <a:t>Démarche</a:t>
            </a:r>
          </a:p>
          <a:p>
            <a:pPr marL="342900" indent="-342900">
              <a:buFont typeface="+mj-lt"/>
              <a:buAutoNum type="arabicPeriod" startAt="3"/>
            </a:pPr>
            <a:r>
              <a:rPr lang="fr-FR"/>
              <a:t>Dans le cockpit de formation sur Konvink, sélectionnez la tâche « Note d’expérience ».</a:t>
            </a:r>
          </a:p>
          <a:p>
            <a:pPr marL="342900" indent="-342900">
              <a:buFont typeface="+mj-lt"/>
              <a:buAutoNum type="arabicPeriod" startAt="3"/>
            </a:pPr>
            <a:r>
              <a:rPr lang="fr-FR"/>
              <a:t>Lisez les questions clés relatives aux différents critères d’évaluation.</a:t>
            </a:r>
          </a:p>
          <a:p>
            <a:pPr marL="342900" indent="-342900">
              <a:buFont typeface="+mj-lt"/>
              <a:buAutoNum type="arabicPeriod" startAt="3"/>
            </a:pPr>
            <a:r>
              <a:rPr lang="fr-FR"/>
              <a:t>Lisez également les niveaux de qualité correspondant aux points 0 à 3. Vous y trouverez des informations détaillées sur l’axe d’évaluation essentiel pour chaque critère. </a:t>
            </a:r>
          </a:p>
          <a:p>
            <a:pPr marL="342900" indent="-342900">
              <a:buFont typeface="+mj-lt"/>
              <a:buAutoNum type="arabicPeriod" startAt="3"/>
            </a:pPr>
            <a:r>
              <a:rPr lang="fr-FR"/>
              <a:t>Procédez à l’évaluation de vos apprenti-e-s et attribuez le nombre de points qui correspond à leurs performances. </a:t>
            </a:r>
          </a:p>
          <a:p>
            <a:pPr marL="342900" indent="-342900">
              <a:buFont typeface="+mj-lt"/>
              <a:buAutoNum type="arabicPeriod" startAt="3"/>
            </a:pPr>
            <a:r>
              <a:rPr lang="fr-FR"/>
              <a:t>Justifiez les points retirés dans le champ correspondant. Veillez à utiliser des termes concrets, complets et tangibles. </a:t>
            </a:r>
          </a:p>
        </p:txBody>
      </p:sp>
      <p:sp>
        <p:nvSpPr>
          <p:cNvPr id="4" name="Foliennummernplatzhalter 3">
            <a:extLst>
              <a:ext uri="{FF2B5EF4-FFF2-40B4-BE49-F238E27FC236}">
                <a16:creationId xmlns:a16="http://schemas.microsoft.com/office/drawing/2014/main" id="{90FF625E-4888-ABBB-8BD7-7C06E1A3B51E}"/>
              </a:ext>
            </a:extLst>
          </p:cNvPr>
          <p:cNvSpPr>
            <a:spLocks noGrp="1"/>
          </p:cNvSpPr>
          <p:nvPr>
            <p:ph type="sldNum" sz="quarter" idx="4"/>
          </p:nvPr>
        </p:nvSpPr>
        <p:spPr/>
        <p:txBody>
          <a:bodyPr/>
          <a:lstStyle/>
          <a:p>
            <a:fld id="{208DA8C3-C42B-9A42-8EE5-4A20E5B7F456}" type="slidenum">
              <a:rPr lang="de-CH" smtClean="0"/>
              <a:pPr/>
              <a:t>72</a:t>
            </a:fld>
            <a:endParaRPr lang="de-CH"/>
          </a:p>
        </p:txBody>
      </p:sp>
      <p:pic>
        <p:nvPicPr>
          <p:cNvPr id="6" name="Picture 5">
            <a:extLst>
              <a:ext uri="{FF2B5EF4-FFF2-40B4-BE49-F238E27FC236}">
                <a16:creationId xmlns:a16="http://schemas.microsoft.com/office/drawing/2014/main" id="{F7C05555-FAAB-E589-156A-A6CE1DAAB715}"/>
              </a:ext>
            </a:extLst>
          </p:cNvPr>
          <p:cNvPicPr>
            <a:picLocks noChangeAspect="1"/>
          </p:cNvPicPr>
          <p:nvPr/>
        </p:nvPicPr>
        <p:blipFill>
          <a:blip r:embed="rId3"/>
          <a:stretch>
            <a:fillRect/>
          </a:stretch>
        </p:blipFill>
        <p:spPr>
          <a:xfrm>
            <a:off x="6757200" y="1224000"/>
            <a:ext cx="5076000" cy="3962577"/>
          </a:xfrm>
          <a:prstGeom prst="rect">
            <a:avLst/>
          </a:prstGeom>
        </p:spPr>
      </p:pic>
    </p:spTree>
    <p:extLst>
      <p:ext uri="{BB962C8B-B14F-4D97-AF65-F5344CB8AC3E}">
        <p14:creationId xmlns:p14="http://schemas.microsoft.com/office/powerpoint/2010/main" val="263010861"/>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FE819-573E-5764-7A08-3FF7B0E1A00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51322AE-76A4-9551-F204-3A3CC5376DAA}"/>
              </a:ext>
            </a:extLst>
          </p:cNvPr>
          <p:cNvSpPr>
            <a:spLocks noGrp="1"/>
          </p:cNvSpPr>
          <p:nvPr>
            <p:ph type="title"/>
          </p:nvPr>
        </p:nvSpPr>
        <p:spPr/>
        <p:txBody>
          <a:bodyPr/>
          <a:lstStyle/>
          <a:p>
            <a:r>
              <a:rPr lang="fr-CH"/>
              <a:t>Étape 5 : attribuer une note d’expérience en entreprise (4/6)</a:t>
            </a:r>
          </a:p>
        </p:txBody>
      </p:sp>
      <p:sp>
        <p:nvSpPr>
          <p:cNvPr id="3" name="Textplatzhalter 2">
            <a:extLst>
              <a:ext uri="{FF2B5EF4-FFF2-40B4-BE49-F238E27FC236}">
                <a16:creationId xmlns:a16="http://schemas.microsoft.com/office/drawing/2014/main" id="{ADEF25CA-086D-4CF8-0DA1-630D9AE85583}"/>
              </a:ext>
            </a:extLst>
          </p:cNvPr>
          <p:cNvSpPr>
            <a:spLocks noGrp="1"/>
          </p:cNvSpPr>
          <p:nvPr>
            <p:ph type="body" sz="quarter" idx="11"/>
          </p:nvPr>
        </p:nvSpPr>
        <p:spPr>
          <a:xfrm>
            <a:off x="720000" y="1224000"/>
            <a:ext cx="5661946" cy="4680000"/>
          </a:xfrm>
        </p:spPr>
        <p:txBody>
          <a:bodyPr vert="horz" lIns="0" tIns="0" rIns="0" bIns="0" rtlCol="0" anchor="t">
            <a:noAutofit/>
          </a:bodyPr>
          <a:lstStyle/>
          <a:p>
            <a:r>
              <a:rPr lang="fr-CH" b="1"/>
              <a:t>Démarche</a:t>
            </a:r>
          </a:p>
          <a:p>
            <a:pPr marL="342900" indent="-342900">
              <a:buFont typeface="+mj-lt"/>
              <a:buAutoNum type="arabicPeriod" startAt="8"/>
            </a:pPr>
            <a:r>
              <a:rPr lang="fr-FR"/>
              <a:t>Une fois que vous avez évalué tous les critères, la note d’expérience en entreprise est calculée automatiquement. </a:t>
            </a:r>
          </a:p>
          <a:p>
            <a:pPr marL="342900" indent="-342900">
              <a:buFont typeface="+mj-lt"/>
              <a:buAutoNum type="arabicPeriod" startAt="8"/>
            </a:pPr>
            <a:r>
              <a:rPr lang="fr-FR"/>
              <a:t>Vérifiez votre saisie et rectifiez-la si nécessaire. </a:t>
            </a:r>
          </a:p>
          <a:p>
            <a:pPr marL="342900" indent="-342900">
              <a:buFont typeface="+mj-lt"/>
              <a:buAutoNum type="arabicPeriod" startAt="8"/>
            </a:pPr>
            <a:r>
              <a:rPr lang="fr-FR"/>
              <a:t>Validez les données relatives à la note d’expérience et complétez les justifications éventuelles.</a:t>
            </a:r>
          </a:p>
          <a:p>
            <a:pPr marL="342900" indent="-342900">
              <a:buFont typeface="+mj-lt"/>
              <a:buAutoNum type="arabicPeriod" startAt="8"/>
            </a:pPr>
            <a:r>
              <a:rPr lang="fr-FR"/>
              <a:t>Utilisez la fonction « Aperçu PDF » afin de visualiser l’évaluation.</a:t>
            </a:r>
          </a:p>
          <a:p>
            <a:pPr marL="342900" indent="-342900">
              <a:buFont typeface="+mj-lt"/>
              <a:buAutoNum type="arabicPeriod" startAt="8"/>
            </a:pPr>
            <a:r>
              <a:rPr lang="fr-FR"/>
              <a:t>Cliquez sur le bouton « Terminer l’évaluation » pour enregistrer la note d’expérience obligatoire. </a:t>
            </a:r>
          </a:p>
          <a:p>
            <a:pPr marL="342900" indent="-342900">
              <a:buFont typeface="+mj-lt"/>
              <a:buAutoNum type="arabicPeriod" startAt="8"/>
            </a:pPr>
            <a:r>
              <a:rPr lang="fr-FR"/>
              <a:t>La note et le rapport d’évaluation (PDF) s’afficheront dans le cockpit de formation.</a:t>
            </a:r>
          </a:p>
          <a:p>
            <a:pPr marL="342900" indent="-342900">
              <a:buFont typeface="+mj-lt"/>
              <a:buAutoNum type="arabicPeriod" startAt="8"/>
            </a:pPr>
            <a:r>
              <a:rPr lang="fr-FR"/>
              <a:t>Utilisez le bouton « Transmettre les notes » pour communiquer la note d’expérience au BDEFA2.</a:t>
            </a:r>
          </a:p>
        </p:txBody>
      </p:sp>
      <p:sp>
        <p:nvSpPr>
          <p:cNvPr id="4" name="Foliennummernplatzhalter 3">
            <a:extLst>
              <a:ext uri="{FF2B5EF4-FFF2-40B4-BE49-F238E27FC236}">
                <a16:creationId xmlns:a16="http://schemas.microsoft.com/office/drawing/2014/main" id="{F58E4A27-F48E-AC0E-F264-DADD9778CA3C}"/>
              </a:ext>
            </a:extLst>
          </p:cNvPr>
          <p:cNvSpPr>
            <a:spLocks noGrp="1"/>
          </p:cNvSpPr>
          <p:nvPr>
            <p:ph type="sldNum" sz="quarter" idx="4"/>
          </p:nvPr>
        </p:nvSpPr>
        <p:spPr/>
        <p:txBody>
          <a:bodyPr/>
          <a:lstStyle/>
          <a:p>
            <a:fld id="{208DA8C3-C42B-9A42-8EE5-4A20E5B7F456}" type="slidenum">
              <a:rPr lang="de-CH" smtClean="0"/>
              <a:pPr/>
              <a:t>73</a:t>
            </a:fld>
            <a:endParaRPr lang="de-CH"/>
          </a:p>
        </p:txBody>
      </p:sp>
      <p:pic>
        <p:nvPicPr>
          <p:cNvPr id="5" name="Picture 5">
            <a:extLst>
              <a:ext uri="{FF2B5EF4-FFF2-40B4-BE49-F238E27FC236}">
                <a16:creationId xmlns:a16="http://schemas.microsoft.com/office/drawing/2014/main" id="{9A83F813-FAE3-119B-8E76-D8D1A8A480A4}"/>
              </a:ext>
            </a:extLst>
          </p:cNvPr>
          <p:cNvPicPr>
            <a:picLocks noChangeAspect="1"/>
          </p:cNvPicPr>
          <p:nvPr/>
        </p:nvPicPr>
        <p:blipFill>
          <a:blip r:embed="rId3"/>
          <a:stretch>
            <a:fillRect/>
          </a:stretch>
        </p:blipFill>
        <p:spPr>
          <a:xfrm>
            <a:off x="6734978" y="1385635"/>
            <a:ext cx="3854067" cy="3664415"/>
          </a:xfrm>
          <a:prstGeom prst="rect">
            <a:avLst/>
          </a:prstGeom>
          <a:ln>
            <a:solidFill>
              <a:srgbClr val="446573"/>
            </a:solidFill>
          </a:ln>
        </p:spPr>
      </p:pic>
      <p:pic>
        <p:nvPicPr>
          <p:cNvPr id="7" name="Picture 7">
            <a:extLst>
              <a:ext uri="{FF2B5EF4-FFF2-40B4-BE49-F238E27FC236}">
                <a16:creationId xmlns:a16="http://schemas.microsoft.com/office/drawing/2014/main" id="{A11E8F2B-EFF3-C69E-9B2E-85C56DF4FF73}"/>
              </a:ext>
            </a:extLst>
          </p:cNvPr>
          <p:cNvPicPr>
            <a:picLocks noChangeAspect="1"/>
          </p:cNvPicPr>
          <p:nvPr/>
        </p:nvPicPr>
        <p:blipFill>
          <a:blip r:embed="rId4"/>
          <a:stretch>
            <a:fillRect/>
          </a:stretch>
        </p:blipFill>
        <p:spPr>
          <a:xfrm>
            <a:off x="8731334" y="4618118"/>
            <a:ext cx="3110428" cy="1600427"/>
          </a:xfrm>
          <a:prstGeom prst="rect">
            <a:avLst/>
          </a:prstGeom>
          <a:ln>
            <a:solidFill>
              <a:srgbClr val="446573"/>
            </a:solidFill>
          </a:ln>
        </p:spPr>
      </p:pic>
    </p:spTree>
    <p:extLst>
      <p:ext uri="{BB962C8B-B14F-4D97-AF65-F5344CB8AC3E}">
        <p14:creationId xmlns:p14="http://schemas.microsoft.com/office/powerpoint/2010/main" val="1352611163"/>
      </p:ext>
    </p:extLst>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E396E-8D29-6300-C7B4-1CEB071222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5F7B81-DA3B-8A32-1B00-2F55F4407566}"/>
              </a:ext>
            </a:extLst>
          </p:cNvPr>
          <p:cNvSpPr>
            <a:spLocks noGrp="1"/>
          </p:cNvSpPr>
          <p:nvPr>
            <p:ph type="title"/>
          </p:nvPr>
        </p:nvSpPr>
        <p:spPr/>
        <p:txBody>
          <a:bodyPr/>
          <a:lstStyle/>
          <a:p>
            <a:r>
              <a:rPr lang="fr-CH"/>
              <a:t>Étape 5 : attribuer une note d’expérience en entreprise (5/6)</a:t>
            </a:r>
          </a:p>
        </p:txBody>
      </p:sp>
      <p:sp>
        <p:nvSpPr>
          <p:cNvPr id="3" name="Textplatzhalter 2">
            <a:extLst>
              <a:ext uri="{FF2B5EF4-FFF2-40B4-BE49-F238E27FC236}">
                <a16:creationId xmlns:a16="http://schemas.microsoft.com/office/drawing/2014/main" id="{40DCA3FF-1D77-BBBD-A1AD-2362DBF727BE}"/>
              </a:ext>
            </a:extLst>
          </p:cNvPr>
          <p:cNvSpPr>
            <a:spLocks noGrp="1"/>
          </p:cNvSpPr>
          <p:nvPr>
            <p:ph type="body" sz="quarter" idx="11"/>
          </p:nvPr>
        </p:nvSpPr>
        <p:spPr>
          <a:xfrm>
            <a:off x="720000" y="1224000"/>
            <a:ext cx="11113200" cy="4680000"/>
          </a:xfrm>
        </p:spPr>
        <p:txBody>
          <a:bodyPr vert="horz" lIns="0" tIns="0" rIns="0" bIns="0" rtlCol="0" anchor="t">
            <a:noAutofit/>
          </a:bodyPr>
          <a:lstStyle/>
          <a:p>
            <a:r>
              <a:rPr lang="fr-CH" b="1"/>
              <a:t>Suivi</a:t>
            </a:r>
          </a:p>
          <a:p>
            <a:pPr marL="342900" indent="-342900">
              <a:buFont typeface="+mj-lt"/>
              <a:buAutoNum type="arabicPeriod"/>
            </a:pPr>
            <a:r>
              <a:rPr lang="fr-FR"/>
              <a:t>Assurez-vous que le rapport d’évaluation sur la note d’expérience en entreprise a été discuté et signé.</a:t>
            </a:r>
          </a:p>
          <a:p>
            <a:pPr marL="342900" indent="-342900">
              <a:buFont typeface="+mj-lt"/>
              <a:buAutoNum type="arabicPeriod"/>
            </a:pPr>
            <a:r>
              <a:rPr lang="fr-FR"/>
              <a:t>Faites parvenir le rapport d’évaluation signé à toutes les parties ainsi qu’à tous les services internes (p. ex. service du personnel).</a:t>
            </a:r>
          </a:p>
          <a:p>
            <a:pPr marL="342900" indent="-342900">
              <a:buFont typeface="+mj-lt"/>
              <a:buAutoNum type="arabicPeriod"/>
            </a:pPr>
            <a:r>
              <a:rPr lang="fr-FR"/>
              <a:t>Téléchargez le rapport d’évaluation signé dans le cockpit de formation. </a:t>
            </a:r>
          </a:p>
          <a:p>
            <a:pPr marL="342900" indent="-342900">
              <a:buFont typeface="+mj-lt"/>
              <a:buAutoNum type="arabicPeriod"/>
            </a:pPr>
            <a:r>
              <a:rPr lang="fr-FR"/>
              <a:t>Les rapports d’évaluation relatifs à toutes les notes d’expérience en entreprise attribuées doivent être conservés pendant un an après l’obtention du diplôme ou, le cas échéant, jusqu’à la fin de la procédure de recours. </a:t>
            </a:r>
          </a:p>
        </p:txBody>
      </p:sp>
      <p:sp>
        <p:nvSpPr>
          <p:cNvPr id="4" name="Foliennummernplatzhalter 3">
            <a:extLst>
              <a:ext uri="{FF2B5EF4-FFF2-40B4-BE49-F238E27FC236}">
                <a16:creationId xmlns:a16="http://schemas.microsoft.com/office/drawing/2014/main" id="{56C29F2F-52A6-5FEC-BE62-26A9E4B9BFCE}"/>
              </a:ext>
            </a:extLst>
          </p:cNvPr>
          <p:cNvSpPr>
            <a:spLocks noGrp="1"/>
          </p:cNvSpPr>
          <p:nvPr>
            <p:ph type="sldNum" sz="quarter" idx="4"/>
          </p:nvPr>
        </p:nvSpPr>
        <p:spPr/>
        <p:txBody>
          <a:bodyPr/>
          <a:lstStyle/>
          <a:p>
            <a:fld id="{208DA8C3-C42B-9A42-8EE5-4A20E5B7F456}" type="slidenum">
              <a:rPr lang="de-CH" smtClean="0"/>
              <a:pPr/>
              <a:t>74</a:t>
            </a:fld>
            <a:endParaRPr lang="de-CH"/>
          </a:p>
        </p:txBody>
      </p:sp>
      <p:grpSp>
        <p:nvGrpSpPr>
          <p:cNvPr id="6" name="Group 8">
            <a:extLst>
              <a:ext uri="{FF2B5EF4-FFF2-40B4-BE49-F238E27FC236}">
                <a16:creationId xmlns:a16="http://schemas.microsoft.com/office/drawing/2014/main" id="{6FEB83C3-42FD-46B5-2628-D32227FA1A12}"/>
              </a:ext>
            </a:extLst>
          </p:cNvPr>
          <p:cNvGrpSpPr/>
          <p:nvPr/>
        </p:nvGrpSpPr>
        <p:grpSpPr>
          <a:xfrm>
            <a:off x="5270820" y="3514009"/>
            <a:ext cx="6562380" cy="2389991"/>
            <a:chOff x="3347291" y="3854950"/>
            <a:chExt cx="6562380" cy="2389991"/>
          </a:xfrm>
        </p:grpSpPr>
        <p:pic>
          <p:nvPicPr>
            <p:cNvPr id="8" name="Picture 5">
              <a:extLst>
                <a:ext uri="{FF2B5EF4-FFF2-40B4-BE49-F238E27FC236}">
                  <a16:creationId xmlns:a16="http://schemas.microsoft.com/office/drawing/2014/main" id="{CE759370-8C1C-9B02-6C72-37F0692AFF49}"/>
                </a:ext>
              </a:extLst>
            </p:cNvPr>
            <p:cNvPicPr>
              <a:picLocks noChangeAspect="1"/>
            </p:cNvPicPr>
            <p:nvPr/>
          </p:nvPicPr>
          <p:blipFill>
            <a:blip r:embed="rId3"/>
            <a:stretch>
              <a:fillRect/>
            </a:stretch>
          </p:blipFill>
          <p:spPr>
            <a:xfrm>
              <a:off x="3347291" y="4726022"/>
              <a:ext cx="6562380" cy="1518919"/>
            </a:xfrm>
            <a:prstGeom prst="rect">
              <a:avLst/>
            </a:prstGeom>
            <a:ln>
              <a:solidFill>
                <a:srgbClr val="446573"/>
              </a:solidFill>
            </a:ln>
          </p:spPr>
        </p:pic>
        <p:pic>
          <p:nvPicPr>
            <p:cNvPr id="9" name="Picture 7">
              <a:extLst>
                <a:ext uri="{FF2B5EF4-FFF2-40B4-BE49-F238E27FC236}">
                  <a16:creationId xmlns:a16="http://schemas.microsoft.com/office/drawing/2014/main" id="{3E950BF7-15F0-582D-CF61-C7AD5465ADED}"/>
                </a:ext>
              </a:extLst>
            </p:cNvPr>
            <p:cNvPicPr>
              <a:picLocks noChangeAspect="1"/>
            </p:cNvPicPr>
            <p:nvPr/>
          </p:nvPicPr>
          <p:blipFill>
            <a:blip r:embed="rId4"/>
            <a:stretch>
              <a:fillRect/>
            </a:stretch>
          </p:blipFill>
          <p:spPr>
            <a:xfrm>
              <a:off x="3347291" y="3854950"/>
              <a:ext cx="6562380" cy="874077"/>
            </a:xfrm>
            <a:prstGeom prst="rect">
              <a:avLst/>
            </a:prstGeom>
            <a:ln>
              <a:solidFill>
                <a:srgbClr val="446573"/>
              </a:solidFill>
            </a:ln>
          </p:spPr>
        </p:pic>
      </p:grpSp>
    </p:spTree>
    <p:extLst>
      <p:ext uri="{BB962C8B-B14F-4D97-AF65-F5344CB8AC3E}">
        <p14:creationId xmlns:p14="http://schemas.microsoft.com/office/powerpoint/2010/main" val="1156141112"/>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CC7793-7997-AD25-0CD9-589775F16735}"/>
              </a:ext>
            </a:extLst>
          </p:cNvPr>
          <p:cNvSpPr>
            <a:spLocks noGrp="1"/>
          </p:cNvSpPr>
          <p:nvPr>
            <p:ph type="title"/>
          </p:nvPr>
        </p:nvSpPr>
        <p:spPr/>
        <p:txBody>
          <a:bodyPr/>
          <a:lstStyle/>
          <a:p>
            <a:r>
              <a:rPr lang="fr-CH"/>
              <a:t>Étape 5 : attribuer une note d’expérience en entreprise (6/6)</a:t>
            </a:r>
          </a:p>
        </p:txBody>
      </p:sp>
      <p:sp>
        <p:nvSpPr>
          <p:cNvPr id="3" name="Textplatzhalter 2">
            <a:extLst>
              <a:ext uri="{FF2B5EF4-FFF2-40B4-BE49-F238E27FC236}">
                <a16:creationId xmlns:a16="http://schemas.microsoft.com/office/drawing/2014/main" id="{D79B79C3-575B-51A4-6D41-1ECBC76A044E}"/>
              </a:ext>
            </a:extLst>
          </p:cNvPr>
          <p:cNvSpPr>
            <a:spLocks noGrp="1"/>
          </p:cNvSpPr>
          <p:nvPr>
            <p:ph type="body" sz="quarter" idx="11"/>
          </p:nvPr>
        </p:nvSpPr>
        <p:spPr/>
        <p:txBody>
          <a:bodyPr/>
          <a:lstStyle/>
          <a:p>
            <a:r>
              <a:rPr lang="fr-CH" b="1"/>
              <a:t>Quels sont les points à prendre en compte ?</a:t>
            </a:r>
          </a:p>
          <a:p>
            <a:pPr marL="285750" indent="-285750">
              <a:buFont typeface="Symbol" panose="05050102010706020507" pitchFamily="18" charset="2"/>
              <a:buChar char="-"/>
            </a:pPr>
            <a:r>
              <a:rPr lang="fr-CH"/>
              <a:t>Évaluez le développement des compétences de la personne en formation dans sa globalité, entre la dernière évaluation et celle-ci.</a:t>
            </a:r>
          </a:p>
          <a:p>
            <a:pPr marL="285750" indent="-285750">
              <a:buFont typeface="Symbol" panose="05050102010706020507" pitchFamily="18" charset="2"/>
              <a:buChar char="-"/>
            </a:pPr>
            <a:r>
              <a:rPr lang="fr-CH"/>
              <a:t>Basez-vous pour cela sur les critères prédéfinis. </a:t>
            </a:r>
          </a:p>
          <a:p>
            <a:pPr marL="285750" indent="-285750">
              <a:buFont typeface="Symbol" panose="05050102010706020507" pitchFamily="18" charset="2"/>
              <a:buChar char="-"/>
            </a:pPr>
            <a:r>
              <a:rPr lang="fr-CH"/>
              <a:t>Veillez à documenter intelligiblement les raisons pour lesquelles vous avez enlevé des points.</a:t>
            </a:r>
          </a:p>
          <a:p>
            <a:pPr marL="285750" indent="-285750">
              <a:buFont typeface="Symbol" panose="05050102010706020507" pitchFamily="18" charset="2"/>
              <a:buChar char="-"/>
            </a:pPr>
            <a:r>
              <a:rPr lang="fr-CH"/>
              <a:t>Les notes d’expérience pour la formation à la pratique professionnelle seront reprises si la personne en formation change d’entreprise ou de branche.</a:t>
            </a:r>
          </a:p>
          <a:p>
            <a:pPr marL="285750" indent="-285750">
              <a:buFont typeface="Symbol" panose="05050102010706020507" pitchFamily="18" charset="2"/>
              <a:buChar char="-"/>
            </a:pPr>
            <a:r>
              <a:rPr lang="fr-CH"/>
              <a:t>Utilisez les instruments prescrits.</a:t>
            </a:r>
          </a:p>
          <a:p>
            <a:endParaRPr lang="de-CH"/>
          </a:p>
        </p:txBody>
      </p:sp>
      <p:sp>
        <p:nvSpPr>
          <p:cNvPr id="4" name="Foliennummernplatzhalter 3">
            <a:extLst>
              <a:ext uri="{FF2B5EF4-FFF2-40B4-BE49-F238E27FC236}">
                <a16:creationId xmlns:a16="http://schemas.microsoft.com/office/drawing/2014/main" id="{820DA48D-68DD-BE90-06A7-07F9861E0000}"/>
              </a:ext>
            </a:extLst>
          </p:cNvPr>
          <p:cNvSpPr>
            <a:spLocks noGrp="1"/>
          </p:cNvSpPr>
          <p:nvPr>
            <p:ph type="sldNum" sz="quarter" idx="4"/>
          </p:nvPr>
        </p:nvSpPr>
        <p:spPr/>
        <p:txBody>
          <a:bodyPr/>
          <a:lstStyle/>
          <a:p>
            <a:fld id="{208DA8C3-C42B-9A42-8EE5-4A20E5B7F456}" type="slidenum">
              <a:rPr lang="de-CH" smtClean="0"/>
              <a:pPr/>
              <a:t>75</a:t>
            </a:fld>
            <a:endParaRPr lang="de-CH"/>
          </a:p>
        </p:txBody>
      </p:sp>
      <p:pic>
        <p:nvPicPr>
          <p:cNvPr id="5" name="Grafik 4" descr="Kommentar (wichtig) Silhouette">
            <a:extLst>
              <a:ext uri="{FF2B5EF4-FFF2-40B4-BE49-F238E27FC236}">
                <a16:creationId xmlns:a16="http://schemas.microsoft.com/office/drawing/2014/main" id="{DBEE8025-104C-ADF5-B188-4E197C1A48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3200" y="4734000"/>
            <a:ext cx="1800000" cy="1800000"/>
          </a:xfrm>
          <a:prstGeom prst="rect">
            <a:avLst/>
          </a:prstGeom>
        </p:spPr>
      </p:pic>
    </p:spTree>
    <p:extLst>
      <p:ext uri="{BB962C8B-B14F-4D97-AF65-F5344CB8AC3E}">
        <p14:creationId xmlns:p14="http://schemas.microsoft.com/office/powerpoint/2010/main" val="5541690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CC46-6FB9-4A80-BE1B-25C8B6AA7EB7}"/>
              </a:ext>
            </a:extLst>
          </p:cNvPr>
          <p:cNvSpPr>
            <a:spLocks noGrp="1"/>
          </p:cNvSpPr>
          <p:nvPr>
            <p:ph type="title"/>
          </p:nvPr>
        </p:nvSpPr>
        <p:spPr/>
        <p:txBody>
          <a:bodyPr/>
          <a:lstStyle/>
          <a:p>
            <a:r>
              <a:rPr lang="fr-CH"/>
              <a:t>Mandat « Note d’expérience en entreprise »</a:t>
            </a:r>
          </a:p>
        </p:txBody>
      </p:sp>
      <p:graphicFrame>
        <p:nvGraphicFramePr>
          <p:cNvPr id="6" name="Tabelle 6">
            <a:extLst>
              <a:ext uri="{FF2B5EF4-FFF2-40B4-BE49-F238E27FC236}">
                <a16:creationId xmlns:a16="http://schemas.microsoft.com/office/drawing/2014/main" id="{53A75F8B-6387-4E43-9F50-335D0C610CF6}"/>
              </a:ext>
            </a:extLst>
          </p:cNvPr>
          <p:cNvGraphicFramePr>
            <a:graphicFrameLocks noGrp="1"/>
          </p:cNvGraphicFramePr>
          <p:nvPr>
            <p:ph sz="quarter" idx="13"/>
            <p:extLst>
              <p:ext uri="{D42A27DB-BD31-4B8C-83A1-F6EECF244321}">
                <p14:modId xmlns:p14="http://schemas.microsoft.com/office/powerpoint/2010/main" val="2548857905"/>
              </p:ext>
            </p:extLst>
          </p:nvPr>
        </p:nvGraphicFramePr>
        <p:xfrm>
          <a:off x="720725" y="1223963"/>
          <a:ext cx="11112500" cy="4425840"/>
        </p:xfrm>
        <a:graphic>
          <a:graphicData uri="http://schemas.openxmlformats.org/drawingml/2006/table">
            <a:tbl>
              <a:tblPr firstRow="1" bandRow="1">
                <a:tableStyleId>{073A0DAA-6AF3-43AB-8588-CEC1D06C72B9}</a:tableStyleId>
              </a:tblPr>
              <a:tblGrid>
                <a:gridCol w="11112500">
                  <a:extLst>
                    <a:ext uri="{9D8B030D-6E8A-4147-A177-3AD203B41FA5}">
                      <a16:colId xmlns:a16="http://schemas.microsoft.com/office/drawing/2014/main" val="2841088621"/>
                    </a:ext>
                  </a:extLst>
                </a:gridCol>
              </a:tblGrid>
              <a:tr h="180000">
                <a:tc>
                  <a:txBody>
                    <a:bodyPr/>
                    <a:lstStyle/>
                    <a:p>
                      <a:pPr marL="0" algn="l" defTabSz="914400" rtl="0" eaLnBrk="1" latinLnBrk="0" hangingPunct="1"/>
                      <a:r>
                        <a:rPr lang="fr-CH" sz="1600" b="1">
                          <a:solidFill>
                            <a:schemeClr val="lt1"/>
                          </a:solidFill>
                          <a:latin typeface="+mn-lt"/>
                          <a:ea typeface="+mn-ea"/>
                          <a:cs typeface="+mn-cs"/>
                        </a:rPr>
                        <a:t>Définition de la tâche</a:t>
                      </a:r>
                    </a:p>
                  </a:txBody>
                  <a:tcPr/>
                </a:tc>
                <a:extLst>
                  <a:ext uri="{0D108BD9-81ED-4DB2-BD59-A6C34878D82A}">
                    <a16:rowId xmlns:a16="http://schemas.microsoft.com/office/drawing/2014/main" val="3962172783"/>
                  </a:ext>
                </a:extLst>
              </a:tr>
              <a:tr h="1620000">
                <a:tc>
                  <a:txBody>
                    <a:bodyPr/>
                    <a:lstStyle/>
                    <a:p>
                      <a:r>
                        <a:rPr lang="fr-CH" sz="1600">
                          <a:cs typeface="Arial"/>
                        </a:rPr>
                        <a:t>Vous avez mené l’entretien de qualification de Mia Modèle avec succès. La dernière étape consiste à attribuer la note d’expérience en entreprise. À deux, faites-vous une idée générale des critères d’évaluation et notez les éventuelles questions.  </a:t>
                      </a:r>
                    </a:p>
                  </a:txBody>
                  <a:tcPr/>
                </a:tc>
                <a:extLst>
                  <a:ext uri="{0D108BD9-81ED-4DB2-BD59-A6C34878D82A}">
                    <a16:rowId xmlns:a16="http://schemas.microsoft.com/office/drawing/2014/main" val="3957009968"/>
                  </a:ext>
                </a:extLst>
              </a:tr>
              <a:tr h="216000">
                <a:tc>
                  <a:txBody>
                    <a:bodyPr/>
                    <a:lstStyle/>
                    <a:p>
                      <a:pPr marL="0" algn="l" defTabSz="914400" rtl="0" eaLnBrk="1" latinLnBrk="0" hangingPunct="1"/>
                      <a:r>
                        <a:rPr lang="fr-CH" sz="1600" b="1">
                          <a:solidFill>
                            <a:schemeClr val="lt1"/>
                          </a:solidFill>
                          <a:latin typeface="+mn-lt"/>
                          <a:ea typeface="+mn-ea"/>
                          <a:cs typeface="+mn-cs"/>
                        </a:rPr>
                        <a:t>Attente/objectif</a:t>
                      </a:r>
                    </a:p>
                  </a:txBody>
                  <a:tcPr>
                    <a:solidFill>
                      <a:srgbClr val="28465A"/>
                    </a:solidFill>
                  </a:tcPr>
                </a:tc>
                <a:extLst>
                  <a:ext uri="{0D108BD9-81ED-4DB2-BD59-A6C34878D82A}">
                    <a16:rowId xmlns:a16="http://schemas.microsoft.com/office/drawing/2014/main" val="787614071"/>
                  </a:ext>
                </a:extLst>
              </a:tr>
              <a:tr h="900000">
                <a:tc>
                  <a:txBody>
                    <a:bodyPr/>
                    <a:lstStyle/>
                    <a:p>
                      <a:r>
                        <a:rPr lang="fr-CH" sz="1600"/>
                        <a:t>Vous connaissez les critères d’évaluation et les différents niveaux de qualité et êtes en mesure d’utiliser la grille d’évaluation de manière autonome.</a:t>
                      </a:r>
                    </a:p>
                  </a:txBody>
                  <a:tcPr/>
                </a:tc>
                <a:extLst>
                  <a:ext uri="{0D108BD9-81ED-4DB2-BD59-A6C34878D82A}">
                    <a16:rowId xmlns:a16="http://schemas.microsoft.com/office/drawing/2014/main" val="755388995"/>
                  </a:ext>
                </a:extLst>
              </a:tr>
              <a:tr h="216000">
                <a:tc>
                  <a:txBody>
                    <a:bodyPr/>
                    <a:lstStyle/>
                    <a:p>
                      <a:pPr marL="0" algn="l" defTabSz="914400" rtl="0" eaLnBrk="1" latinLnBrk="0" hangingPunct="1"/>
                      <a:r>
                        <a:rPr lang="fr-CH" sz="1600" b="1">
                          <a:solidFill>
                            <a:schemeClr val="lt1"/>
                          </a:solidFill>
                          <a:latin typeface="+mn-lt"/>
                          <a:ea typeface="+mn-ea"/>
                          <a:cs typeface="+mn-cs"/>
                        </a:rPr>
                        <a:t>Conditions-cadres</a:t>
                      </a:r>
                    </a:p>
                  </a:txBody>
                  <a:tcPr>
                    <a:solidFill>
                      <a:srgbClr val="28465A"/>
                    </a:solidFill>
                  </a:tcPr>
                </a:tc>
                <a:extLst>
                  <a:ext uri="{0D108BD9-81ED-4DB2-BD59-A6C34878D82A}">
                    <a16:rowId xmlns:a16="http://schemas.microsoft.com/office/drawing/2014/main" val="3401633713"/>
                  </a:ext>
                </a:extLst>
              </a:tr>
              <a:tr h="900000">
                <a:tc>
                  <a:txBody>
                    <a:bodyPr/>
                    <a:lstStyle/>
                    <a:p>
                      <a:pPr marL="1790700" indent="-1790700">
                        <a:tabLst>
                          <a:tab pos="1790700" algn="l"/>
                        </a:tabLst>
                      </a:pPr>
                      <a:r>
                        <a:rPr lang="fr-CH" sz="1600"/>
                        <a:t>Outil :	Formulaire note d’expérience en entreprise</a:t>
                      </a:r>
                    </a:p>
                    <a:p>
                      <a:pPr marL="1790700" indent="-1790700">
                        <a:tabLst>
                          <a:tab pos="1790700" algn="l"/>
                        </a:tabLst>
                      </a:pPr>
                      <a:r>
                        <a:rPr lang="fr-CH" sz="1600"/>
                        <a:t>Forme sociale :	travail en binôme</a:t>
                      </a:r>
                    </a:p>
                    <a:p>
                      <a:pPr marL="1790700" indent="-1790700">
                        <a:tabLst>
                          <a:tab pos="1790700" algn="l"/>
                        </a:tabLst>
                      </a:pPr>
                      <a:r>
                        <a:rPr lang="fr-CH" sz="1600"/>
                        <a:t>Durée :	15’</a:t>
                      </a:r>
                    </a:p>
                  </a:txBody>
                  <a:tcPr/>
                </a:tc>
                <a:extLst>
                  <a:ext uri="{0D108BD9-81ED-4DB2-BD59-A6C34878D82A}">
                    <a16:rowId xmlns:a16="http://schemas.microsoft.com/office/drawing/2014/main" val="3643158799"/>
                  </a:ext>
                </a:extLst>
              </a:tr>
            </a:tbl>
          </a:graphicData>
        </a:graphic>
      </p:graphicFrame>
      <p:sp>
        <p:nvSpPr>
          <p:cNvPr id="4" name="Foliennummernplatzhalter 3">
            <a:extLst>
              <a:ext uri="{FF2B5EF4-FFF2-40B4-BE49-F238E27FC236}">
                <a16:creationId xmlns:a16="http://schemas.microsoft.com/office/drawing/2014/main" id="{5EB97975-0B6E-4F44-84E0-C9AC64FB3DF4}"/>
              </a:ext>
            </a:extLst>
          </p:cNvPr>
          <p:cNvSpPr>
            <a:spLocks noGrp="1"/>
          </p:cNvSpPr>
          <p:nvPr>
            <p:ph type="sldNum" sz="quarter" idx="4"/>
          </p:nvPr>
        </p:nvSpPr>
        <p:spPr/>
        <p:txBody>
          <a:bodyPr/>
          <a:lstStyle/>
          <a:p>
            <a:fld id="{208DA8C3-C42B-9A42-8EE5-4A20E5B7F456}" type="slidenum">
              <a:rPr lang="de-CH" smtClean="0"/>
              <a:pPr/>
              <a:t>76</a:t>
            </a:fld>
            <a:endParaRPr lang="de-CH"/>
          </a:p>
        </p:txBody>
      </p:sp>
    </p:spTree>
    <p:extLst>
      <p:ext uri="{BB962C8B-B14F-4D97-AF65-F5344CB8AC3E}">
        <p14:creationId xmlns:p14="http://schemas.microsoft.com/office/powerpoint/2010/main" val="683054844"/>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7A610-46F4-7E17-0DD2-CCBAFF616981}"/>
              </a:ext>
            </a:extLst>
          </p:cNvPr>
          <p:cNvSpPr>
            <a:spLocks noGrp="1"/>
          </p:cNvSpPr>
          <p:nvPr>
            <p:ph type="ctrTitle"/>
          </p:nvPr>
        </p:nvSpPr>
        <p:spPr/>
        <p:txBody>
          <a:bodyPr/>
          <a:lstStyle/>
          <a:p>
            <a:r>
              <a:rPr lang="fr-CH"/>
              <a:t>Mon rôle de formatrice/formateur</a:t>
            </a:r>
          </a:p>
        </p:txBody>
      </p:sp>
    </p:spTree>
    <p:extLst>
      <p:ext uri="{BB962C8B-B14F-4D97-AF65-F5344CB8AC3E}">
        <p14:creationId xmlns:p14="http://schemas.microsoft.com/office/powerpoint/2010/main" val="4162596457"/>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7DB73C-3D83-8CF1-061C-712533B74917}"/>
              </a:ext>
            </a:extLst>
          </p:cNvPr>
          <p:cNvSpPr>
            <a:spLocks noGrp="1"/>
          </p:cNvSpPr>
          <p:nvPr>
            <p:ph type="title"/>
          </p:nvPr>
        </p:nvSpPr>
        <p:spPr/>
        <p:txBody>
          <a:bodyPr/>
          <a:lstStyle/>
          <a:p>
            <a:r>
              <a:rPr lang="de-CH" err="1"/>
              <a:t>Préparation</a:t>
            </a:r>
            <a:endParaRPr lang="de-CH"/>
          </a:p>
        </p:txBody>
      </p:sp>
      <p:sp>
        <p:nvSpPr>
          <p:cNvPr id="3" name="Textplatzhalter 2">
            <a:extLst>
              <a:ext uri="{FF2B5EF4-FFF2-40B4-BE49-F238E27FC236}">
                <a16:creationId xmlns:a16="http://schemas.microsoft.com/office/drawing/2014/main" id="{F6537CFE-8B3B-FDA8-8098-F45EDE6073B8}"/>
              </a:ext>
            </a:extLst>
          </p:cNvPr>
          <p:cNvSpPr>
            <a:spLocks noGrp="1"/>
          </p:cNvSpPr>
          <p:nvPr>
            <p:ph type="body" sz="quarter" idx="11"/>
          </p:nvPr>
        </p:nvSpPr>
        <p:spPr/>
        <p:txBody>
          <a:bodyPr/>
          <a:lstStyle/>
          <a:p>
            <a:pPr marL="342900" indent="-342900">
              <a:buFont typeface="+mj-lt"/>
              <a:buAutoNum type="arabicPeriod"/>
            </a:pPr>
            <a:r>
              <a:rPr lang="fr-FR"/>
              <a:t>Acquérir des médias d'apprentissage dans </a:t>
            </a:r>
            <a:r>
              <a:rPr lang="fr-FR">
                <a:hlinkClick r:id="rId2"/>
              </a:rPr>
              <a:t>la boutique en ligne de la CIFC Suisse </a:t>
            </a:r>
            <a:r>
              <a:rPr lang="fr-FR"/>
              <a:t>et </a:t>
            </a:r>
            <a:r>
              <a:rPr lang="fr-FR">
                <a:hlinkClick r:id="rId3"/>
              </a:rPr>
              <a:t>saisir les données de base</a:t>
            </a:r>
            <a:endParaRPr lang="fr-FR"/>
          </a:p>
          <a:p>
            <a:pPr marL="342900" indent="-342900">
              <a:buFont typeface="+mj-lt"/>
              <a:buAutoNum type="arabicPeriod"/>
            </a:pPr>
            <a:r>
              <a:rPr lang="fr-FR"/>
              <a:t>Importer les apprentis dans le cockpit de formation</a:t>
            </a:r>
          </a:p>
          <a:p>
            <a:pPr marL="342900" indent="-342900">
              <a:buFont typeface="+mj-lt"/>
              <a:buAutoNum type="arabicPeriod"/>
            </a:pPr>
            <a:r>
              <a:rPr lang="fr-FR"/>
              <a:t>Lier la boussole de compétences</a:t>
            </a:r>
            <a:endParaRPr lang="de-CH"/>
          </a:p>
        </p:txBody>
      </p:sp>
      <p:sp>
        <p:nvSpPr>
          <p:cNvPr id="4" name="Foliennummernplatzhalter 3">
            <a:extLst>
              <a:ext uri="{FF2B5EF4-FFF2-40B4-BE49-F238E27FC236}">
                <a16:creationId xmlns:a16="http://schemas.microsoft.com/office/drawing/2014/main" id="{F87B94B4-0C5A-E15A-5928-3961AE48C5FD}"/>
              </a:ext>
            </a:extLst>
          </p:cNvPr>
          <p:cNvSpPr>
            <a:spLocks noGrp="1"/>
          </p:cNvSpPr>
          <p:nvPr>
            <p:ph type="sldNum" sz="quarter" idx="4"/>
          </p:nvPr>
        </p:nvSpPr>
        <p:spPr/>
        <p:txBody>
          <a:bodyPr/>
          <a:lstStyle/>
          <a:p>
            <a:fld id="{208DA8C3-C42B-9A42-8EE5-4A20E5B7F456}" type="slidenum">
              <a:rPr lang="de-CH" smtClean="0"/>
              <a:pPr/>
              <a:t>78</a:t>
            </a:fld>
            <a:endParaRPr lang="de-CH"/>
          </a:p>
        </p:txBody>
      </p:sp>
      <p:sp>
        <p:nvSpPr>
          <p:cNvPr id="8" name="Rechteck 7">
            <a:extLst>
              <a:ext uri="{FF2B5EF4-FFF2-40B4-BE49-F238E27FC236}">
                <a16:creationId xmlns:a16="http://schemas.microsoft.com/office/drawing/2014/main" id="{4C7E49E1-0050-16CD-755C-CE314A36878D}"/>
              </a:ext>
            </a:extLst>
          </p:cNvPr>
          <p:cNvSpPr/>
          <p:nvPr/>
        </p:nvSpPr>
        <p:spPr>
          <a:xfrm>
            <a:off x="719999" y="2911151"/>
            <a:ext cx="11113201" cy="13622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t>Tous les comptes de démonstration seront supprimés au 31.07.</a:t>
            </a:r>
            <a:endParaRPr lang="de-CH" b="1"/>
          </a:p>
        </p:txBody>
      </p:sp>
    </p:spTree>
    <p:extLst>
      <p:ext uri="{BB962C8B-B14F-4D97-AF65-F5344CB8AC3E}">
        <p14:creationId xmlns:p14="http://schemas.microsoft.com/office/powerpoint/2010/main" val="2103233067"/>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F7C4DA-DB79-723B-E518-40E93DBC72B1}"/>
              </a:ext>
            </a:extLst>
          </p:cNvPr>
          <p:cNvSpPr>
            <a:spLocks noGrp="1"/>
          </p:cNvSpPr>
          <p:nvPr>
            <p:ph type="title"/>
          </p:nvPr>
        </p:nvSpPr>
        <p:spPr/>
        <p:txBody>
          <a:bodyPr/>
          <a:lstStyle/>
          <a:p>
            <a:r>
              <a:rPr lang="fr-FR"/>
              <a:t>Pour quelles étapes de la formation en entreprise ai-je besoin d'un compte Konvink ?</a:t>
            </a:r>
            <a:br>
              <a:rPr lang="fr-FR"/>
            </a:br>
            <a:r>
              <a:rPr lang="fr-FR"/>
              <a:t>d'un compte Konvink ?</a:t>
            </a:r>
            <a:endParaRPr lang="de-CH"/>
          </a:p>
        </p:txBody>
      </p:sp>
      <p:graphicFrame>
        <p:nvGraphicFramePr>
          <p:cNvPr id="6" name="Inhaltsplatzhalter 5">
            <a:extLst>
              <a:ext uri="{FF2B5EF4-FFF2-40B4-BE49-F238E27FC236}">
                <a16:creationId xmlns:a16="http://schemas.microsoft.com/office/drawing/2014/main" id="{95F9D83E-3447-A5E0-8022-0EAD312EF52C}"/>
              </a:ext>
            </a:extLst>
          </p:cNvPr>
          <p:cNvGraphicFramePr>
            <a:graphicFrameLocks noGrp="1"/>
          </p:cNvGraphicFramePr>
          <p:nvPr>
            <p:ph sz="quarter" idx="13"/>
          </p:nvPr>
        </p:nvGraphicFramePr>
        <p:xfrm>
          <a:off x="720725" y="1223963"/>
          <a:ext cx="11124000" cy="4187624"/>
        </p:xfrm>
        <a:graphic>
          <a:graphicData uri="http://schemas.openxmlformats.org/drawingml/2006/table">
            <a:tbl>
              <a:tblPr firstRow="1" bandRow="1">
                <a:tableStyleId>{F5AB1C69-6EDB-4FF4-983F-18BD219EF322}</a:tableStyleId>
              </a:tblPr>
              <a:tblGrid>
                <a:gridCol w="684000">
                  <a:extLst>
                    <a:ext uri="{9D8B030D-6E8A-4147-A177-3AD203B41FA5}">
                      <a16:colId xmlns:a16="http://schemas.microsoft.com/office/drawing/2014/main" val="1771234258"/>
                    </a:ext>
                  </a:extLst>
                </a:gridCol>
                <a:gridCol w="6840000">
                  <a:extLst>
                    <a:ext uri="{9D8B030D-6E8A-4147-A177-3AD203B41FA5}">
                      <a16:colId xmlns:a16="http://schemas.microsoft.com/office/drawing/2014/main" val="3046115906"/>
                    </a:ext>
                  </a:extLst>
                </a:gridCol>
                <a:gridCol w="1980000">
                  <a:extLst>
                    <a:ext uri="{9D8B030D-6E8A-4147-A177-3AD203B41FA5}">
                      <a16:colId xmlns:a16="http://schemas.microsoft.com/office/drawing/2014/main" val="4203377544"/>
                    </a:ext>
                  </a:extLst>
                </a:gridCol>
                <a:gridCol w="1620000">
                  <a:extLst>
                    <a:ext uri="{9D8B030D-6E8A-4147-A177-3AD203B41FA5}">
                      <a16:colId xmlns:a16="http://schemas.microsoft.com/office/drawing/2014/main" val="2913906466"/>
                    </a:ext>
                  </a:extLst>
                </a:gridCol>
              </a:tblGrid>
              <a:tr h="576104">
                <a:tc>
                  <a:txBody>
                    <a:bodyPr/>
                    <a:lstStyle/>
                    <a:p>
                      <a:r>
                        <a:rPr lang="de-CH" sz="1400" err="1"/>
                        <a:t>Étape</a:t>
                      </a:r>
                      <a:endParaRPr lang="de-CH" sz="1400"/>
                    </a:p>
                  </a:txBody>
                  <a:tcPr anchor="b"/>
                </a:tc>
                <a:tc>
                  <a:txBody>
                    <a:bodyPr/>
                    <a:lstStyle/>
                    <a:p>
                      <a:r>
                        <a:rPr lang="de-CH" sz="1400" err="1"/>
                        <a:t>Tâche</a:t>
                      </a:r>
                      <a:endParaRPr lang="de-CH" sz="1400"/>
                    </a:p>
                  </a:txBody>
                  <a:tcPr anchor="b"/>
                </a:tc>
                <a:tc>
                  <a:txBody>
                    <a:bodyPr/>
                    <a:lstStyle/>
                    <a:p>
                      <a:r>
                        <a:rPr lang="de-CH" sz="1400" err="1"/>
                        <a:t>Responsabilité</a:t>
                      </a:r>
                      <a:endParaRPr lang="de-CH" sz="1400"/>
                    </a:p>
                  </a:txBody>
                  <a:tcPr anchor="b"/>
                </a:tc>
                <a:tc>
                  <a:txBody>
                    <a:bodyPr/>
                    <a:lstStyle/>
                    <a:p>
                      <a:r>
                        <a:rPr lang="de-CH" sz="1400"/>
                        <a:t>Compte Konvink </a:t>
                      </a:r>
                      <a:r>
                        <a:rPr lang="de-CH" sz="1400" err="1"/>
                        <a:t>nécessaire</a:t>
                      </a:r>
                      <a:r>
                        <a:rPr lang="de-CH" sz="1400"/>
                        <a:t> </a:t>
                      </a:r>
                    </a:p>
                  </a:txBody>
                  <a:tcPr anchor="b"/>
                </a:tc>
                <a:extLst>
                  <a:ext uri="{0D108BD9-81ED-4DB2-BD59-A6C34878D82A}">
                    <a16:rowId xmlns:a16="http://schemas.microsoft.com/office/drawing/2014/main" val="3804351487"/>
                  </a:ext>
                </a:extLst>
              </a:tr>
              <a:tr h="720000">
                <a:tc>
                  <a:txBody>
                    <a:bodyPr/>
                    <a:lstStyle/>
                    <a:p>
                      <a:pPr algn="ctr"/>
                      <a:r>
                        <a:rPr lang="de-CH" sz="1400"/>
                        <a:t>1</a:t>
                      </a:r>
                    </a:p>
                  </a:txBody>
                  <a:tcPr anchor="ctr"/>
                </a:tc>
                <a:tc>
                  <a:txBody>
                    <a:bodyPr/>
                    <a:lstStyle/>
                    <a:p>
                      <a:r>
                        <a:rPr lang="fr-FR" sz="1400"/>
                        <a:t>Planifier la formation en entreprise au moyen de l’aperçu de la formation et des plans de rotation internes</a:t>
                      </a:r>
                    </a:p>
                  </a:txBody>
                  <a:tcPr anchor="ctr"/>
                </a:tc>
                <a:tc>
                  <a:txBody>
                    <a:bodyPr/>
                    <a:lstStyle/>
                    <a:p>
                      <a:r>
                        <a:rPr lang="de-CH" sz="1400"/>
                        <a:t>Formateurs/</a:t>
                      </a:r>
                      <a:r>
                        <a:rPr lang="de-CH" sz="1400" err="1"/>
                        <a:t>trices</a:t>
                      </a:r>
                      <a:r>
                        <a:rPr lang="de-CH" sz="1400"/>
                        <a:t> en </a:t>
                      </a:r>
                      <a:r>
                        <a:rPr lang="de-CH" sz="1400" err="1"/>
                        <a:t>entreprise</a:t>
                      </a:r>
                      <a:r>
                        <a:rPr lang="de-CH" sz="1400"/>
                        <a:t> </a:t>
                      </a:r>
                    </a:p>
                  </a:txBody>
                  <a:tcPr anchor="ctr"/>
                </a:tc>
                <a:tc>
                  <a:txBody>
                    <a:bodyPr/>
                    <a:lstStyle/>
                    <a:p>
                      <a:pPr algn="ctr"/>
                      <a:r>
                        <a:rPr lang="de-CH" sz="1400"/>
                        <a:t>Oui</a:t>
                      </a:r>
                    </a:p>
                  </a:txBody>
                  <a:tcPr anchor="ctr"/>
                </a:tc>
                <a:extLst>
                  <a:ext uri="{0D108BD9-81ED-4DB2-BD59-A6C34878D82A}">
                    <a16:rowId xmlns:a16="http://schemas.microsoft.com/office/drawing/2014/main" val="3871992395"/>
                  </a:ext>
                </a:extLst>
              </a:tr>
              <a:tr h="720000">
                <a:tc>
                  <a:txBody>
                    <a:bodyPr/>
                    <a:lstStyle/>
                    <a:p>
                      <a:pPr algn="ctr"/>
                      <a:r>
                        <a:rPr lang="de-CH" sz="1400"/>
                        <a:t>2</a:t>
                      </a:r>
                    </a:p>
                  </a:txBody>
                  <a:tcPr anchor="ctr"/>
                </a:tc>
                <a:tc>
                  <a:txBody>
                    <a:bodyPr/>
                    <a:lstStyle/>
                    <a:p>
                      <a:r>
                        <a:rPr lang="fr-FR" sz="1400"/>
                        <a:t>Guider le développement des compétences des personnes en formation à l’aide de mandats pratiques, encadrer la mise en œuvre et rédiger un retour concernant la documentation (œuvre)</a:t>
                      </a:r>
                    </a:p>
                  </a:txBody>
                  <a:tcPr anchor="ctr"/>
                </a:tc>
                <a:tc>
                  <a:txBody>
                    <a:bodyPr/>
                    <a:lstStyle/>
                    <a:p>
                      <a:r>
                        <a:rPr lang="fr-FR" sz="1400"/>
                        <a:t>Formateurs/trices en entreprise / pratiques</a:t>
                      </a:r>
                    </a:p>
                  </a:txBody>
                  <a:tcPr anchor="ctr"/>
                </a:tc>
                <a:tc>
                  <a:txBody>
                    <a:bodyPr/>
                    <a:lstStyle/>
                    <a:p>
                      <a:pPr algn="ctr"/>
                      <a:r>
                        <a:rPr lang="de-CH" sz="1400"/>
                        <a:t>Non</a:t>
                      </a:r>
                    </a:p>
                  </a:txBody>
                  <a:tcPr anchor="ctr"/>
                </a:tc>
                <a:extLst>
                  <a:ext uri="{0D108BD9-81ED-4DB2-BD59-A6C34878D82A}">
                    <a16:rowId xmlns:a16="http://schemas.microsoft.com/office/drawing/2014/main" val="1765690251"/>
                  </a:ext>
                </a:extLst>
              </a:tr>
              <a:tr h="720000">
                <a:tc>
                  <a:txBody>
                    <a:bodyPr/>
                    <a:lstStyle/>
                    <a:p>
                      <a:pPr algn="ctr"/>
                      <a:r>
                        <a:rPr lang="de-CH" sz="1400"/>
                        <a:t>3</a:t>
                      </a:r>
                    </a:p>
                  </a:txBody>
                  <a:tcPr anchor="ctr"/>
                </a:tc>
                <a:tc>
                  <a:txBody>
                    <a:bodyPr/>
                    <a:lstStyle/>
                    <a:p>
                      <a:r>
                        <a:rPr lang="fr-FR" sz="1400"/>
                        <a:t>Évaluer le niveau de compétence des personnes en formation à la fin du semestre (grille de compétence évaluation externe)</a:t>
                      </a:r>
                    </a:p>
                  </a:txBody>
                  <a:tcPr anchor="ctr"/>
                </a:tc>
                <a:tc>
                  <a:txBody>
                    <a:bodyPr/>
                    <a:lstStyle/>
                    <a:p>
                      <a:r>
                        <a:rPr lang="fr-FR" sz="1400"/>
                        <a:t>Formateurs/trices en entreprise / pratiques</a:t>
                      </a:r>
                    </a:p>
                  </a:txBody>
                  <a:tcPr anchor="ctr"/>
                </a:tc>
                <a:tc>
                  <a:txBody>
                    <a:bodyPr/>
                    <a:lstStyle/>
                    <a:p>
                      <a:pPr algn="ctr"/>
                      <a:r>
                        <a:rPr lang="de-CH" sz="1400"/>
                        <a:t>Non</a:t>
                      </a:r>
                    </a:p>
                  </a:txBody>
                  <a:tcPr anchor="ctr"/>
                </a:tc>
                <a:extLst>
                  <a:ext uri="{0D108BD9-81ED-4DB2-BD59-A6C34878D82A}">
                    <a16:rowId xmlns:a16="http://schemas.microsoft.com/office/drawing/2014/main" val="787646774"/>
                  </a:ext>
                </a:extLst>
              </a:tr>
              <a:tr h="720000">
                <a:tc>
                  <a:txBody>
                    <a:bodyPr/>
                    <a:lstStyle/>
                    <a:p>
                      <a:pPr algn="ctr"/>
                      <a:r>
                        <a:rPr lang="de-CH" sz="1400"/>
                        <a:t>4</a:t>
                      </a:r>
                    </a:p>
                  </a:txBody>
                  <a:tcPr anchor="ctr"/>
                </a:tc>
                <a:tc>
                  <a:txBody>
                    <a:bodyPr/>
                    <a:lstStyle/>
                    <a:p>
                      <a:r>
                        <a:rPr lang="fr-FR" sz="1400"/>
                        <a:t>Mener l’entretien de qualification avec les personnes en formation à la fin du semestre et créer le rapport de formation semestriel</a:t>
                      </a:r>
                    </a:p>
                  </a:txBody>
                  <a:tcPr anchor="ctr"/>
                </a:tc>
                <a:tc>
                  <a:txBody>
                    <a:bodyPr/>
                    <a:lstStyle/>
                    <a:p>
                      <a:r>
                        <a:rPr lang="de-CH" sz="1400"/>
                        <a:t>Formateurs/</a:t>
                      </a:r>
                      <a:r>
                        <a:rPr lang="de-CH" sz="1400" err="1"/>
                        <a:t>trices</a:t>
                      </a:r>
                      <a:r>
                        <a:rPr lang="de-CH" sz="1400"/>
                        <a:t> en </a:t>
                      </a:r>
                      <a:r>
                        <a:rPr lang="de-CH" sz="1400" err="1"/>
                        <a:t>entreprise</a:t>
                      </a:r>
                      <a:r>
                        <a:rPr lang="de-CH" sz="1400"/>
                        <a:t> </a:t>
                      </a:r>
                    </a:p>
                  </a:txBody>
                  <a:tcPr anchor="ctr"/>
                </a:tc>
                <a:tc>
                  <a:txBody>
                    <a:bodyPr/>
                    <a:lstStyle/>
                    <a:p>
                      <a:pPr algn="ctr"/>
                      <a:r>
                        <a:rPr lang="de-CH" sz="1400"/>
                        <a:t>Oui</a:t>
                      </a:r>
                    </a:p>
                  </a:txBody>
                  <a:tcPr anchor="ctr"/>
                </a:tc>
                <a:extLst>
                  <a:ext uri="{0D108BD9-81ED-4DB2-BD59-A6C34878D82A}">
                    <a16:rowId xmlns:a16="http://schemas.microsoft.com/office/drawing/2014/main" val="2547536580"/>
                  </a:ext>
                </a:extLst>
              </a:tr>
              <a:tr h="720000">
                <a:tc>
                  <a:txBody>
                    <a:bodyPr/>
                    <a:lstStyle/>
                    <a:p>
                      <a:pPr algn="ctr"/>
                      <a:r>
                        <a:rPr lang="de-CH" sz="1400"/>
                        <a:t>5</a:t>
                      </a:r>
                    </a:p>
                  </a:txBody>
                  <a:tcPr anchor="ctr"/>
                </a:tc>
                <a:tc>
                  <a:txBody>
                    <a:bodyPr/>
                    <a:lstStyle/>
                    <a:p>
                      <a:r>
                        <a:rPr lang="fr-FR" sz="1400"/>
                        <a:t>Attribuer la note d’expérience en entreprise aux personnes en formation à la fin du semestre</a:t>
                      </a:r>
                    </a:p>
                  </a:txBody>
                  <a:tcPr anchor="ctr"/>
                </a:tc>
                <a:tc>
                  <a:txBody>
                    <a:bodyPr/>
                    <a:lstStyle/>
                    <a:p>
                      <a:r>
                        <a:rPr lang="de-CH" sz="1400"/>
                        <a:t>Formateurs/</a:t>
                      </a:r>
                      <a:r>
                        <a:rPr lang="de-CH" sz="1400" err="1"/>
                        <a:t>trices</a:t>
                      </a:r>
                      <a:r>
                        <a:rPr lang="de-CH" sz="1400"/>
                        <a:t> en </a:t>
                      </a:r>
                      <a:r>
                        <a:rPr lang="de-CH" sz="1400" err="1"/>
                        <a:t>entreprise</a:t>
                      </a:r>
                      <a:r>
                        <a:rPr lang="de-CH" sz="1400"/>
                        <a:t> </a:t>
                      </a:r>
                    </a:p>
                  </a:txBody>
                  <a:tcPr anchor="ctr"/>
                </a:tc>
                <a:tc>
                  <a:txBody>
                    <a:bodyPr/>
                    <a:lstStyle/>
                    <a:p>
                      <a:pPr algn="ctr"/>
                      <a:r>
                        <a:rPr lang="de-CH" sz="1400"/>
                        <a:t>Oui</a:t>
                      </a:r>
                    </a:p>
                  </a:txBody>
                  <a:tcPr anchor="ctr"/>
                </a:tc>
                <a:extLst>
                  <a:ext uri="{0D108BD9-81ED-4DB2-BD59-A6C34878D82A}">
                    <a16:rowId xmlns:a16="http://schemas.microsoft.com/office/drawing/2014/main" val="3995802451"/>
                  </a:ext>
                </a:extLst>
              </a:tr>
            </a:tbl>
          </a:graphicData>
        </a:graphic>
      </p:graphicFrame>
      <p:sp>
        <p:nvSpPr>
          <p:cNvPr id="4" name="Foliennummernplatzhalter 3">
            <a:extLst>
              <a:ext uri="{FF2B5EF4-FFF2-40B4-BE49-F238E27FC236}">
                <a16:creationId xmlns:a16="http://schemas.microsoft.com/office/drawing/2014/main" id="{81848B06-4D0E-B3AC-3B0D-C722CFB2C445}"/>
              </a:ext>
            </a:extLst>
          </p:cNvPr>
          <p:cNvSpPr>
            <a:spLocks noGrp="1"/>
          </p:cNvSpPr>
          <p:nvPr>
            <p:ph type="sldNum" sz="quarter" idx="4"/>
          </p:nvPr>
        </p:nvSpPr>
        <p:spPr/>
        <p:txBody>
          <a:bodyPr/>
          <a:lstStyle/>
          <a:p>
            <a:fld id="{208DA8C3-C42B-9A42-8EE5-4A20E5B7F456}" type="slidenum">
              <a:rPr lang="de-CH" smtClean="0"/>
              <a:pPr/>
              <a:t>79</a:t>
            </a:fld>
            <a:endParaRPr lang="de-CH"/>
          </a:p>
        </p:txBody>
      </p:sp>
      <p:sp>
        <p:nvSpPr>
          <p:cNvPr id="3" name="Rechteck 2">
            <a:extLst>
              <a:ext uri="{FF2B5EF4-FFF2-40B4-BE49-F238E27FC236}">
                <a16:creationId xmlns:a16="http://schemas.microsoft.com/office/drawing/2014/main" id="{FC347CF5-A3B6-F2B6-FC14-F7B1E6F7AE20}"/>
              </a:ext>
            </a:extLst>
          </p:cNvPr>
          <p:cNvSpPr/>
          <p:nvPr/>
        </p:nvSpPr>
        <p:spPr>
          <a:xfrm>
            <a:off x="720000" y="5468983"/>
            <a:ext cx="11196000" cy="3918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Pour travailler avec le cockpit de formation, il faut disposer d'un compte Konvink.</a:t>
            </a:r>
            <a:endParaRPr lang="de-CH"/>
          </a:p>
        </p:txBody>
      </p:sp>
    </p:spTree>
    <p:extLst>
      <p:ext uri="{BB962C8B-B14F-4D97-AF65-F5344CB8AC3E}">
        <p14:creationId xmlns:p14="http://schemas.microsoft.com/office/powerpoint/2010/main" val="187444922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204E14A-AE33-C01A-2A96-F50C6DAED171}"/>
              </a:ext>
            </a:extLst>
          </p:cNvPr>
          <p:cNvSpPr>
            <a:spLocks noGrp="1"/>
          </p:cNvSpPr>
          <p:nvPr>
            <p:ph type="title"/>
          </p:nvPr>
        </p:nvSpPr>
        <p:spPr/>
        <p:txBody>
          <a:bodyPr/>
          <a:lstStyle/>
          <a:p>
            <a:r>
              <a:rPr lang="fr-FR"/>
              <a:t>Communauté d’intérêts Formation commerciale initiale</a:t>
            </a:r>
            <a:endParaRPr lang="de-CH"/>
          </a:p>
        </p:txBody>
      </p:sp>
      <p:sp>
        <p:nvSpPr>
          <p:cNvPr id="6" name="Textplatzhalter 5">
            <a:extLst>
              <a:ext uri="{FF2B5EF4-FFF2-40B4-BE49-F238E27FC236}">
                <a16:creationId xmlns:a16="http://schemas.microsoft.com/office/drawing/2014/main" id="{74CA4745-7D6A-567B-1160-343107ED9B3A}"/>
              </a:ext>
            </a:extLst>
          </p:cNvPr>
          <p:cNvSpPr>
            <a:spLocks noGrp="1"/>
          </p:cNvSpPr>
          <p:nvPr>
            <p:ph type="body" sz="quarter" idx="11"/>
          </p:nvPr>
        </p:nvSpPr>
        <p:spPr>
          <a:xfrm>
            <a:off x="720000" y="1224000"/>
            <a:ext cx="9862382" cy="4680000"/>
          </a:xfrm>
        </p:spPr>
        <p:txBody>
          <a:bodyPr/>
          <a:lstStyle/>
          <a:p>
            <a:r>
              <a:rPr lang="fr-FR" b="1"/>
              <a:t>Qui est la Communauté d'intérêts Formation commerciale de base Suisse (CIFC Suisse) ?</a:t>
            </a:r>
          </a:p>
          <a:p>
            <a:r>
              <a:rPr lang="fr-FR"/>
              <a:t>La CIFC Suisse est l’association de formation professionnelle en charge de la formation initiale Employé·e de commerce AFP de deux ans et de la formation initiale Employé·e de commerce CFC de trois ans de la branche « Services et administration » (SA). SA est la plus importante des 19 branches de formations commerciales.</a:t>
            </a:r>
          </a:p>
          <a:p>
            <a:r>
              <a:rPr lang="de-CH">
                <a:sym typeface="Wingdings" panose="05000000000000000000" pitchFamily="2" charset="2"/>
              </a:rPr>
              <a:t> </a:t>
            </a:r>
            <a:r>
              <a:rPr lang="de-CH">
                <a:sym typeface="Wingdings" panose="05000000000000000000" pitchFamily="2" charset="2"/>
                <a:hlinkClick r:id="rId3"/>
              </a:rPr>
              <a:t>https://igkg.ch/fr/</a:t>
            </a:r>
            <a:r>
              <a:rPr lang="de-CH">
                <a:sym typeface="Wingdings" panose="05000000000000000000" pitchFamily="2" charset="2"/>
              </a:rPr>
              <a:t> </a:t>
            </a:r>
            <a:endParaRPr lang="de-CH"/>
          </a:p>
          <a:p>
            <a:endParaRPr lang="de-CH"/>
          </a:p>
          <a:p>
            <a:r>
              <a:rPr lang="fr-FR" b="1"/>
              <a:t>Comment la CIFC est-elle organisée ?</a:t>
            </a:r>
          </a:p>
          <a:p>
            <a:r>
              <a:rPr lang="fr-FR"/>
              <a:t>La CIFC Suisse dispose de 21 organisations cantonales ou intercantonales - appelées commissions des cours. Celles-ci sont responsables de la mise en œuvre des cours interentreprises, soutiennent les entreprises formatrices dans la formation en entreprise et travaillent en étroite collaboration avec les écoles professionnelles.</a:t>
            </a:r>
          </a:p>
          <a:p>
            <a:r>
              <a:rPr lang="de-CH">
                <a:sym typeface="Wingdings" panose="05000000000000000000" pitchFamily="2" charset="2"/>
              </a:rPr>
              <a:t> </a:t>
            </a:r>
            <a:r>
              <a:rPr lang="de-CH">
                <a:sym typeface="Wingdings" panose="05000000000000000000" pitchFamily="2" charset="2"/>
                <a:hlinkClick r:id="rId4"/>
              </a:rPr>
              <a:t>https://igkg.ch/fr/a-propos-de-nous/commission-des-cours/</a:t>
            </a:r>
            <a:r>
              <a:rPr lang="de-CH">
                <a:sym typeface="Wingdings" panose="05000000000000000000" pitchFamily="2" charset="2"/>
              </a:rPr>
              <a:t> </a:t>
            </a:r>
            <a:endParaRPr lang="de-CH"/>
          </a:p>
        </p:txBody>
      </p:sp>
      <p:sp>
        <p:nvSpPr>
          <p:cNvPr id="4" name="Foliennummernplatzhalter 3">
            <a:extLst>
              <a:ext uri="{FF2B5EF4-FFF2-40B4-BE49-F238E27FC236}">
                <a16:creationId xmlns:a16="http://schemas.microsoft.com/office/drawing/2014/main" id="{1F703270-AC3E-FDC5-4B8F-7B7B24C88830}"/>
              </a:ext>
            </a:extLst>
          </p:cNvPr>
          <p:cNvSpPr>
            <a:spLocks noGrp="1"/>
          </p:cNvSpPr>
          <p:nvPr>
            <p:ph type="sldNum" sz="quarter" idx="4"/>
          </p:nvPr>
        </p:nvSpPr>
        <p:spPr/>
        <p:txBody>
          <a:bodyPr/>
          <a:lstStyle/>
          <a:p>
            <a:fld id="{208DA8C3-C42B-9A42-8EE5-4A20E5B7F456}" type="slidenum">
              <a:rPr lang="de-CH" smtClean="0"/>
              <a:pPr/>
              <a:t>8</a:t>
            </a:fld>
            <a:endParaRPr lang="de-CH"/>
          </a:p>
        </p:txBody>
      </p:sp>
      <p:pic>
        <p:nvPicPr>
          <p:cNvPr id="7" name="Grafik 6" descr="Ein Bild, das Muster, Quadrat, Kunst, Symmetrie enthält.&#10;&#10;Automatisch generierte Beschreibung">
            <a:extLst>
              <a:ext uri="{FF2B5EF4-FFF2-40B4-BE49-F238E27FC236}">
                <a16:creationId xmlns:a16="http://schemas.microsoft.com/office/drawing/2014/main" id="{5F99D71A-8B61-5982-04DD-471CAA56DB76}"/>
              </a:ext>
            </a:extLst>
          </p:cNvPr>
          <p:cNvPicPr>
            <a:picLocks noChangeAspect="1"/>
          </p:cNvPicPr>
          <p:nvPr/>
        </p:nvPicPr>
        <p:blipFill>
          <a:blip r:embed="rId5"/>
          <a:stretch>
            <a:fillRect/>
          </a:stretch>
        </p:blipFill>
        <p:spPr>
          <a:xfrm>
            <a:off x="10753200" y="1224000"/>
            <a:ext cx="1080000" cy="1080000"/>
          </a:xfrm>
          <a:prstGeom prst="rect">
            <a:avLst/>
          </a:prstGeom>
          <a:ln>
            <a:solidFill>
              <a:schemeClr val="accent1"/>
            </a:solidFill>
          </a:ln>
        </p:spPr>
      </p:pic>
      <p:pic>
        <p:nvPicPr>
          <p:cNvPr id="10" name="Grafik 9" descr="Ein Bild, das Muster, Quadrat, Pixel enthält.&#10;&#10;Automatisch generierte Beschreibung">
            <a:extLst>
              <a:ext uri="{FF2B5EF4-FFF2-40B4-BE49-F238E27FC236}">
                <a16:creationId xmlns:a16="http://schemas.microsoft.com/office/drawing/2014/main" id="{8C67ACCE-291A-CA2E-6A27-1AC18D8685F7}"/>
              </a:ext>
            </a:extLst>
          </p:cNvPr>
          <p:cNvPicPr>
            <a:picLocks noChangeAspect="1"/>
          </p:cNvPicPr>
          <p:nvPr/>
        </p:nvPicPr>
        <p:blipFill>
          <a:blip r:embed="rId6"/>
          <a:stretch>
            <a:fillRect/>
          </a:stretch>
        </p:blipFill>
        <p:spPr>
          <a:xfrm>
            <a:off x="10753200" y="3294345"/>
            <a:ext cx="1080000" cy="1080000"/>
          </a:xfrm>
          <a:prstGeom prst="rect">
            <a:avLst/>
          </a:prstGeom>
          <a:ln>
            <a:solidFill>
              <a:schemeClr val="accent1"/>
            </a:solidFill>
          </a:ln>
        </p:spPr>
      </p:pic>
    </p:spTree>
    <p:extLst>
      <p:ext uri="{BB962C8B-B14F-4D97-AF65-F5344CB8AC3E}">
        <p14:creationId xmlns:p14="http://schemas.microsoft.com/office/powerpoint/2010/main" val="2459559184"/>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C5216D-C0FF-9C57-0105-EDAC586F6D75}"/>
              </a:ext>
            </a:extLst>
          </p:cNvPr>
          <p:cNvSpPr>
            <a:spLocks noGrp="1"/>
          </p:cNvSpPr>
          <p:nvPr>
            <p:ph type="title"/>
          </p:nvPr>
        </p:nvSpPr>
        <p:spPr/>
        <p:txBody>
          <a:bodyPr/>
          <a:lstStyle/>
          <a:p>
            <a:r>
              <a:rPr lang="fr-CH"/>
              <a:t>Mon rôle de formatrice/formateur </a:t>
            </a:r>
          </a:p>
        </p:txBody>
      </p:sp>
      <p:sp>
        <p:nvSpPr>
          <p:cNvPr id="3" name="Textplatzhalter 2">
            <a:extLst>
              <a:ext uri="{FF2B5EF4-FFF2-40B4-BE49-F238E27FC236}">
                <a16:creationId xmlns:a16="http://schemas.microsoft.com/office/drawing/2014/main" id="{3105B071-F552-41EB-F2F8-EC915404E80D}"/>
              </a:ext>
            </a:extLst>
          </p:cNvPr>
          <p:cNvSpPr>
            <a:spLocks noGrp="1"/>
          </p:cNvSpPr>
          <p:nvPr>
            <p:ph type="body" sz="quarter" idx="11"/>
          </p:nvPr>
        </p:nvSpPr>
        <p:spPr>
          <a:xfrm>
            <a:off x="720000" y="1224000"/>
            <a:ext cx="11113199" cy="4680000"/>
          </a:xfrm>
        </p:spPr>
        <p:txBody>
          <a:bodyPr/>
          <a:lstStyle/>
          <a:p>
            <a:r>
              <a:rPr lang="fr-CH" b="1"/>
              <a:t>Quatre rôles différents dans la formation professionnelle – </a:t>
            </a:r>
          </a:p>
          <a:p>
            <a:r>
              <a:rPr lang="fr-CH" b="1"/>
              <a:t>avec différentes attitudes </a:t>
            </a:r>
          </a:p>
          <a:p>
            <a:endParaRPr lang="de-CH"/>
          </a:p>
          <a:p>
            <a:r>
              <a:rPr lang="fr-CH" b="1"/>
              <a:t>Le rôle de guide</a:t>
            </a:r>
          </a:p>
          <a:p>
            <a:pPr marL="285750" indent="-285750">
              <a:buFont typeface="Symbol" panose="05050102010706020507" pitchFamily="18" charset="2"/>
              <a:buChar char="-"/>
            </a:pPr>
            <a:r>
              <a:rPr lang="fr-CH"/>
              <a:t>Je guide les personnes en formation et je poursuis des objectifs concrets</a:t>
            </a:r>
            <a:br>
              <a:rPr lang="fr-CH"/>
            </a:br>
            <a:r>
              <a:rPr lang="fr-CH"/>
              <a:t>avec elles.</a:t>
            </a:r>
          </a:p>
          <a:p>
            <a:pPr marL="285750" indent="-285750">
              <a:buFont typeface="Symbol" panose="05050102010706020507" pitchFamily="18" charset="2"/>
              <a:buChar char="-"/>
            </a:pPr>
            <a:r>
              <a:rPr lang="fr-CH"/>
              <a:t>Je mets mes propres connaissances et mes expériences à leur disposition</a:t>
            </a:r>
            <a:br>
              <a:rPr lang="fr-CH"/>
            </a:br>
            <a:r>
              <a:rPr lang="fr-CH"/>
              <a:t>pour les aider à résoudre des problèmes.</a:t>
            </a:r>
          </a:p>
          <a:p>
            <a:pPr marL="285750" indent="-285750">
              <a:buFont typeface="Symbol" panose="05050102010706020507" pitchFamily="18" charset="2"/>
              <a:buChar char="-"/>
            </a:pPr>
            <a:r>
              <a:rPr lang="fr-CH"/>
              <a:t>Mon objectif est d’arriver efficacement à atteindre un objectif intermédiaire</a:t>
            </a:r>
            <a:br>
              <a:rPr lang="fr-CH"/>
            </a:br>
            <a:r>
              <a:rPr lang="fr-CH"/>
              <a:t>et j’ai une idée de la manière d’y arriver.</a:t>
            </a:r>
          </a:p>
          <a:p>
            <a:endParaRPr lang="de-CH"/>
          </a:p>
          <a:p>
            <a:r>
              <a:rPr lang="fr-CH" b="1"/>
              <a:t>Le rôle de trainer</a:t>
            </a:r>
          </a:p>
          <a:p>
            <a:pPr marL="285750" indent="-285750">
              <a:buFont typeface="Symbol" panose="05050102010706020507" pitchFamily="18" charset="2"/>
              <a:buChar char="-"/>
            </a:pPr>
            <a:r>
              <a:rPr lang="fr-CH"/>
              <a:t>Je transmets des méthodes et des concepts aux personnes en formation pour qu’elles puissent atteindre leur objectif.</a:t>
            </a:r>
          </a:p>
          <a:p>
            <a:pPr marL="285750" indent="-285750">
              <a:buFont typeface="Symbol" panose="05050102010706020507" pitchFamily="18" charset="2"/>
              <a:buChar char="-"/>
            </a:pPr>
            <a:r>
              <a:rPr lang="fr-CH"/>
              <a:t>Elles utilisent ces nouvelles connaissances de façon autonome et les mettent en pratique.</a:t>
            </a:r>
          </a:p>
          <a:p>
            <a:pPr marL="285750" indent="-285750">
              <a:buFont typeface="Symbol" panose="05050102010706020507" pitchFamily="18" charset="2"/>
              <a:buChar char="-"/>
            </a:pPr>
            <a:r>
              <a:rPr lang="fr-CH"/>
              <a:t>Mon objectif est de transmettre des connaissances et je passe le relais pour leur mise en pratique.</a:t>
            </a:r>
          </a:p>
          <a:p>
            <a:endParaRPr lang="de-CH"/>
          </a:p>
        </p:txBody>
      </p:sp>
      <p:sp>
        <p:nvSpPr>
          <p:cNvPr id="4" name="Foliennummernplatzhalter 3">
            <a:extLst>
              <a:ext uri="{FF2B5EF4-FFF2-40B4-BE49-F238E27FC236}">
                <a16:creationId xmlns:a16="http://schemas.microsoft.com/office/drawing/2014/main" id="{711F97DA-8920-438B-8DDB-EAB804009CC1}"/>
              </a:ext>
            </a:extLst>
          </p:cNvPr>
          <p:cNvSpPr>
            <a:spLocks noGrp="1"/>
          </p:cNvSpPr>
          <p:nvPr>
            <p:ph type="sldNum" sz="quarter" idx="4"/>
          </p:nvPr>
        </p:nvSpPr>
        <p:spPr/>
        <p:txBody>
          <a:bodyPr/>
          <a:lstStyle/>
          <a:p>
            <a:fld id="{208DA8C3-C42B-9A42-8EE5-4A20E5B7F456}" type="slidenum">
              <a:rPr lang="de-CH" smtClean="0"/>
              <a:pPr/>
              <a:t>80</a:t>
            </a:fld>
            <a:endParaRPr lang="de-CH"/>
          </a:p>
        </p:txBody>
      </p:sp>
      <p:pic>
        <p:nvPicPr>
          <p:cNvPr id="6" name="Grafik 6" descr="Ein Bild, das Tisch enthält.&#10;&#10;Beschreibung automatisch generiert.">
            <a:extLst>
              <a:ext uri="{FF2B5EF4-FFF2-40B4-BE49-F238E27FC236}">
                <a16:creationId xmlns:a16="http://schemas.microsoft.com/office/drawing/2014/main" id="{3A77E099-87F2-099A-6D77-FA532C60C970}"/>
              </a:ext>
            </a:extLst>
          </p:cNvPr>
          <p:cNvPicPr>
            <a:picLocks noChangeAspect="1"/>
          </p:cNvPicPr>
          <p:nvPr/>
        </p:nvPicPr>
        <p:blipFill>
          <a:blip r:embed="rId3"/>
          <a:stretch>
            <a:fillRect/>
          </a:stretch>
        </p:blipFill>
        <p:spPr>
          <a:xfrm>
            <a:off x="8053200" y="1224000"/>
            <a:ext cx="3780000" cy="2929711"/>
          </a:xfrm>
          <a:prstGeom prst="rect">
            <a:avLst/>
          </a:prstGeom>
        </p:spPr>
      </p:pic>
    </p:spTree>
    <p:extLst>
      <p:ext uri="{BB962C8B-B14F-4D97-AF65-F5344CB8AC3E}">
        <p14:creationId xmlns:p14="http://schemas.microsoft.com/office/powerpoint/2010/main" val="11830222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500"/>
                                        <p:tgtEl>
                                          <p:spTgt spid="3">
                                            <p:txEl>
                                              <p:pRg st="9" end="9"/>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fade">
                                      <p:cBhvr>
                                        <p:cTn id="2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C5216D-C0FF-9C57-0105-EDAC586F6D75}"/>
              </a:ext>
            </a:extLst>
          </p:cNvPr>
          <p:cNvSpPr>
            <a:spLocks noGrp="1"/>
          </p:cNvSpPr>
          <p:nvPr>
            <p:ph type="title"/>
          </p:nvPr>
        </p:nvSpPr>
        <p:spPr/>
        <p:txBody>
          <a:bodyPr/>
          <a:lstStyle/>
          <a:p>
            <a:r>
              <a:rPr lang="fr-CH"/>
              <a:t>Mon rôle de formatrice/formateur </a:t>
            </a:r>
          </a:p>
        </p:txBody>
      </p:sp>
      <p:sp>
        <p:nvSpPr>
          <p:cNvPr id="3" name="Textplatzhalter 2">
            <a:extLst>
              <a:ext uri="{FF2B5EF4-FFF2-40B4-BE49-F238E27FC236}">
                <a16:creationId xmlns:a16="http://schemas.microsoft.com/office/drawing/2014/main" id="{3105B071-F552-41EB-F2F8-EC915404E80D}"/>
              </a:ext>
            </a:extLst>
          </p:cNvPr>
          <p:cNvSpPr>
            <a:spLocks noGrp="1"/>
          </p:cNvSpPr>
          <p:nvPr>
            <p:ph type="body" sz="quarter" idx="11"/>
          </p:nvPr>
        </p:nvSpPr>
        <p:spPr>
          <a:xfrm>
            <a:off x="720000" y="1224000"/>
            <a:ext cx="11113200" cy="4680000"/>
          </a:xfrm>
        </p:spPr>
        <p:txBody>
          <a:bodyPr/>
          <a:lstStyle/>
          <a:p>
            <a:r>
              <a:rPr lang="fr-CH" b="1"/>
              <a:t>Quatre rôles différents dans la formation professionnelle – </a:t>
            </a:r>
          </a:p>
          <a:p>
            <a:r>
              <a:rPr lang="fr-CH" b="1"/>
              <a:t>avec différentes attitudes </a:t>
            </a:r>
          </a:p>
          <a:p>
            <a:endParaRPr lang="de-CH"/>
          </a:p>
          <a:p>
            <a:r>
              <a:rPr lang="fr-CH" b="1"/>
              <a:t>Le rôle de coach</a:t>
            </a:r>
          </a:p>
          <a:p>
            <a:pPr marL="285750" indent="-285750">
              <a:buFont typeface="Symbol" panose="05050102010706020507" pitchFamily="18" charset="2"/>
              <a:buChar char="-"/>
            </a:pPr>
            <a:r>
              <a:rPr lang="fr-CH"/>
              <a:t>J’exploite les points forts des personnes en formation et je les développe</a:t>
            </a:r>
            <a:br>
              <a:rPr lang="fr-CH"/>
            </a:br>
            <a:r>
              <a:rPr lang="fr-CH"/>
              <a:t>en fonction du niveau de formation.</a:t>
            </a:r>
          </a:p>
          <a:p>
            <a:pPr marL="285750" indent="-285750">
              <a:buFont typeface="Symbol" panose="05050102010706020507" pitchFamily="18" charset="2"/>
              <a:buChar char="-"/>
            </a:pPr>
            <a:r>
              <a:rPr lang="fr-CH"/>
              <a:t>Je leur propose un cadre, j’accompagne le processus et je donne des lignes</a:t>
            </a:r>
            <a:br>
              <a:rPr lang="fr-CH"/>
            </a:br>
            <a:r>
              <a:rPr lang="fr-CH"/>
              <a:t>de conduite. </a:t>
            </a:r>
          </a:p>
          <a:p>
            <a:pPr marL="285750" indent="-285750">
              <a:buFont typeface="Symbol" panose="05050102010706020507" pitchFamily="18" charset="2"/>
              <a:buChar char="-"/>
            </a:pPr>
            <a:r>
              <a:rPr lang="fr-CH"/>
              <a:t>Les personnes en formation travaillent sur leur développement professionnel</a:t>
            </a:r>
            <a:br>
              <a:rPr lang="fr-CH"/>
            </a:br>
            <a:r>
              <a:rPr lang="fr-CH"/>
              <a:t>et personnel en toute autonomie.</a:t>
            </a:r>
          </a:p>
          <a:p>
            <a:pPr marL="285750" indent="-285750">
              <a:buFont typeface="Symbol" panose="05050102010706020507" pitchFamily="18" charset="2"/>
              <a:buChar char="-"/>
            </a:pPr>
            <a:r>
              <a:rPr lang="fr-CH"/>
              <a:t>Mon objectif est que les personnes en formation gagnent en autonomie et</a:t>
            </a:r>
            <a:br>
              <a:rPr lang="fr-CH"/>
            </a:br>
            <a:r>
              <a:rPr lang="fr-CH"/>
              <a:t>en assurance.</a:t>
            </a:r>
          </a:p>
          <a:p>
            <a:endParaRPr lang="de-CH"/>
          </a:p>
          <a:p>
            <a:r>
              <a:rPr lang="fr-CH" b="1"/>
              <a:t>Le rôle d’accompagnateur</a:t>
            </a:r>
          </a:p>
          <a:p>
            <a:pPr marL="285750" indent="-285750">
              <a:buFont typeface="Symbol" panose="05050102010706020507" pitchFamily="18" charset="2"/>
              <a:buChar char="-"/>
            </a:pPr>
            <a:r>
              <a:rPr lang="fr-CH"/>
              <a:t>J’offre un soutien rapproché aux personnes en formation et je les laisse respirer dans les périodes difficiles.  </a:t>
            </a:r>
          </a:p>
          <a:p>
            <a:pPr marL="285750" indent="-285750">
              <a:buFont typeface="Symbol" panose="05050102010706020507" pitchFamily="18" charset="2"/>
              <a:buChar char="-"/>
            </a:pPr>
            <a:r>
              <a:rPr lang="fr-CH"/>
              <a:t>Les personnes en formation peuvent compter sur moi, je leur témoigne de l’empathie et de l’attention et je les aide à être dans l’acceptation.</a:t>
            </a:r>
          </a:p>
          <a:p>
            <a:pPr marL="285750" indent="-285750">
              <a:buFont typeface="Symbol" panose="05050102010706020507" pitchFamily="18" charset="2"/>
              <a:buChar char="-"/>
            </a:pPr>
            <a:r>
              <a:rPr lang="fr-CH"/>
              <a:t>Mon objectif est de les soutenir dans des situations difficiles et d’être là pour elles.</a:t>
            </a:r>
          </a:p>
          <a:p>
            <a:pPr marL="285750" indent="-285750">
              <a:buFont typeface="Arial" panose="020B0604020202020204" pitchFamily="34" charset="0"/>
              <a:buChar char="•"/>
            </a:pPr>
            <a:endParaRPr lang="de-CH"/>
          </a:p>
          <a:p>
            <a:endParaRPr lang="de-CH"/>
          </a:p>
        </p:txBody>
      </p:sp>
      <p:sp>
        <p:nvSpPr>
          <p:cNvPr id="4" name="Foliennummernplatzhalter 3">
            <a:extLst>
              <a:ext uri="{FF2B5EF4-FFF2-40B4-BE49-F238E27FC236}">
                <a16:creationId xmlns:a16="http://schemas.microsoft.com/office/drawing/2014/main" id="{711F97DA-8920-438B-8DDB-EAB804009CC1}"/>
              </a:ext>
            </a:extLst>
          </p:cNvPr>
          <p:cNvSpPr>
            <a:spLocks noGrp="1"/>
          </p:cNvSpPr>
          <p:nvPr>
            <p:ph type="sldNum" sz="quarter" idx="4"/>
          </p:nvPr>
        </p:nvSpPr>
        <p:spPr/>
        <p:txBody>
          <a:bodyPr/>
          <a:lstStyle/>
          <a:p>
            <a:fld id="{208DA8C3-C42B-9A42-8EE5-4A20E5B7F456}" type="slidenum">
              <a:rPr lang="de-CH" smtClean="0"/>
              <a:pPr/>
              <a:t>81</a:t>
            </a:fld>
            <a:endParaRPr lang="de-CH"/>
          </a:p>
        </p:txBody>
      </p:sp>
      <p:pic>
        <p:nvPicPr>
          <p:cNvPr id="5" name="Grafik 6" descr="Ein Bild, das Tisch enthält.&#10;&#10;Beschreibung automatisch generiert.">
            <a:extLst>
              <a:ext uri="{FF2B5EF4-FFF2-40B4-BE49-F238E27FC236}">
                <a16:creationId xmlns:a16="http://schemas.microsoft.com/office/drawing/2014/main" id="{F2D8284A-D5AD-BA58-5DA2-47438180D3AF}"/>
              </a:ext>
            </a:extLst>
          </p:cNvPr>
          <p:cNvPicPr>
            <a:picLocks noChangeAspect="1"/>
          </p:cNvPicPr>
          <p:nvPr/>
        </p:nvPicPr>
        <p:blipFill>
          <a:blip r:embed="rId3"/>
          <a:stretch>
            <a:fillRect/>
          </a:stretch>
        </p:blipFill>
        <p:spPr>
          <a:xfrm>
            <a:off x="8053200" y="1224000"/>
            <a:ext cx="3780000" cy="2929711"/>
          </a:xfrm>
          <a:prstGeom prst="rect">
            <a:avLst/>
          </a:prstGeom>
        </p:spPr>
      </p:pic>
    </p:spTree>
    <p:extLst>
      <p:ext uri="{BB962C8B-B14F-4D97-AF65-F5344CB8AC3E}">
        <p14:creationId xmlns:p14="http://schemas.microsoft.com/office/powerpoint/2010/main" val="2052189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fade">
                                      <p:cBhvr>
                                        <p:cTn id="24" dur="500"/>
                                        <p:tgtEl>
                                          <p:spTgt spid="3">
                                            <p:txEl>
                                              <p:pRg st="11" end="1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fade">
                                      <p:cBhvr>
                                        <p:cTn id="2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5F487D-5F8B-48B4-9842-51EC2A318A6C}"/>
              </a:ext>
            </a:extLst>
          </p:cNvPr>
          <p:cNvSpPr>
            <a:spLocks noGrp="1"/>
          </p:cNvSpPr>
          <p:nvPr>
            <p:ph type="ctrTitle"/>
          </p:nvPr>
        </p:nvSpPr>
        <p:spPr/>
        <p:txBody>
          <a:bodyPr/>
          <a:lstStyle/>
          <a:p>
            <a:r>
              <a:rPr lang="fr-FR" dirty="0"/>
              <a:t>Aperçu de la procédure de qualification</a:t>
            </a:r>
            <a:endParaRPr lang="fr-CH" dirty="0"/>
          </a:p>
        </p:txBody>
      </p:sp>
    </p:spTree>
    <p:extLst>
      <p:ext uri="{BB962C8B-B14F-4D97-AF65-F5344CB8AC3E}">
        <p14:creationId xmlns:p14="http://schemas.microsoft.com/office/powerpoint/2010/main" val="3551067983"/>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D204F-5292-4494-ACA6-6271A1293DC3}"/>
              </a:ext>
            </a:extLst>
          </p:cNvPr>
          <p:cNvSpPr>
            <a:spLocks noGrp="1"/>
          </p:cNvSpPr>
          <p:nvPr>
            <p:ph type="title"/>
          </p:nvPr>
        </p:nvSpPr>
        <p:spPr/>
        <p:txBody>
          <a:bodyPr/>
          <a:lstStyle/>
          <a:p>
            <a:r>
              <a:rPr lang="fr-CH"/>
              <a:t>Procédure de qualification (1/3)</a:t>
            </a:r>
          </a:p>
        </p:txBody>
      </p:sp>
      <p:sp>
        <p:nvSpPr>
          <p:cNvPr id="3" name="Textplatzhalter 2">
            <a:extLst>
              <a:ext uri="{FF2B5EF4-FFF2-40B4-BE49-F238E27FC236}">
                <a16:creationId xmlns:a16="http://schemas.microsoft.com/office/drawing/2014/main" id="{033CC9C0-8E1D-432A-9F6F-E1F78ECF5A48}"/>
              </a:ext>
            </a:extLst>
          </p:cNvPr>
          <p:cNvSpPr>
            <a:spLocks noGrp="1"/>
          </p:cNvSpPr>
          <p:nvPr>
            <p:ph type="body" sz="quarter" idx="11"/>
          </p:nvPr>
        </p:nvSpPr>
        <p:spPr/>
        <p:txBody>
          <a:bodyPr/>
          <a:lstStyle/>
          <a:p>
            <a:r>
              <a:rPr lang="fr-CH" b="1" dirty="0"/>
              <a:t>Pendant l’apprentissage :</a:t>
            </a:r>
          </a:p>
          <a:p>
            <a:endParaRPr lang="de-CH" b="1" dirty="0"/>
          </a:p>
          <a:p>
            <a:r>
              <a:rPr lang="fr-CH" b="1" dirty="0"/>
              <a:t>Notes d’expérience</a:t>
            </a:r>
          </a:p>
          <a:p>
            <a:pPr marL="285750" indent="-285750">
              <a:buFont typeface="Arial" panose="020B0604020202020204" pitchFamily="34" charset="0"/>
              <a:buChar char="•"/>
            </a:pPr>
            <a:r>
              <a:rPr lang="fr-CH" dirty="0"/>
              <a:t>Moyenne des 2 contrôles de compétences de l’entreprise </a:t>
            </a:r>
            <a:r>
              <a:rPr lang="fr-CH" dirty="0">
                <a:sym typeface="Wingdings" panose="05000000000000000000" pitchFamily="2" charset="2"/>
              </a:rPr>
              <a:t></a:t>
            </a:r>
            <a:r>
              <a:rPr lang="fr-CH" dirty="0"/>
              <a:t> Note d’expérience de la formation à la pratique professionnelle</a:t>
            </a:r>
          </a:p>
          <a:p>
            <a:pPr marL="285750" indent="-285750">
              <a:buFont typeface="Arial" panose="020B0604020202020204" pitchFamily="34" charset="0"/>
              <a:buChar char="•"/>
            </a:pPr>
            <a:r>
              <a:rPr lang="fr-CH" dirty="0"/>
              <a:t>Moyenne des 2 contrôles de compétences des CI </a:t>
            </a:r>
            <a:r>
              <a:rPr lang="fr-CH" dirty="0">
                <a:sym typeface="Wingdings" panose="05000000000000000000" pitchFamily="2" charset="2"/>
              </a:rPr>
              <a:t></a:t>
            </a:r>
            <a:r>
              <a:rPr lang="fr-CH" dirty="0"/>
              <a:t> Note d’expérience des cours interentreprises</a:t>
            </a:r>
          </a:p>
          <a:p>
            <a:pPr marL="285750" indent="-285750">
              <a:buFont typeface="Arial" panose="020B0604020202020204" pitchFamily="34" charset="0"/>
              <a:buChar char="•"/>
            </a:pPr>
            <a:r>
              <a:rPr lang="fr-CH" dirty="0"/>
              <a:t>Moyenne des 4 notes de bulletin semestriel </a:t>
            </a:r>
            <a:r>
              <a:rPr lang="fr-CH" dirty="0">
                <a:sym typeface="Wingdings" panose="05000000000000000000" pitchFamily="2" charset="2"/>
              </a:rPr>
              <a:t></a:t>
            </a:r>
            <a:r>
              <a:rPr lang="fr-CH" dirty="0"/>
              <a:t> Note d’expérience de l’enseignement des connaissances professionnelles et de la culture générale</a:t>
            </a:r>
          </a:p>
        </p:txBody>
      </p:sp>
      <p:sp>
        <p:nvSpPr>
          <p:cNvPr id="4" name="Foliennummernplatzhalter 3">
            <a:extLst>
              <a:ext uri="{FF2B5EF4-FFF2-40B4-BE49-F238E27FC236}">
                <a16:creationId xmlns:a16="http://schemas.microsoft.com/office/drawing/2014/main" id="{50FBFAB0-2C35-4EF8-9449-981723794CFD}"/>
              </a:ext>
            </a:extLst>
          </p:cNvPr>
          <p:cNvSpPr>
            <a:spLocks noGrp="1"/>
          </p:cNvSpPr>
          <p:nvPr>
            <p:ph type="sldNum" sz="quarter" idx="4"/>
          </p:nvPr>
        </p:nvSpPr>
        <p:spPr/>
        <p:txBody>
          <a:bodyPr/>
          <a:lstStyle/>
          <a:p>
            <a:fld id="{208DA8C3-C42B-9A42-8EE5-4A20E5B7F456}" type="slidenum">
              <a:rPr lang="de-CH" smtClean="0"/>
              <a:pPr/>
              <a:t>83</a:t>
            </a:fld>
            <a:endParaRPr lang="de-CH"/>
          </a:p>
        </p:txBody>
      </p:sp>
    </p:spTree>
    <p:extLst>
      <p:ext uri="{BB962C8B-B14F-4D97-AF65-F5344CB8AC3E}">
        <p14:creationId xmlns:p14="http://schemas.microsoft.com/office/powerpoint/2010/main" val="12049573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D204F-5292-4494-ACA6-6271A1293DC3}"/>
              </a:ext>
            </a:extLst>
          </p:cNvPr>
          <p:cNvSpPr>
            <a:spLocks noGrp="1"/>
          </p:cNvSpPr>
          <p:nvPr>
            <p:ph type="title"/>
          </p:nvPr>
        </p:nvSpPr>
        <p:spPr/>
        <p:txBody>
          <a:bodyPr/>
          <a:lstStyle/>
          <a:p>
            <a:r>
              <a:rPr lang="fr-CH"/>
              <a:t>Procédure de qualification (2/3)</a:t>
            </a:r>
          </a:p>
        </p:txBody>
      </p:sp>
      <p:sp>
        <p:nvSpPr>
          <p:cNvPr id="3" name="Textplatzhalter 2">
            <a:extLst>
              <a:ext uri="{FF2B5EF4-FFF2-40B4-BE49-F238E27FC236}">
                <a16:creationId xmlns:a16="http://schemas.microsoft.com/office/drawing/2014/main" id="{033CC9C0-8E1D-432A-9F6F-E1F78ECF5A48}"/>
              </a:ext>
            </a:extLst>
          </p:cNvPr>
          <p:cNvSpPr>
            <a:spLocks noGrp="1"/>
          </p:cNvSpPr>
          <p:nvPr>
            <p:ph type="body" sz="quarter" idx="11"/>
          </p:nvPr>
        </p:nvSpPr>
        <p:spPr/>
        <p:txBody>
          <a:bodyPr/>
          <a:lstStyle/>
          <a:p>
            <a:r>
              <a:rPr lang="fr-CH" b="1" dirty="0"/>
              <a:t>Vers la fin de l’apprentissage :</a:t>
            </a:r>
          </a:p>
          <a:p>
            <a:endParaRPr lang="de-CH" b="1" dirty="0"/>
          </a:p>
          <a:p>
            <a:r>
              <a:rPr lang="fr-CH" b="1" dirty="0"/>
              <a:t>Travail pratique</a:t>
            </a:r>
          </a:p>
          <a:p>
            <a:pPr marL="285750" indent="-285750">
              <a:buFont typeface="Arial" panose="020B0604020202020204" pitchFamily="34" charset="0"/>
              <a:buChar char="•"/>
            </a:pPr>
            <a:r>
              <a:rPr lang="fr-CH" dirty="0"/>
              <a:t>Étude de cas dirigée spécifique à la branche sous forme d’un examen oral de 50 min</a:t>
            </a:r>
          </a:p>
          <a:p>
            <a:pPr marL="285750" indent="-285750">
              <a:buFont typeface="Arial" panose="020B0604020202020204" pitchFamily="34" charset="0"/>
              <a:buChar char="•"/>
            </a:pPr>
            <a:r>
              <a:rPr lang="fr-CH" dirty="0"/>
              <a:t>Se base sur le dossier de formation en ligne</a:t>
            </a:r>
          </a:p>
          <a:p>
            <a:pPr marL="285750" indent="-285750">
              <a:buFont typeface="Arial" panose="020B0604020202020204" pitchFamily="34" charset="0"/>
              <a:buChar char="•"/>
            </a:pPr>
            <a:r>
              <a:rPr lang="fr-CH" dirty="0"/>
              <a:t>Suppression de </a:t>
            </a:r>
            <a:r>
              <a:rPr lang="fr-CH"/>
              <a:t>l’examen écrit</a:t>
            </a:r>
            <a:endParaRPr lang="fr-CH" dirty="0"/>
          </a:p>
        </p:txBody>
      </p:sp>
      <p:sp>
        <p:nvSpPr>
          <p:cNvPr id="4" name="Foliennummernplatzhalter 3">
            <a:extLst>
              <a:ext uri="{FF2B5EF4-FFF2-40B4-BE49-F238E27FC236}">
                <a16:creationId xmlns:a16="http://schemas.microsoft.com/office/drawing/2014/main" id="{50FBFAB0-2C35-4EF8-9449-981723794CFD}"/>
              </a:ext>
            </a:extLst>
          </p:cNvPr>
          <p:cNvSpPr>
            <a:spLocks noGrp="1"/>
          </p:cNvSpPr>
          <p:nvPr>
            <p:ph type="sldNum" sz="quarter" idx="4"/>
          </p:nvPr>
        </p:nvSpPr>
        <p:spPr/>
        <p:txBody>
          <a:bodyPr/>
          <a:lstStyle/>
          <a:p>
            <a:fld id="{208DA8C3-C42B-9A42-8EE5-4A20E5B7F456}" type="slidenum">
              <a:rPr lang="de-CH" smtClean="0"/>
              <a:pPr/>
              <a:t>84</a:t>
            </a:fld>
            <a:endParaRPr lang="de-CH"/>
          </a:p>
        </p:txBody>
      </p:sp>
    </p:spTree>
    <p:extLst>
      <p:ext uri="{BB962C8B-B14F-4D97-AF65-F5344CB8AC3E}">
        <p14:creationId xmlns:p14="http://schemas.microsoft.com/office/powerpoint/2010/main" val="4083664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BD204F-5292-4494-ACA6-6271A1293DC3}"/>
              </a:ext>
            </a:extLst>
          </p:cNvPr>
          <p:cNvSpPr>
            <a:spLocks noGrp="1"/>
          </p:cNvSpPr>
          <p:nvPr>
            <p:ph type="title"/>
          </p:nvPr>
        </p:nvSpPr>
        <p:spPr/>
        <p:txBody>
          <a:bodyPr/>
          <a:lstStyle/>
          <a:p>
            <a:r>
              <a:rPr lang="fr-CH"/>
              <a:t>Procédure de qualification (3/3)</a:t>
            </a:r>
          </a:p>
        </p:txBody>
      </p:sp>
      <p:sp>
        <p:nvSpPr>
          <p:cNvPr id="3" name="Textplatzhalter 2">
            <a:extLst>
              <a:ext uri="{FF2B5EF4-FFF2-40B4-BE49-F238E27FC236}">
                <a16:creationId xmlns:a16="http://schemas.microsoft.com/office/drawing/2014/main" id="{033CC9C0-8E1D-432A-9F6F-E1F78ECF5A48}"/>
              </a:ext>
            </a:extLst>
          </p:cNvPr>
          <p:cNvSpPr>
            <a:spLocks noGrp="1"/>
          </p:cNvSpPr>
          <p:nvPr>
            <p:ph type="body" sz="quarter" idx="11"/>
          </p:nvPr>
        </p:nvSpPr>
        <p:spPr>
          <a:xfrm>
            <a:off x="720001" y="1224000"/>
            <a:ext cx="11113199" cy="4680000"/>
          </a:xfrm>
        </p:spPr>
        <p:txBody>
          <a:bodyPr/>
          <a:lstStyle/>
          <a:p>
            <a:r>
              <a:rPr lang="fr-CH" b="1" dirty="0"/>
              <a:t>Conditions de réussite</a:t>
            </a:r>
          </a:p>
          <a:p>
            <a:r>
              <a:rPr lang="fr-CH" dirty="0"/>
              <a:t>La procédure de qualification avec examen final est réussie si les conditions suivantes sont réunies :</a:t>
            </a:r>
          </a:p>
          <a:p>
            <a:pPr marL="342900" indent="-342900">
              <a:buFont typeface="+mj-lt"/>
              <a:buAutoNum type="alphaLcParenR"/>
            </a:pPr>
            <a:r>
              <a:rPr lang="fr-CH" dirty="0"/>
              <a:t>la note du domaine de qualification « travail pratique » est supérieure ou égale à 4 (note éliminatoire) ;</a:t>
            </a:r>
          </a:p>
          <a:p>
            <a:pPr marL="342900" indent="-342900">
              <a:buFont typeface="+mj-lt"/>
              <a:buAutoNum type="alphaLcParenR"/>
            </a:pPr>
            <a:r>
              <a:rPr lang="fr-CH" dirty="0"/>
              <a:t>la note du domaine de qualification « connaissances professionnelles et culture générale » est supérieure ou égale à 4 (note éliminatoire) ;</a:t>
            </a:r>
          </a:p>
          <a:p>
            <a:pPr marL="342900" indent="-342900">
              <a:buFont typeface="+mj-lt"/>
              <a:buAutoNum type="alphaLcParenR"/>
            </a:pPr>
            <a:r>
              <a:rPr lang="fr-CH" dirty="0"/>
              <a:t>la note globale est supérieure ou égale à 4.</a:t>
            </a:r>
          </a:p>
          <a:p>
            <a:endParaRPr lang="de-CH" dirty="0"/>
          </a:p>
          <a:p>
            <a:r>
              <a:rPr lang="fr-CH" dirty="0"/>
              <a:t>La procédure de qualification peut être répétée deux fois au maximum.</a:t>
            </a:r>
          </a:p>
        </p:txBody>
      </p:sp>
      <p:sp>
        <p:nvSpPr>
          <p:cNvPr id="4" name="Foliennummernplatzhalter 3">
            <a:extLst>
              <a:ext uri="{FF2B5EF4-FFF2-40B4-BE49-F238E27FC236}">
                <a16:creationId xmlns:a16="http://schemas.microsoft.com/office/drawing/2014/main" id="{50FBFAB0-2C35-4EF8-9449-981723794CFD}"/>
              </a:ext>
            </a:extLst>
          </p:cNvPr>
          <p:cNvSpPr>
            <a:spLocks noGrp="1"/>
          </p:cNvSpPr>
          <p:nvPr>
            <p:ph type="sldNum" sz="quarter" idx="4"/>
          </p:nvPr>
        </p:nvSpPr>
        <p:spPr/>
        <p:txBody>
          <a:bodyPr/>
          <a:lstStyle/>
          <a:p>
            <a:fld id="{208DA8C3-C42B-9A42-8EE5-4A20E5B7F456}" type="slidenum">
              <a:rPr lang="de-CH" smtClean="0"/>
              <a:pPr/>
              <a:t>85</a:t>
            </a:fld>
            <a:endParaRPr lang="de-CH"/>
          </a:p>
        </p:txBody>
      </p:sp>
      <p:sp>
        <p:nvSpPr>
          <p:cNvPr id="6" name="Rechteck: gefaltete Ecke 5">
            <a:extLst>
              <a:ext uri="{FF2B5EF4-FFF2-40B4-BE49-F238E27FC236}">
                <a16:creationId xmlns:a16="http://schemas.microsoft.com/office/drawing/2014/main" id="{838B5C11-DFA9-4529-8BBD-88A7CA2A9041}"/>
              </a:ext>
            </a:extLst>
          </p:cNvPr>
          <p:cNvSpPr/>
          <p:nvPr/>
        </p:nvSpPr>
        <p:spPr>
          <a:xfrm>
            <a:off x="8977745" y="3361216"/>
            <a:ext cx="2855455" cy="2542784"/>
          </a:xfrm>
          <a:prstGeom prst="foldedCorne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nSpc>
                <a:spcPct val="100000"/>
              </a:lnSpc>
            </a:pPr>
            <a:r>
              <a:rPr lang="fr-CH" sz="1200" b="1"/>
              <a:t>Qu’est-ce qu’une note éliminatoire ?</a:t>
            </a:r>
          </a:p>
          <a:p>
            <a:pPr>
              <a:lnSpc>
                <a:spcPct val="100000"/>
              </a:lnSpc>
            </a:pPr>
            <a:r>
              <a:rPr lang="fr-CH" sz="1200"/>
              <a:t>Une note éliminatoire signifie que la personne en formation doit obligatoirement obtenir une note suffisante, soit au moins 4, à ce domaine partiel et de qualification. Si ce n’est pas le cas, la procédure de qualification est considérée comme non réussie, même si la moyenne générale est suffisante.</a:t>
            </a:r>
          </a:p>
        </p:txBody>
      </p:sp>
    </p:spTree>
    <p:extLst>
      <p:ext uri="{BB962C8B-B14F-4D97-AF65-F5344CB8AC3E}">
        <p14:creationId xmlns:p14="http://schemas.microsoft.com/office/powerpoint/2010/main" val="2199146245"/>
      </p:ext>
    </p:extLst>
  </p:cSld>
  <p:clrMapOvr>
    <a:masterClrMapping/>
  </p:clrMapOvr>
  <p:transition spd="slow">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72C9CE8-D10D-4024-8D8E-3772A2921A30}"/>
              </a:ext>
            </a:extLst>
          </p:cNvPr>
          <p:cNvSpPr>
            <a:spLocks noGrp="1"/>
          </p:cNvSpPr>
          <p:nvPr>
            <p:ph type="title"/>
          </p:nvPr>
        </p:nvSpPr>
        <p:spPr/>
        <p:txBody>
          <a:bodyPr/>
          <a:lstStyle/>
          <a:p>
            <a:r>
              <a:rPr lang="fr-CH"/>
              <a:t>Structure de la PQ avec examen final</a:t>
            </a:r>
            <a:br>
              <a:rPr lang="fr-CH"/>
            </a:br>
            <a:r>
              <a:rPr lang="fr-CH">
                <a:solidFill>
                  <a:schemeClr val="accent4"/>
                </a:solidFill>
              </a:rPr>
              <a:t>Employé·e de commerce CFC SA FIEn</a:t>
            </a:r>
          </a:p>
        </p:txBody>
      </p:sp>
      <p:sp>
        <p:nvSpPr>
          <p:cNvPr id="5" name="Foliennummernplatzhalter 4">
            <a:extLst>
              <a:ext uri="{FF2B5EF4-FFF2-40B4-BE49-F238E27FC236}">
                <a16:creationId xmlns:a16="http://schemas.microsoft.com/office/drawing/2014/main" id="{4B75004F-5773-46C8-AD5F-9518CA0F8B62}"/>
              </a:ext>
            </a:extLst>
          </p:cNvPr>
          <p:cNvSpPr>
            <a:spLocks noGrp="1"/>
          </p:cNvSpPr>
          <p:nvPr>
            <p:ph type="sldNum" sz="quarter" idx="4"/>
          </p:nvPr>
        </p:nvSpPr>
        <p:spPr/>
        <p:txBody>
          <a:bodyPr/>
          <a:lstStyle/>
          <a:p>
            <a:fld id="{208DA8C3-C42B-9A42-8EE5-4A20E5B7F456}" type="slidenum">
              <a:rPr lang="de-CH" smtClean="0"/>
              <a:pPr/>
              <a:t>86</a:t>
            </a:fld>
            <a:endParaRPr lang="de-CH"/>
          </a:p>
        </p:txBody>
      </p:sp>
      <p:pic>
        <p:nvPicPr>
          <p:cNvPr id="7" name="Image 6" descr="Une image contenant texte, capture d’écran, logiciel, Parallèle">
            <a:extLst>
              <a:ext uri="{FF2B5EF4-FFF2-40B4-BE49-F238E27FC236}">
                <a16:creationId xmlns:a16="http://schemas.microsoft.com/office/drawing/2014/main" id="{EBF0FF7B-A4A8-6809-778B-FA890A9742DE}"/>
              </a:ext>
            </a:extLst>
          </p:cNvPr>
          <p:cNvPicPr>
            <a:picLocks noChangeAspect="1"/>
          </p:cNvPicPr>
          <p:nvPr/>
        </p:nvPicPr>
        <p:blipFill>
          <a:blip r:embed="rId3"/>
          <a:stretch>
            <a:fillRect/>
          </a:stretch>
        </p:blipFill>
        <p:spPr>
          <a:xfrm>
            <a:off x="720001" y="1513114"/>
            <a:ext cx="10599942" cy="5170715"/>
          </a:xfrm>
          <a:prstGeom prst="rect">
            <a:avLst/>
          </a:prstGeom>
        </p:spPr>
      </p:pic>
    </p:spTree>
    <p:extLst>
      <p:ext uri="{BB962C8B-B14F-4D97-AF65-F5344CB8AC3E}">
        <p14:creationId xmlns:p14="http://schemas.microsoft.com/office/powerpoint/2010/main" val="3557273490"/>
      </p:ext>
    </p:extLst>
  </p:cSld>
  <p:clrMapOvr>
    <a:masterClrMapping/>
  </p:clrMapOvr>
  <p:transition spd="slow">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5370E-7B78-ABDF-33F4-D08BFB6F075B}"/>
              </a:ext>
            </a:extLst>
          </p:cNvPr>
          <p:cNvSpPr>
            <a:spLocks noGrp="1"/>
          </p:cNvSpPr>
          <p:nvPr>
            <p:ph type="ctrTitle"/>
          </p:nvPr>
        </p:nvSpPr>
        <p:spPr/>
        <p:txBody>
          <a:bodyPr/>
          <a:lstStyle/>
          <a:p>
            <a:pPr marL="0" lvl="0" indent="0" algn="l" defTabSz="711200">
              <a:lnSpc>
                <a:spcPct val="90000"/>
              </a:lnSpc>
              <a:spcBef>
                <a:spcPct val="0"/>
              </a:spcBef>
              <a:spcAft>
                <a:spcPct val="35000"/>
              </a:spcAft>
              <a:buNone/>
            </a:pPr>
            <a:r>
              <a:rPr lang="de-CH" sz="3200" b="1" kern="1200">
                <a:solidFill>
                  <a:srgbClr val="FFFFFF"/>
                </a:solidFill>
                <a:latin typeface="Arial" panose="020B0604020202020204"/>
                <a:ea typeface="+mn-ea"/>
                <a:cs typeface="+mn-cs"/>
              </a:rPr>
              <a:t>Résumé et conclusion</a:t>
            </a:r>
          </a:p>
        </p:txBody>
      </p:sp>
    </p:spTree>
    <p:extLst>
      <p:ext uri="{BB962C8B-B14F-4D97-AF65-F5344CB8AC3E}">
        <p14:creationId xmlns:p14="http://schemas.microsoft.com/office/powerpoint/2010/main" val="2037157031"/>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1B9B8-67B0-69A8-12FF-1E87FE02141C}"/>
              </a:ext>
            </a:extLst>
          </p:cNvPr>
          <p:cNvSpPr>
            <a:spLocks noGrp="1"/>
          </p:cNvSpPr>
          <p:nvPr>
            <p:ph type="title"/>
          </p:nvPr>
        </p:nvSpPr>
        <p:spPr/>
        <p:txBody>
          <a:bodyPr/>
          <a:lstStyle/>
          <a:p>
            <a:r>
              <a:rPr lang="fr-CH"/>
              <a:t>Fixation des connaissances</a:t>
            </a:r>
          </a:p>
        </p:txBody>
      </p:sp>
      <p:pic>
        <p:nvPicPr>
          <p:cNvPr id="12" name="Inhaltsplatzhalter 11" descr="Nahaufnahme von gestapelten Büchern">
            <a:extLst>
              <a:ext uri="{FF2B5EF4-FFF2-40B4-BE49-F238E27FC236}">
                <a16:creationId xmlns:a16="http://schemas.microsoft.com/office/drawing/2014/main" id="{14E21325-7DB4-D8CA-BBF5-03E81FAEF86A}"/>
              </a:ext>
            </a:extLst>
          </p:cNvPr>
          <p:cNvPicPr>
            <a:picLocks noGrp="1" noChangeAspect="1"/>
          </p:cNvPicPr>
          <p:nvPr>
            <p:ph sz="quarter" idx="13"/>
          </p:nvPr>
        </p:nvPicPr>
        <p:blipFill>
          <a:blip r:embed="rId3"/>
          <a:stretch>
            <a:fillRect/>
          </a:stretch>
        </p:blipFill>
        <p:spPr>
          <a:xfrm>
            <a:off x="2117019" y="1223963"/>
            <a:ext cx="8319911" cy="4679950"/>
          </a:xfrm>
        </p:spPr>
      </p:pic>
      <p:sp>
        <p:nvSpPr>
          <p:cNvPr id="4" name="Foliennummernplatzhalter 3">
            <a:extLst>
              <a:ext uri="{FF2B5EF4-FFF2-40B4-BE49-F238E27FC236}">
                <a16:creationId xmlns:a16="http://schemas.microsoft.com/office/drawing/2014/main" id="{885113C6-5E94-6E95-FDBA-322800123430}"/>
              </a:ext>
            </a:extLst>
          </p:cNvPr>
          <p:cNvSpPr>
            <a:spLocks noGrp="1"/>
          </p:cNvSpPr>
          <p:nvPr>
            <p:ph type="sldNum" sz="quarter" idx="4"/>
          </p:nvPr>
        </p:nvSpPr>
        <p:spPr/>
        <p:txBody>
          <a:bodyPr/>
          <a:lstStyle/>
          <a:p>
            <a:fld id="{208DA8C3-C42B-9A42-8EE5-4A20E5B7F456}" type="slidenum">
              <a:rPr lang="de-CH" smtClean="0"/>
              <a:pPr/>
              <a:t>88</a:t>
            </a:fld>
            <a:endParaRPr lang="de-CH"/>
          </a:p>
        </p:txBody>
      </p:sp>
    </p:spTree>
    <p:extLst>
      <p:ext uri="{BB962C8B-B14F-4D97-AF65-F5344CB8AC3E}">
        <p14:creationId xmlns:p14="http://schemas.microsoft.com/office/powerpoint/2010/main" val="3224347781"/>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2CC5FC2-46F1-94DF-FB7E-ABB10D5543C4}"/>
              </a:ext>
            </a:extLst>
          </p:cNvPr>
          <p:cNvSpPr txBox="1">
            <a:spLocks/>
          </p:cNvSpPr>
          <p:nvPr/>
        </p:nvSpPr>
        <p:spPr>
          <a:xfrm>
            <a:off x="720000" y="1567811"/>
            <a:ext cx="11113200" cy="446604"/>
          </a:xfrm>
          <a:prstGeom prst="rect">
            <a:avLst/>
          </a:prstGeom>
        </p:spPr>
        <p:txBody>
          <a:bodyPr lIns="91440" tIns="45720" rIns="91440" bIns="45720" anchor="t"/>
          <a:lstStyle>
            <a:lvl1pPr algn="l" defTabSz="914400" rtl="0" eaLnBrk="1" latinLnBrk="0" hangingPunct="1">
              <a:lnSpc>
                <a:spcPts val="32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a:lstStyle>
          <a:p>
            <a:endParaRPr lang="de-CH"/>
          </a:p>
        </p:txBody>
      </p:sp>
      <p:sp>
        <p:nvSpPr>
          <p:cNvPr id="5" name="Textplatzhalter 2">
            <a:extLst>
              <a:ext uri="{FF2B5EF4-FFF2-40B4-BE49-F238E27FC236}">
                <a16:creationId xmlns:a16="http://schemas.microsoft.com/office/drawing/2014/main" id="{D13D8A90-72D5-4A5F-4D7B-E32B19DB0365}"/>
              </a:ext>
            </a:extLst>
          </p:cNvPr>
          <p:cNvSpPr txBox="1">
            <a:spLocks/>
          </p:cNvSpPr>
          <p:nvPr/>
        </p:nvSpPr>
        <p:spPr>
          <a:xfrm>
            <a:off x="720001" y="2259169"/>
            <a:ext cx="11113200" cy="4334944"/>
          </a:xfrm>
          <a:prstGeom prst="rect">
            <a:avLst/>
          </a:prstGeom>
        </p:spPr>
        <p:txBody>
          <a:bodyPr vert="horz" lIns="0" tIns="0" rIns="0" bIns="0" rtlCol="0" anchor="t">
            <a:noAutofit/>
          </a:bodyPr>
          <a:lstStyle>
            <a:lvl1pPr marL="0" indent="0" algn="l" defTabSz="914400" rtl="0" eaLnBrk="1" latinLnBrk="0" hangingPunct="1">
              <a:lnSpc>
                <a:spcPts val="2200"/>
              </a:lnSpc>
              <a:spcBef>
                <a:spcPts val="0"/>
              </a:spcBef>
              <a:buClr>
                <a:srgbClr val="28465A"/>
              </a:buClr>
              <a:buFont typeface="Symbol" pitchFamily="2" charset="2"/>
              <a:buNone/>
              <a:tabLst/>
              <a:defRPr sz="1600" kern="1200">
                <a:solidFill>
                  <a:schemeClr val="tx1"/>
                </a:solidFill>
                <a:latin typeface="+mn-lt"/>
                <a:ea typeface="+mn-ea"/>
                <a:cs typeface="+mn-cs"/>
              </a:defRPr>
            </a:lvl1pPr>
            <a:lvl2pPr marL="18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2pPr>
            <a:lvl3pPr marL="36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3pPr>
            <a:lvl4pPr marL="54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4pPr>
            <a:lvl5pPr marL="720000" indent="-180000" algn="l" defTabSz="914400" rtl="0" eaLnBrk="1" latinLnBrk="0" hangingPunct="1">
              <a:lnSpc>
                <a:spcPts val="2200"/>
              </a:lnSpc>
              <a:spcBef>
                <a:spcPts val="500"/>
              </a:spcBef>
              <a:buClr>
                <a:srgbClr val="28465A"/>
              </a:buClr>
              <a:buFont typeface="Symbol" pitchFamily="2" charset="2"/>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CH" sz="2400">
              <a:cs typeface="Arial"/>
            </a:endParaRPr>
          </a:p>
          <a:p>
            <a:endParaRPr lang="de-CH" sz="2400">
              <a:cs typeface="Arial"/>
            </a:endParaRPr>
          </a:p>
          <a:p>
            <a:endParaRPr lang="de-CH" sz="2400">
              <a:ea typeface="+mn-lt"/>
              <a:cs typeface="+mn-lt"/>
            </a:endParaRPr>
          </a:p>
          <a:p>
            <a:endParaRPr lang="de-CH" sz="2400">
              <a:cs typeface="Arial"/>
            </a:endParaRPr>
          </a:p>
          <a:p>
            <a:endParaRPr lang="de-CH" sz="2400">
              <a:cs typeface="Arial"/>
            </a:endParaRPr>
          </a:p>
          <a:p>
            <a:endParaRPr lang="de-CH" sz="2400">
              <a:cs typeface="Arial"/>
            </a:endParaRPr>
          </a:p>
          <a:p>
            <a:endParaRPr lang="de-CH" sz="2400">
              <a:cs typeface="Arial"/>
            </a:endParaRPr>
          </a:p>
          <a:p>
            <a:endParaRPr lang="de-CH" sz="2400">
              <a:cs typeface="Arial"/>
            </a:endParaRPr>
          </a:p>
          <a:p>
            <a:endParaRPr lang="de-CH" sz="2400">
              <a:cs typeface="Arial"/>
            </a:endParaRPr>
          </a:p>
          <a:p>
            <a:endParaRPr lang="de-CH" sz="2400">
              <a:cs typeface="Arial"/>
            </a:endParaRPr>
          </a:p>
          <a:p>
            <a:endParaRPr lang="de-CH" sz="2400">
              <a:cs typeface="Arial"/>
            </a:endParaRPr>
          </a:p>
        </p:txBody>
      </p:sp>
      <p:sp>
        <p:nvSpPr>
          <p:cNvPr id="8" name="Textplatzhalter 7">
            <a:extLst>
              <a:ext uri="{FF2B5EF4-FFF2-40B4-BE49-F238E27FC236}">
                <a16:creationId xmlns:a16="http://schemas.microsoft.com/office/drawing/2014/main" id="{1F189403-354D-4867-B591-8A3B03D874CE}"/>
              </a:ext>
            </a:extLst>
          </p:cNvPr>
          <p:cNvSpPr>
            <a:spLocks noGrp="1"/>
          </p:cNvSpPr>
          <p:nvPr>
            <p:ph type="body" sz="quarter" idx="15"/>
          </p:nvPr>
        </p:nvSpPr>
        <p:spPr/>
        <p:txBody>
          <a:bodyPr/>
          <a:lstStyle/>
          <a:p>
            <a:r>
              <a:rPr lang="fr-CH"/>
              <a:t>Merci de votre attention</a:t>
            </a:r>
          </a:p>
        </p:txBody>
      </p:sp>
    </p:spTree>
    <p:extLst>
      <p:ext uri="{BB962C8B-B14F-4D97-AF65-F5344CB8AC3E}">
        <p14:creationId xmlns:p14="http://schemas.microsoft.com/office/powerpoint/2010/main" val="1430096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88A26A3-5064-30D2-04C4-09AC84D54A88}"/>
              </a:ext>
            </a:extLst>
          </p:cNvPr>
          <p:cNvPicPr>
            <a:picLocks noChangeAspect="1"/>
          </p:cNvPicPr>
          <p:nvPr/>
        </p:nvPicPr>
        <p:blipFill>
          <a:blip r:embed="rId3"/>
          <a:stretch>
            <a:fillRect/>
          </a:stretch>
        </p:blipFill>
        <p:spPr>
          <a:xfrm>
            <a:off x="9543837" y="1224000"/>
            <a:ext cx="2289363" cy="3240000"/>
          </a:xfrm>
          <a:prstGeom prst="rect">
            <a:avLst/>
          </a:prstGeom>
          <a:ln>
            <a:solidFill>
              <a:schemeClr val="accent1"/>
            </a:solidFill>
          </a:ln>
        </p:spPr>
      </p:pic>
      <p:sp>
        <p:nvSpPr>
          <p:cNvPr id="2" name="Titel 1">
            <a:extLst>
              <a:ext uri="{FF2B5EF4-FFF2-40B4-BE49-F238E27FC236}">
                <a16:creationId xmlns:a16="http://schemas.microsoft.com/office/drawing/2014/main" id="{031743BF-D462-F62F-C2EC-6B159AF5F3E5}"/>
              </a:ext>
            </a:extLst>
          </p:cNvPr>
          <p:cNvSpPr>
            <a:spLocks noGrp="1"/>
          </p:cNvSpPr>
          <p:nvPr>
            <p:ph type="title"/>
          </p:nvPr>
        </p:nvSpPr>
        <p:spPr/>
        <p:txBody>
          <a:bodyPr/>
          <a:lstStyle/>
          <a:p>
            <a:r>
              <a:rPr lang="de-CH" dirty="0"/>
              <a:t>Guide </a:t>
            </a:r>
            <a:r>
              <a:rPr lang="de-CH" dirty="0" err="1"/>
              <a:t>pour</a:t>
            </a:r>
            <a:r>
              <a:rPr lang="de-CH" dirty="0"/>
              <a:t> la </a:t>
            </a:r>
            <a:r>
              <a:rPr lang="de-CH" dirty="0" err="1"/>
              <a:t>formation</a:t>
            </a:r>
            <a:r>
              <a:rPr lang="de-CH" dirty="0"/>
              <a:t> à </a:t>
            </a:r>
            <a:r>
              <a:rPr lang="de-CH" dirty="0" err="1"/>
              <a:t>partir</a:t>
            </a:r>
            <a:r>
              <a:rPr lang="de-CH" dirty="0"/>
              <a:t> de 2025</a:t>
            </a:r>
          </a:p>
        </p:txBody>
      </p:sp>
      <p:sp>
        <p:nvSpPr>
          <p:cNvPr id="3" name="Textplatzhalter 2">
            <a:extLst>
              <a:ext uri="{FF2B5EF4-FFF2-40B4-BE49-F238E27FC236}">
                <a16:creationId xmlns:a16="http://schemas.microsoft.com/office/drawing/2014/main" id="{EAD26063-DE96-76D4-CE76-CAB9683DD807}"/>
              </a:ext>
            </a:extLst>
          </p:cNvPr>
          <p:cNvSpPr>
            <a:spLocks noGrp="1"/>
          </p:cNvSpPr>
          <p:nvPr>
            <p:ph type="body" sz="quarter" idx="11"/>
          </p:nvPr>
        </p:nvSpPr>
        <p:spPr>
          <a:xfrm>
            <a:off x="720001" y="1224000"/>
            <a:ext cx="7096644" cy="4680000"/>
          </a:xfrm>
        </p:spPr>
        <p:txBody>
          <a:bodyPr/>
          <a:lstStyle/>
          <a:p>
            <a:r>
              <a:rPr lang="fr-FR" dirty="0"/>
              <a:t>Le guide pour la formation documente la structure et le contenu de la formation dans l'entreprise, dans les cours interentreprises (CI) ainsi que dans la partie entreprise de la procédure de qualification (PQ). Il introduit toutes les bases obligatoires de la formation professionnelle initiale et sert de guide aux apprenti-e-s, aux formateurs/</a:t>
            </a:r>
            <a:r>
              <a:rPr lang="fr-FR" dirty="0" err="1"/>
              <a:t>trices</a:t>
            </a:r>
            <a:r>
              <a:rPr lang="fr-FR" dirty="0"/>
              <a:t>, aux responsables des CI ainsi qu'aux expert-e-s aux examens. Le guide peut être téléchargé gratuitement sur le site Internet de la CIFC Suisse :</a:t>
            </a:r>
          </a:p>
          <a:p>
            <a:endParaRPr lang="de-CH" dirty="0"/>
          </a:p>
          <a:p>
            <a:endParaRPr lang="de-CH" dirty="0"/>
          </a:p>
          <a:p>
            <a:pPr marL="1160463"/>
            <a:r>
              <a:rPr lang="de-CH" dirty="0">
                <a:hlinkClick r:id="rId4"/>
              </a:rPr>
              <a:t>https://igkg.ch/fr/employe-e-de-commerce-cfc-service-et-administration/formation/</a:t>
            </a:r>
            <a:r>
              <a:rPr lang="de-CH" dirty="0"/>
              <a:t> </a:t>
            </a:r>
          </a:p>
        </p:txBody>
      </p:sp>
      <p:sp>
        <p:nvSpPr>
          <p:cNvPr id="4" name="Foliennummernplatzhalter 3">
            <a:extLst>
              <a:ext uri="{FF2B5EF4-FFF2-40B4-BE49-F238E27FC236}">
                <a16:creationId xmlns:a16="http://schemas.microsoft.com/office/drawing/2014/main" id="{ECA38460-D7DC-427E-D395-3871595A289B}"/>
              </a:ext>
            </a:extLst>
          </p:cNvPr>
          <p:cNvSpPr>
            <a:spLocks noGrp="1"/>
          </p:cNvSpPr>
          <p:nvPr>
            <p:ph type="sldNum" sz="quarter" idx="4"/>
          </p:nvPr>
        </p:nvSpPr>
        <p:spPr/>
        <p:txBody>
          <a:bodyPr/>
          <a:lstStyle/>
          <a:p>
            <a:fld id="{208DA8C3-C42B-9A42-8EE5-4A20E5B7F456}" type="slidenum">
              <a:rPr lang="de-CH" smtClean="0"/>
              <a:pPr/>
              <a:t>9</a:t>
            </a:fld>
            <a:endParaRPr lang="de-CH"/>
          </a:p>
        </p:txBody>
      </p:sp>
      <p:pic>
        <p:nvPicPr>
          <p:cNvPr id="11" name="Grafik 10">
            <a:extLst>
              <a:ext uri="{FF2B5EF4-FFF2-40B4-BE49-F238E27FC236}">
                <a16:creationId xmlns:a16="http://schemas.microsoft.com/office/drawing/2014/main" id="{DBD05E3C-0386-404F-8D53-8E6EE8F7973F}"/>
              </a:ext>
            </a:extLst>
          </p:cNvPr>
          <p:cNvPicPr>
            <a:picLocks noChangeAspect="1"/>
          </p:cNvPicPr>
          <p:nvPr/>
        </p:nvPicPr>
        <p:blipFill>
          <a:blip r:embed="rId5"/>
          <a:stretch>
            <a:fillRect/>
          </a:stretch>
        </p:blipFill>
        <p:spPr>
          <a:xfrm>
            <a:off x="8008649" y="2844000"/>
            <a:ext cx="2287895" cy="3240000"/>
          </a:xfrm>
          <a:prstGeom prst="rect">
            <a:avLst/>
          </a:prstGeom>
          <a:ln>
            <a:solidFill>
              <a:schemeClr val="accent1"/>
            </a:solidFill>
          </a:ln>
        </p:spPr>
      </p:pic>
      <p:pic>
        <p:nvPicPr>
          <p:cNvPr id="13" name="Grafik 12" descr="Ein Bild, das Muster, Quadrat, Pixel, Kreuzworträtsel enthält.&#10;&#10;Automatisch generierte Beschreibung">
            <a:extLst>
              <a:ext uri="{FF2B5EF4-FFF2-40B4-BE49-F238E27FC236}">
                <a16:creationId xmlns:a16="http://schemas.microsoft.com/office/drawing/2014/main" id="{2C6197F5-FC88-8634-E65D-B4DA200AB13B}"/>
              </a:ext>
            </a:extLst>
          </p:cNvPr>
          <p:cNvPicPr>
            <a:picLocks noChangeAspect="1"/>
          </p:cNvPicPr>
          <p:nvPr/>
        </p:nvPicPr>
        <p:blipFill>
          <a:blip r:embed="rId6"/>
          <a:stretch>
            <a:fillRect/>
          </a:stretch>
        </p:blipFill>
        <p:spPr>
          <a:xfrm>
            <a:off x="720000" y="3564000"/>
            <a:ext cx="1080000" cy="1080000"/>
          </a:xfrm>
          <a:prstGeom prst="rect">
            <a:avLst/>
          </a:prstGeom>
          <a:ln>
            <a:solidFill>
              <a:schemeClr val="accent1"/>
            </a:solidFill>
          </a:ln>
        </p:spPr>
      </p:pic>
    </p:spTree>
    <p:extLst>
      <p:ext uri="{BB962C8B-B14F-4D97-AF65-F5344CB8AC3E}">
        <p14:creationId xmlns:p14="http://schemas.microsoft.com/office/powerpoint/2010/main" val="1842597979"/>
      </p:ext>
    </p:extLst>
  </p:cSld>
  <p:clrMapOvr>
    <a:masterClrMapping/>
  </p:clrMapOvr>
  <p:transition spd="slow">
    <p:wipe/>
  </p:transition>
</p:sld>
</file>

<file path=ppt/theme/theme1.xml><?xml version="1.0" encoding="utf-8"?>
<a:theme xmlns:a="http://schemas.openxmlformats.org/drawingml/2006/main" name="Werbewirksam">
  <a:themeElements>
    <a:clrScheme name="Benutzerdefiniert 3">
      <a:dk1>
        <a:srgbClr val="28465A"/>
      </a:dk1>
      <a:lt1>
        <a:srgbClr val="FFFFFF"/>
      </a:lt1>
      <a:dk2>
        <a:srgbClr val="28465A"/>
      </a:dk2>
      <a:lt2>
        <a:srgbClr val="FFFFFF"/>
      </a:lt2>
      <a:accent1>
        <a:srgbClr val="00ADBA"/>
      </a:accent1>
      <a:accent2>
        <a:srgbClr val="1E4124"/>
      </a:accent2>
      <a:accent3>
        <a:srgbClr val="074349"/>
      </a:accent3>
      <a:accent4>
        <a:srgbClr val="00993A"/>
      </a:accent4>
      <a:accent5>
        <a:srgbClr val="9DBF17"/>
      </a:accent5>
      <a:accent6>
        <a:srgbClr val="28465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Vorlage (Folien)" id="{8B7FA33F-18C9-914A-9C71-962549E64CDC}" vid="{46205CE4-C780-AF43-B056-56EDC4F4B0BB}"/>
    </a:ext>
  </a:extLst>
</a:theme>
</file>

<file path=ppt/theme/theme2.xml><?xml version="1.0" encoding="utf-8"?>
<a:theme xmlns:a="http://schemas.openxmlformats.org/drawingml/2006/main" name="SKKAB Präsentation_template">
  <a:themeElements>
    <a:clrScheme name="Konvinik">
      <a:dk1>
        <a:srgbClr val="000000"/>
      </a:dk1>
      <a:lt1>
        <a:srgbClr val="FFFFFF"/>
      </a:lt1>
      <a:dk2>
        <a:srgbClr val="D9DEE2"/>
      </a:dk2>
      <a:lt2>
        <a:srgbClr val="F2F4F6"/>
      </a:lt2>
      <a:accent1>
        <a:srgbClr val="009FE3"/>
      </a:accent1>
      <a:accent2>
        <a:srgbClr val="008A3B"/>
      </a:accent2>
      <a:accent3>
        <a:srgbClr val="96C121"/>
      </a:accent3>
      <a:accent4>
        <a:srgbClr val="FFCC07"/>
      </a:accent4>
      <a:accent5>
        <a:srgbClr val="ED6B0B"/>
      </a:accent5>
      <a:accent6>
        <a:srgbClr val="E21A1F"/>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KKAB Präsentation_template" id="{563C9698-5685-40F3-BA15-3C8DA2E2C222}" vid="{3542B0A5-0A8D-4842-8F61-0F061348A90D}"/>
    </a:ext>
  </a:extLst>
</a:theme>
</file>

<file path=ppt/theme/theme3.xml><?xml version="1.0" encoding="utf-8"?>
<a:theme xmlns:a="http://schemas.openxmlformats.org/drawingml/2006/main" name="1_SKKAB Präsentation_template">
  <a:themeElements>
    <a:clrScheme name="Konvinik">
      <a:dk1>
        <a:srgbClr val="000000"/>
      </a:dk1>
      <a:lt1>
        <a:srgbClr val="FFFFFF"/>
      </a:lt1>
      <a:dk2>
        <a:srgbClr val="D9DEE2"/>
      </a:dk2>
      <a:lt2>
        <a:srgbClr val="F2F4F6"/>
      </a:lt2>
      <a:accent1>
        <a:srgbClr val="009FE3"/>
      </a:accent1>
      <a:accent2>
        <a:srgbClr val="008A3B"/>
      </a:accent2>
      <a:accent3>
        <a:srgbClr val="96C121"/>
      </a:accent3>
      <a:accent4>
        <a:srgbClr val="FFCC07"/>
      </a:accent4>
      <a:accent5>
        <a:srgbClr val="ED6B0B"/>
      </a:accent5>
      <a:accent6>
        <a:srgbClr val="E21A1F"/>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KKAB Präsentation_template" id="{563C9698-5685-40F3-BA15-3C8DA2E2C222}" vid="{3542B0A5-0A8D-4842-8F61-0F061348A90D}"/>
    </a:ext>
  </a:extLst>
</a:theme>
</file>

<file path=ppt/theme/theme4.xml><?xml version="1.0" encoding="utf-8"?>
<a:theme xmlns:a="http://schemas.openxmlformats.org/drawingml/2006/main" name="1_Werbewirksam">
  <a:themeElements>
    <a:clrScheme name="Benutzerdefiniert 3">
      <a:dk1>
        <a:srgbClr val="28465A"/>
      </a:dk1>
      <a:lt1>
        <a:srgbClr val="FFFFFF"/>
      </a:lt1>
      <a:dk2>
        <a:srgbClr val="28465A"/>
      </a:dk2>
      <a:lt2>
        <a:srgbClr val="FFFFFF"/>
      </a:lt2>
      <a:accent1>
        <a:srgbClr val="00ADBA"/>
      </a:accent1>
      <a:accent2>
        <a:srgbClr val="1E4124"/>
      </a:accent2>
      <a:accent3>
        <a:srgbClr val="074349"/>
      </a:accent3>
      <a:accent4>
        <a:srgbClr val="00993A"/>
      </a:accent4>
      <a:accent5>
        <a:srgbClr val="9DBF17"/>
      </a:accent5>
      <a:accent6>
        <a:srgbClr val="28465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Vorlage (Master)" id="{B261BD5A-1F39-EB4F-96B7-D2328DD1EB55}" vid="{6F3A9370-898D-E846-82AB-59FE450F3563}"/>
    </a:ext>
  </a:extLst>
</a:theme>
</file>

<file path=ppt/theme/theme5.xml><?xml version="1.0" encoding="utf-8"?>
<a:theme xmlns:a="http://schemas.openxmlformats.org/drawingml/2006/main" name="3_Werbewirksam">
  <a:themeElements>
    <a:clrScheme name="Benutzerdefiniert 3">
      <a:dk1>
        <a:srgbClr val="28465A"/>
      </a:dk1>
      <a:lt1>
        <a:srgbClr val="FFFFFF"/>
      </a:lt1>
      <a:dk2>
        <a:srgbClr val="28465A"/>
      </a:dk2>
      <a:lt2>
        <a:srgbClr val="FFFFFF"/>
      </a:lt2>
      <a:accent1>
        <a:srgbClr val="00ADBA"/>
      </a:accent1>
      <a:accent2>
        <a:srgbClr val="1E4124"/>
      </a:accent2>
      <a:accent3>
        <a:srgbClr val="074349"/>
      </a:accent3>
      <a:accent4>
        <a:srgbClr val="00993A"/>
      </a:accent4>
      <a:accent5>
        <a:srgbClr val="9DBF17"/>
      </a:accent5>
      <a:accent6>
        <a:srgbClr val="28465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8DA34C94-F923-4B2B-B002-8992AB377182}" vid="{38AD49D6-C18F-464F-9338-7E6EFDCD9A13}"/>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46f9f1c-05ff-47ec-96b3-779fffe7a505">
      <Terms xmlns="http://schemas.microsoft.com/office/infopath/2007/PartnerControls"/>
    </lcf76f155ced4ddcb4097134ff3c332f>
    <TaxCatchAll xmlns="85014d61-071f-4227-99db-bf3f09ac9ac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FB83494E3767248A12CFC9119A15AF2" ma:contentTypeVersion="14" ma:contentTypeDescription="Ein neues Dokument erstellen." ma:contentTypeScope="" ma:versionID="8064ff1bfcb6e4af2810beabc084adad">
  <xsd:schema xmlns:xsd="http://www.w3.org/2001/XMLSchema" xmlns:xs="http://www.w3.org/2001/XMLSchema" xmlns:p="http://schemas.microsoft.com/office/2006/metadata/properties" xmlns:ns2="f46f9f1c-05ff-47ec-96b3-779fffe7a505" xmlns:ns3="85014d61-071f-4227-99db-bf3f09ac9acf" targetNamespace="http://schemas.microsoft.com/office/2006/metadata/properties" ma:root="true" ma:fieldsID="06d45de1bb3ead0358165108351b4074" ns2:_="" ns3:_="">
    <xsd:import namespace="f46f9f1c-05ff-47ec-96b3-779fffe7a505"/>
    <xsd:import namespace="85014d61-071f-4227-99db-bf3f09ac9ac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6f9f1c-05ff-47ec-96b3-779fffe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2df1d545-4620-434d-9194-98b54452283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014d61-071f-4227-99db-bf3f09ac9ac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d6b2337-d2af-4ab0-b499-636a4afcabd9}" ma:internalName="TaxCatchAll" ma:showField="CatchAllData" ma:web="85014d61-071f-4227-99db-bf3f09ac9ac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408DAE-49A9-4839-A6E2-488E008986A7}">
  <ds:schemaRefs>
    <ds:schemaRef ds:uri="http://schemas.microsoft.com/sharepoint/v3/contenttype/forms"/>
  </ds:schemaRefs>
</ds:datastoreItem>
</file>

<file path=customXml/itemProps2.xml><?xml version="1.0" encoding="utf-8"?>
<ds:datastoreItem xmlns:ds="http://schemas.openxmlformats.org/officeDocument/2006/customXml" ds:itemID="{6B22B42B-89F0-4D5B-9259-4FB99B95DF5A}">
  <ds:schemaRefs>
    <ds:schemaRef ds:uri="http://schemas.microsoft.com/office/2006/metadata/properties"/>
    <ds:schemaRef ds:uri="http://purl.org/dc/terms/"/>
    <ds:schemaRef ds:uri="f46f9f1c-05ff-47ec-96b3-779fffe7a505"/>
    <ds:schemaRef ds:uri="http://purl.org/dc/elements/1.1/"/>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85014d61-071f-4227-99db-bf3f09ac9acf"/>
    <ds:schemaRef ds:uri="http://www.w3.org/XML/1998/namespace"/>
  </ds:schemaRefs>
</ds:datastoreItem>
</file>

<file path=customXml/itemProps3.xml><?xml version="1.0" encoding="utf-8"?>
<ds:datastoreItem xmlns:ds="http://schemas.openxmlformats.org/officeDocument/2006/customXml" ds:itemID="{6B8FAA8A-50B1-4A43-8252-525A5A1FAB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6f9f1c-05ff-47ec-96b3-779fffe7a505"/>
    <ds:schemaRef ds:uri="85014d61-071f-4227-99db-bf3f09ac9a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PowerPoint-Vorlage (Folien)</Template>
  <TotalTime>9375</TotalTime>
  <Words>13740</Words>
  <Application>Microsoft Office PowerPoint</Application>
  <PresentationFormat>Grand écran</PresentationFormat>
  <Paragraphs>1253</Paragraphs>
  <Slides>89</Slides>
  <Notes>85</Notes>
  <HiddenSlides>2</HiddenSlides>
  <MMClips>0</MMClips>
  <ScaleCrop>false</ScaleCrop>
  <HeadingPairs>
    <vt:vector size="6" baseType="variant">
      <vt:variant>
        <vt:lpstr>Polices utilisées</vt:lpstr>
      </vt:variant>
      <vt:variant>
        <vt:i4>13</vt:i4>
      </vt:variant>
      <vt:variant>
        <vt:lpstr>Thème</vt:lpstr>
      </vt:variant>
      <vt:variant>
        <vt:i4>5</vt:i4>
      </vt:variant>
      <vt:variant>
        <vt:lpstr>Titres des diapositives</vt:lpstr>
      </vt:variant>
      <vt:variant>
        <vt:i4>89</vt:i4>
      </vt:variant>
    </vt:vector>
  </HeadingPairs>
  <TitlesOfParts>
    <vt:vector size="107" baseType="lpstr">
      <vt:lpstr>Arial</vt:lpstr>
      <vt:lpstr>Calibri</vt:lpstr>
      <vt:lpstr>Calibri Light</vt:lpstr>
      <vt:lpstr>Cambria</vt:lpstr>
      <vt:lpstr>Effra-Bold</vt:lpstr>
      <vt:lpstr>Effra-Regular</vt:lpstr>
      <vt:lpstr>Feijoa-Medium</vt:lpstr>
      <vt:lpstr>Montserrat</vt:lpstr>
      <vt:lpstr>Myriad Pro</vt:lpstr>
      <vt:lpstr>Roboto Slab Regular</vt:lpstr>
      <vt:lpstr>Symbol</vt:lpstr>
      <vt:lpstr>Times New Roman</vt:lpstr>
      <vt:lpstr>Wingdings</vt:lpstr>
      <vt:lpstr>Werbewirksam</vt:lpstr>
      <vt:lpstr>SKKAB Präsentation_template</vt:lpstr>
      <vt:lpstr>1_SKKAB Präsentation_template</vt:lpstr>
      <vt:lpstr>1_Werbewirksam</vt:lpstr>
      <vt:lpstr>3_Werbewirksam</vt:lpstr>
      <vt:lpstr>Module pour formateurs et formatrices en entreprise Employé-e de commerce CFC SA FIEc</vt:lpstr>
      <vt:lpstr>Programme</vt:lpstr>
      <vt:lpstr>Objectifs</vt:lpstr>
      <vt:lpstr>Qui est qui ?</vt:lpstr>
      <vt:lpstr>Qui est qui ?</vt:lpstr>
      <vt:lpstr>Documents de référence</vt:lpstr>
      <vt:lpstr>Bases</vt:lpstr>
      <vt:lpstr>Communauté d’intérêts Formation commerciale initiale</vt:lpstr>
      <vt:lpstr>Guide pour la formation à partir de 2025</vt:lpstr>
      <vt:lpstr>Formation axée sur les compétences opérationnelles</vt:lpstr>
      <vt:lpstr>Vue d’ensemble des compétences opérationnelles des employées et employés de commerce CFC</vt:lpstr>
      <vt:lpstr>Les principales nouveautés en bref (1/2)</vt:lpstr>
      <vt:lpstr>Les principales nouveautés en bref (2/2)</vt:lpstr>
      <vt:lpstr>Domaines à choix</vt:lpstr>
      <vt:lpstr>Options</vt:lpstr>
      <vt:lpstr>Changement de niveau</vt:lpstr>
      <vt:lpstr>Employée/employé de commerce AFP  Employée/Employé de commerce CFC</vt:lpstr>
      <vt:lpstr>Les trois lieux de formation : aperçu et interactions </vt:lpstr>
      <vt:lpstr>Les interactions entre les trois lieux de formation (1/2)</vt:lpstr>
      <vt:lpstr>Les interactions entre les trois lieux de formation(2/2)</vt:lpstr>
      <vt:lpstr>Aperçu de la formation Employé·e de commerce CFC SA FIEc</vt:lpstr>
      <vt:lpstr>Cours interentreprises</vt:lpstr>
      <vt:lpstr>Programme des CI employé·e de commerce CFC SA FIEc </vt:lpstr>
      <vt:lpstr>Phases d’autoapprentissage guidées</vt:lpstr>
      <vt:lpstr>Contrôles de compétences des CI –  Employé-e-s de commerce CFC</vt:lpstr>
      <vt:lpstr>Certificat E-Test</vt:lpstr>
      <vt:lpstr>La formation en entreprise</vt:lpstr>
      <vt:lpstr>Définition des compétences opérationnelles</vt:lpstr>
      <vt:lpstr>Quiz sur les compétences opérationnelles</vt:lpstr>
      <vt:lpstr>Vue d’ensemble des compétences opérationnelles des employées et employés de commerce CFC</vt:lpstr>
      <vt:lpstr>Mandat</vt:lpstr>
      <vt:lpstr>Présentation PowerPoint</vt:lpstr>
      <vt:lpstr>Présentation PowerPoint</vt:lpstr>
      <vt:lpstr>Le concept de la formation en entreprise et ses instruments</vt:lpstr>
      <vt:lpstr>Aperçu de la formation Employé·e de commerce CFC SA FIEc</vt:lpstr>
      <vt:lpstr>Formation en entreprise</vt:lpstr>
      <vt:lpstr>Phase de développement Étape 1 : planifier la formation en entreprise</vt:lpstr>
      <vt:lpstr>Les cinq étapes de la formation en entreprise</vt:lpstr>
      <vt:lpstr>Étape 1 : planifier la formation en entreprise (1/3)</vt:lpstr>
      <vt:lpstr>Étape 1 : planifier la formation en entreprise (2/3)</vt:lpstr>
      <vt:lpstr>Étape 1 : planifier la formation en entreprise (3/3)</vt:lpstr>
      <vt:lpstr>Mandat « Planification de la formation »</vt:lpstr>
      <vt:lpstr>Environnement de travail et d’apprentissage numérique Konvink – les nouveautés</vt:lpstr>
      <vt:lpstr>Découvrons-les…</vt:lpstr>
      <vt:lpstr>Phase de développement Étape 2 : gérer le développement des compétences à l’aide de mandats pratiques </vt:lpstr>
      <vt:lpstr>Les cinq étapes de la formation en entreprise</vt:lpstr>
      <vt:lpstr>Étape 2 : gérer le développement des compétences avec les mandats pratiques (1/3)</vt:lpstr>
      <vt:lpstr>Étape 2 : gérer le développement des compétences avec les mandats pratiques (2/3)</vt:lpstr>
      <vt:lpstr>Étape 2 : gérer le développement des compétences avec les mandats pratiques (3/3)</vt:lpstr>
      <vt:lpstr>Mandat « Mandat pratique »</vt:lpstr>
      <vt:lpstr>Phase de développement Étape 3 : évaluer les compétences des personnes en formation</vt:lpstr>
      <vt:lpstr>Les cinq étapes de la formation en entreprise</vt:lpstr>
      <vt:lpstr>Étape 3 : évaluer les compétences des personnes en formation (1/3)</vt:lpstr>
      <vt:lpstr>Étape 3 : évaluer les compétences des personnes en formation (2/3)</vt:lpstr>
      <vt:lpstr>Étape 3 : évaluer les compétences des personnes en formation (3/3)</vt:lpstr>
      <vt:lpstr>Mandat « Grille de compétences »</vt:lpstr>
      <vt:lpstr>Phase d’évaluation Étape 4 : mener un entretien de qualification ciblé</vt:lpstr>
      <vt:lpstr>Les cinq étapes de la formation en entreprise</vt:lpstr>
      <vt:lpstr>Étape 4 : Mener des entretiens de qualification de façon ciblé (1/8)</vt:lpstr>
      <vt:lpstr>Étape 4 : Mener des entretiens de qualification de façon ciblé (2/8)</vt:lpstr>
      <vt:lpstr>Étape 4 : Mener des entretiens de qualification de façon ciblé (3/8)</vt:lpstr>
      <vt:lpstr>Étape 4 : Mener des entretiens de qualification de façon ciblé (4/8)</vt:lpstr>
      <vt:lpstr>Étape 4 : Mener des entretiens de qualification de façon ciblé (5/8)</vt:lpstr>
      <vt:lpstr>Étape 4 : Mener des entretiens de qualification de façon ciblé (6/8)</vt:lpstr>
      <vt:lpstr>Étape 4 : Mener des entretiens de qualification de façon ciblé (7/8)</vt:lpstr>
      <vt:lpstr>Étape 4 : Mener des entretiens de qualification de façon ciblé (8/8)</vt:lpstr>
      <vt:lpstr>Mandat « Échange d'expériences »</vt:lpstr>
      <vt:lpstr>Phase d’évaluation Étape 5 : attribuer une note d’expérience en entreprise</vt:lpstr>
      <vt:lpstr>Les cinq étapes de la formation en entreprise</vt:lpstr>
      <vt:lpstr>Étape 5 : attribuer une note d’expérience en entreprise (1/6)</vt:lpstr>
      <vt:lpstr>Étape 5 : attribuer une note d’expérience en entreprise (2/6)</vt:lpstr>
      <vt:lpstr>Étape 5 : attribuer une note d’expérience en entreprise (3/6)</vt:lpstr>
      <vt:lpstr>Étape 5 : attribuer une note d’expérience en entreprise (4/6)</vt:lpstr>
      <vt:lpstr>Étape 5 : attribuer une note d’expérience en entreprise (5/6)</vt:lpstr>
      <vt:lpstr>Étape 5 : attribuer une note d’expérience en entreprise (6/6)</vt:lpstr>
      <vt:lpstr>Mandat « Note d’expérience en entreprise »</vt:lpstr>
      <vt:lpstr>Mon rôle de formatrice/formateur</vt:lpstr>
      <vt:lpstr>Préparation</vt:lpstr>
      <vt:lpstr>Pour quelles étapes de la formation en entreprise ai-je besoin d'un compte Konvink ? d'un compte Konvink ?</vt:lpstr>
      <vt:lpstr>Mon rôle de formatrice/formateur </vt:lpstr>
      <vt:lpstr>Mon rôle de formatrice/formateur </vt:lpstr>
      <vt:lpstr>Aperçu de la procédure de qualification</vt:lpstr>
      <vt:lpstr>Procédure de qualification (1/3)</vt:lpstr>
      <vt:lpstr>Procédure de qualification (2/3)</vt:lpstr>
      <vt:lpstr>Procédure de qualification (3/3)</vt:lpstr>
      <vt:lpstr>Structure de la PQ avec examen final Employé·e de commerce CFC SA FIEn</vt:lpstr>
      <vt:lpstr>Résumé et conclusion</vt:lpstr>
      <vt:lpstr>Fixation des connaissances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Grobkonzept Orientierungshilfe</dc:title>
  <dc:creator>Ralph Schumacher</dc:creator>
  <cp:lastModifiedBy>AE CREATION</cp:lastModifiedBy>
  <cp:revision>18</cp:revision>
  <cp:lastPrinted>2025-06-10T18:16:29Z</cp:lastPrinted>
  <dcterms:created xsi:type="dcterms:W3CDTF">2021-11-14T14:41:23Z</dcterms:created>
  <dcterms:modified xsi:type="dcterms:W3CDTF">2026-02-11T10:31:17Z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0x010100AFB83494E3767248A12CFC9119A15AF2</vt:lpwstr>
  </property>
  <property fmtid="{D5CDD505-2E9C-101B-9397-08002B2CF9AE}" pid="3" name="MediaServiceImageTags">
    <vt:lpwstr/>
  </property>
</Properties>
</file>