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4" r:id="rId3"/>
  </p:sldMasterIdLst>
  <p:notesMasterIdLst>
    <p:notesMasterId r:id="rId39"/>
  </p:notesMasterIdLst>
  <p:handoutMasterIdLst>
    <p:handoutMasterId r:id="rId40"/>
  </p:handoutMasterIdLst>
  <p:sldIdLst>
    <p:sldId id="256" r:id="rId4"/>
    <p:sldId id="407" r:id="rId5"/>
    <p:sldId id="408" r:id="rId6"/>
    <p:sldId id="389" r:id="rId7"/>
    <p:sldId id="355" r:id="rId8"/>
    <p:sldId id="392" r:id="rId9"/>
    <p:sldId id="365" r:id="rId10"/>
    <p:sldId id="400" r:id="rId11"/>
    <p:sldId id="350" r:id="rId12"/>
    <p:sldId id="352" r:id="rId13"/>
    <p:sldId id="401" r:id="rId14"/>
    <p:sldId id="377" r:id="rId15"/>
    <p:sldId id="415" r:id="rId16"/>
    <p:sldId id="411" r:id="rId17"/>
    <p:sldId id="383" r:id="rId18"/>
    <p:sldId id="353" r:id="rId19"/>
    <p:sldId id="409" r:id="rId20"/>
    <p:sldId id="370" r:id="rId21"/>
    <p:sldId id="372" r:id="rId22"/>
    <p:sldId id="410" r:id="rId23"/>
    <p:sldId id="363" r:id="rId24"/>
    <p:sldId id="357" r:id="rId25"/>
    <p:sldId id="358" r:id="rId26"/>
    <p:sldId id="361" r:id="rId27"/>
    <p:sldId id="359" r:id="rId28"/>
    <p:sldId id="403" r:id="rId29"/>
    <p:sldId id="354" r:id="rId30"/>
    <p:sldId id="416" r:id="rId31"/>
    <p:sldId id="369" r:id="rId32"/>
    <p:sldId id="373" r:id="rId33"/>
    <p:sldId id="388" r:id="rId34"/>
    <p:sldId id="378" r:id="rId35"/>
    <p:sldId id="413" r:id="rId36"/>
    <p:sldId id="414" r:id="rId37"/>
    <p:sldId id="366" r:id="rId38"/>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414">
          <p15:clr>
            <a:srgbClr val="A4A3A4"/>
          </p15:clr>
        </p15:guide>
        <p15:guide id="3" orient="horz" pos="628">
          <p15:clr>
            <a:srgbClr val="A4A3A4"/>
          </p15:clr>
        </p15:guide>
        <p15:guide id="4" orient="horz" pos="3933">
          <p15:clr>
            <a:srgbClr val="A4A3A4"/>
          </p15:clr>
        </p15:guide>
        <p15:guide id="5" orient="horz" pos="92">
          <p15:clr>
            <a:srgbClr val="A4A3A4"/>
          </p15:clr>
        </p15:guide>
        <p15:guide id="6" pos="2880">
          <p15:clr>
            <a:srgbClr val="A4A3A4"/>
          </p15:clr>
        </p15:guide>
        <p15:guide id="7" pos="415">
          <p15:clr>
            <a:srgbClr val="A4A3A4"/>
          </p15:clr>
        </p15:guide>
        <p15:guide id="8" pos="551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ga Honegger" initials="OH" lastIdx="2" clrIdx="0">
    <p:extLst>
      <p:ext uri="{19B8F6BF-5375-455C-9EA6-DF929625EA0E}">
        <p15:presenceInfo xmlns:p15="http://schemas.microsoft.com/office/powerpoint/2012/main" userId="Olga Honegger" providerId="None"/>
      </p:ext>
    </p:extLst>
  </p:cmAuthor>
  <p:cmAuthor id="2" name="Valentin Zimmermann" initials="VZ" lastIdx="3" clrIdx="1">
    <p:extLst>
      <p:ext uri="{19B8F6BF-5375-455C-9EA6-DF929625EA0E}">
        <p15:presenceInfo xmlns:p15="http://schemas.microsoft.com/office/powerpoint/2012/main" userId="S-1-5-21-734650425-3619053630-2994942864-1381" providerId="AD"/>
      </p:ext>
    </p:extLst>
  </p:cmAuthor>
  <p:cmAuthor id="3" name="cathe" initials="c" lastIdx="2" clrIdx="2">
    <p:extLst>
      <p:ext uri="{19B8F6BF-5375-455C-9EA6-DF929625EA0E}">
        <p15:presenceInfo xmlns:p15="http://schemas.microsoft.com/office/powerpoint/2012/main" userId="cathe" providerId="None"/>
      </p:ext>
    </p:extLst>
  </p:cmAuthor>
  <p:cmAuthor id="4" name="Natalizia Catherine" initials="NAC" lastIdx="7" clrIdx="3">
    <p:extLst>
      <p:ext uri="{19B8F6BF-5375-455C-9EA6-DF929625EA0E}">
        <p15:presenceInfo xmlns:p15="http://schemas.microsoft.com/office/powerpoint/2012/main" userId="Natalizia Cather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5A"/>
    <a:srgbClr val="13212B"/>
    <a:srgbClr val="ECECEC"/>
    <a:srgbClr val="E1E1E1"/>
    <a:srgbClr val="F3535E"/>
    <a:srgbClr val="A9646A"/>
    <a:srgbClr val="004D8F"/>
    <a:srgbClr val="B4E2D9"/>
    <a:srgbClr val="FAC384"/>
    <a:srgbClr val="D5EF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7857" autoAdjust="0"/>
  </p:normalViewPr>
  <p:slideViewPr>
    <p:cSldViewPr showGuides="1">
      <p:cViewPr varScale="1">
        <p:scale>
          <a:sx n="94" d="100"/>
          <a:sy n="94" d="100"/>
        </p:scale>
        <p:origin x="1956" y="96"/>
      </p:cViewPr>
      <p:guideLst>
        <p:guide orient="horz" pos="2160"/>
        <p:guide orient="horz" pos="1414"/>
        <p:guide orient="horz" pos="628"/>
        <p:guide orient="horz" pos="3933"/>
        <p:guide orient="horz" pos="92"/>
        <p:guide pos="2880"/>
        <p:guide pos="415"/>
        <p:guide pos="5511"/>
      </p:guideLst>
    </p:cSldViewPr>
  </p:slideViewPr>
  <p:notesTextViewPr>
    <p:cViewPr>
      <p:scale>
        <a:sx n="100" d="100"/>
        <a:sy n="100" d="100"/>
      </p:scale>
      <p:origin x="0" y="0"/>
    </p:cViewPr>
  </p:notesTextViewPr>
  <p:notesViewPr>
    <p:cSldViewPr>
      <p:cViewPr varScale="1">
        <p:scale>
          <a:sx n="89" d="100"/>
          <a:sy n="89" d="100"/>
        </p:scale>
        <p:origin x="37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CH" dirty="0"/>
          </a:p>
        </p:txBody>
      </p:sp>
      <p:sp>
        <p:nvSpPr>
          <p:cNvPr id="3" name="Espace réservé de la date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70846C5-BEC7-4334-B03B-CFAA5ECCA576}" type="datetimeFigureOut">
              <a:rPr lang="fr-CH" smtClean="0"/>
              <a:t>18.09.2019</a:t>
            </a:fld>
            <a:endParaRPr lang="fr-CH" dirty="0"/>
          </a:p>
        </p:txBody>
      </p:sp>
      <p:sp>
        <p:nvSpPr>
          <p:cNvPr id="4" name="Espace réservé du pied de page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fr-CH" dirty="0"/>
          </a:p>
        </p:txBody>
      </p:sp>
      <p:sp>
        <p:nvSpPr>
          <p:cNvPr id="5" name="Espace réservé du numéro de diapositive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D7D490D4-A1D4-4A4A-A196-0AFA7FBA314B}" type="slidenum">
              <a:rPr lang="fr-CH" smtClean="0"/>
              <a:t>‹N°›</a:t>
            </a:fld>
            <a:endParaRPr lang="fr-CH" dirty="0"/>
          </a:p>
        </p:txBody>
      </p:sp>
    </p:spTree>
    <p:extLst>
      <p:ext uri="{BB962C8B-B14F-4D97-AF65-F5344CB8AC3E}">
        <p14:creationId xmlns:p14="http://schemas.microsoft.com/office/powerpoint/2010/main" val="324514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3850445" y="0"/>
            <a:ext cx="2945659" cy="496411"/>
          </a:xfrm>
          <a:prstGeom prst="rect">
            <a:avLst/>
          </a:prstGeom>
        </p:spPr>
        <p:txBody>
          <a:bodyPr vert="horz" lIns="91440" tIns="45720" rIns="91440" bIns="45720" rtlCol="0"/>
          <a:lstStyle>
            <a:lvl1pPr algn="r">
              <a:defRPr sz="1200"/>
            </a:lvl1pPr>
          </a:lstStyle>
          <a:p>
            <a:fld id="{0667A30C-CE36-47A3-B027-1444C5A8651D}" type="datetimeFigureOut">
              <a:rPr lang="de-CH" smtClean="0"/>
              <a:t>18.09.2019</a:t>
            </a:fld>
            <a:endParaRPr lang="de-CH"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79768" y="4715908"/>
            <a:ext cx="5438140" cy="4467701"/>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2" y="9430092"/>
            <a:ext cx="2945659" cy="496411"/>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3850445" y="9430092"/>
            <a:ext cx="2945659" cy="496411"/>
          </a:xfrm>
          <a:prstGeom prst="rect">
            <a:avLst/>
          </a:prstGeom>
        </p:spPr>
        <p:txBody>
          <a:bodyPr vert="horz" lIns="91440" tIns="45720" rIns="91440" bIns="45720" rtlCol="0" anchor="b"/>
          <a:lstStyle>
            <a:lvl1pPr algn="r">
              <a:defRPr sz="1200"/>
            </a:lvl1pPr>
          </a:lstStyle>
          <a:p>
            <a:fld id="{E2A9A078-A6AA-4926-8674-A1F60A1FDF40}" type="slidenum">
              <a:rPr lang="de-CH" smtClean="0"/>
              <a:t>‹N°›</a:t>
            </a:fld>
            <a:endParaRPr lang="de-CH" dirty="0"/>
          </a:p>
        </p:txBody>
      </p:sp>
    </p:spTree>
    <p:extLst>
      <p:ext uri="{BB962C8B-B14F-4D97-AF65-F5344CB8AC3E}">
        <p14:creationId xmlns:p14="http://schemas.microsoft.com/office/powerpoint/2010/main" val="1344835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Photo 1 : Edward Snowden </a:t>
            </a:r>
          </a:p>
          <a:p>
            <a:r>
              <a:rPr lang="fr-CH" dirty="0"/>
              <a:t>Lanceur d’alerte américain et ancien collaborateur de la CIA. Ses révélations ont donné une idée de l’ampleur des pratiques de surveillance et d’espionnage</a:t>
            </a:r>
            <a:r>
              <a:rPr lang="fr-CH" baseline="0" dirty="0"/>
              <a:t> </a:t>
            </a:r>
            <a:r>
              <a:rPr lang="fr-CH" dirty="0"/>
              <a:t>au niveau mondial des services secrets – en particulier ceux des États-Unis et de la Grande-Bretagne. Ces révélations ont déclenché l’affaire de la NSA à l’été 2013. </a:t>
            </a:r>
          </a:p>
          <a:p>
            <a:endParaRPr lang="de-CH" dirty="0"/>
          </a:p>
          <a:p>
            <a:r>
              <a:rPr lang="fr-CH" dirty="0"/>
              <a:t>Photo 2 : La naissance de Vénus, tableau de Sandro Botticelli</a:t>
            </a:r>
          </a:p>
          <a:p>
            <a:r>
              <a:rPr lang="fr-CH" dirty="0"/>
              <a:t>A-t-on le droit de photographier cette femme si on ne peut pas la reconnaître? Est-elle au centre ou en arrière-plan de la photo? Question difficile!</a:t>
            </a:r>
          </a:p>
        </p:txBody>
      </p:sp>
      <p:sp>
        <p:nvSpPr>
          <p:cNvPr id="4" name="Foliennummernplatzhalter 3"/>
          <p:cNvSpPr>
            <a:spLocks noGrp="1"/>
          </p:cNvSpPr>
          <p:nvPr>
            <p:ph type="sldNum" sz="quarter" idx="10"/>
          </p:nvPr>
        </p:nvSpPr>
        <p:spPr/>
        <p:txBody>
          <a:bodyPr/>
          <a:lstStyle/>
          <a:p>
            <a:fld id="{E2A9A078-A6AA-4926-8674-A1F60A1FDF40}" type="slidenum">
              <a:rPr lang="de-CH" smtClean="0"/>
              <a:t>1</a:t>
            </a:fld>
            <a:endParaRPr lang="de-CH" dirty="0"/>
          </a:p>
        </p:txBody>
      </p:sp>
    </p:spTree>
    <p:extLst>
      <p:ext uri="{BB962C8B-B14F-4D97-AF65-F5344CB8AC3E}">
        <p14:creationId xmlns:p14="http://schemas.microsoft.com/office/powerpoint/2010/main" val="3350105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11</a:t>
            </a:fld>
            <a:endParaRPr lang="de-CH" dirty="0"/>
          </a:p>
        </p:txBody>
      </p:sp>
    </p:spTree>
    <p:extLst>
      <p:ext uri="{BB962C8B-B14F-4D97-AF65-F5344CB8AC3E}">
        <p14:creationId xmlns:p14="http://schemas.microsoft.com/office/powerpoint/2010/main" val="102448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12</a:t>
            </a:fld>
            <a:endParaRPr lang="de-CH" dirty="0"/>
          </a:p>
        </p:txBody>
      </p:sp>
    </p:spTree>
    <p:extLst>
      <p:ext uri="{BB962C8B-B14F-4D97-AF65-F5344CB8AC3E}">
        <p14:creationId xmlns:p14="http://schemas.microsoft.com/office/powerpoint/2010/main" val="2209977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13</a:t>
            </a:fld>
            <a:endParaRPr lang="de-CH" dirty="0"/>
          </a:p>
        </p:txBody>
      </p:sp>
    </p:spTree>
    <p:extLst>
      <p:ext uri="{BB962C8B-B14F-4D97-AF65-F5344CB8AC3E}">
        <p14:creationId xmlns:p14="http://schemas.microsoft.com/office/powerpoint/2010/main" val="22062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14</a:t>
            </a:fld>
            <a:endParaRPr lang="de-CH" dirty="0"/>
          </a:p>
        </p:txBody>
      </p:sp>
    </p:spTree>
    <p:extLst>
      <p:ext uri="{BB962C8B-B14F-4D97-AF65-F5344CB8AC3E}">
        <p14:creationId xmlns:p14="http://schemas.microsoft.com/office/powerpoint/2010/main" val="1785035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15</a:t>
            </a:fld>
            <a:endParaRPr lang="de-CH" dirty="0"/>
          </a:p>
        </p:txBody>
      </p:sp>
    </p:spTree>
    <p:extLst>
      <p:ext uri="{BB962C8B-B14F-4D97-AF65-F5344CB8AC3E}">
        <p14:creationId xmlns:p14="http://schemas.microsoft.com/office/powerpoint/2010/main" val="233955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16</a:t>
            </a:fld>
            <a:endParaRPr lang="de-CH" dirty="0"/>
          </a:p>
        </p:txBody>
      </p:sp>
    </p:spTree>
    <p:extLst>
      <p:ext uri="{BB962C8B-B14F-4D97-AF65-F5344CB8AC3E}">
        <p14:creationId xmlns:p14="http://schemas.microsoft.com/office/powerpoint/2010/main" val="692627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17</a:t>
            </a:fld>
            <a:endParaRPr lang="de-CH" dirty="0"/>
          </a:p>
        </p:txBody>
      </p:sp>
    </p:spTree>
    <p:extLst>
      <p:ext uri="{BB962C8B-B14F-4D97-AF65-F5344CB8AC3E}">
        <p14:creationId xmlns:p14="http://schemas.microsoft.com/office/powerpoint/2010/main" val="4153225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18</a:t>
            </a:fld>
            <a:endParaRPr lang="de-CH" dirty="0"/>
          </a:p>
        </p:txBody>
      </p:sp>
    </p:spTree>
    <p:extLst>
      <p:ext uri="{BB962C8B-B14F-4D97-AF65-F5344CB8AC3E}">
        <p14:creationId xmlns:p14="http://schemas.microsoft.com/office/powerpoint/2010/main" val="630878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400" b="1" u="none" dirty="0">
                <a:solidFill>
                  <a:schemeClr val="tx1"/>
                </a:solidFill>
                <a:latin typeface="Verdana" panose="020B0604030504040204" pitchFamily="34" charset="0"/>
                <a:ea typeface="Verdana" panose="020B0604030504040204" pitchFamily="34" charset="0"/>
                <a:cs typeface="Verdana" panose="020B0604030504040204" pitchFamily="34" charset="0"/>
              </a:rPr>
              <a:t>Un singe et un appareil photo</a:t>
            </a:r>
          </a:p>
          <a:p>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Tout a</a:t>
            </a:r>
            <a:r>
              <a:rPr lang="fr-CH" sz="1400" u="none" baseline="0" dirty="0">
                <a:solidFill>
                  <a:schemeClr val="tx1"/>
                </a:solidFill>
                <a:latin typeface="Verdana" panose="020B0604030504040204" pitchFamily="34" charset="0"/>
                <a:ea typeface="Verdana" panose="020B0604030504040204" pitchFamily="34" charset="0"/>
                <a:cs typeface="Verdana" panose="020B0604030504040204" pitchFamily="34" charset="0"/>
              </a:rPr>
              <a:t> commencé en 2011</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Le photographe</a:t>
            </a:r>
            <a:r>
              <a:rPr lang="fr-CH" sz="1400" b="1" u="none" dirty="0">
                <a:solidFill>
                  <a:schemeClr val="tx1"/>
                </a:solidFill>
                <a:latin typeface="Verdana" panose="020B0604030504040204" pitchFamily="34" charset="0"/>
                <a:ea typeface="Verdana" panose="020B0604030504040204" pitchFamily="34" charset="0"/>
                <a:cs typeface="Verdana" panose="020B0604030504040204" pitchFamily="34" charset="0"/>
              </a:rPr>
              <a:t> britannique David Slater </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est parti en Indonésie en 2011 pour faire des photos de macaques. Il a placé son appareil sur un trépied et a laissé la télécommande pour le déclencheur aux singes. Plus tard, il a publié quelques photos prises par les animaux dans un ouvrage en tant que </a:t>
            </a:r>
            <a:r>
              <a:rPr lang="fr-CH" sz="1400" i="1" u="none" dirty="0">
                <a:solidFill>
                  <a:schemeClr val="tx1"/>
                </a:solidFill>
                <a:latin typeface="Verdana" panose="020B0604030504040204" pitchFamily="34" charset="0"/>
                <a:ea typeface="Verdana" panose="020B0604030504040204" pitchFamily="34" charset="0"/>
                <a:cs typeface="Verdana" panose="020B0604030504040204" pitchFamily="34" charset="0"/>
              </a:rPr>
              <a:t>Monkey Selfies</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En septembre, l’</a:t>
            </a:r>
            <a:r>
              <a:rPr lang="fr-CH" sz="1400" b="1" u="none" dirty="0">
                <a:solidFill>
                  <a:schemeClr val="tx1"/>
                </a:solidFill>
                <a:latin typeface="Verdana" panose="020B0604030504040204" pitchFamily="34" charset="0"/>
                <a:ea typeface="Verdana" panose="020B0604030504040204" pitchFamily="34" charset="0"/>
                <a:cs typeface="Verdana" panose="020B0604030504040204" pitchFamily="34" charset="0"/>
              </a:rPr>
              <a:t>organisation de défense des droits des animaux PETA </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a porté plainte contre David Slater et a demandé que le singe</a:t>
            </a:r>
            <a:r>
              <a:rPr lang="fr-CH" sz="1400" u="none" baseline="0" dirty="0">
                <a:solidFill>
                  <a:schemeClr val="tx1"/>
                </a:solidFill>
                <a:latin typeface="Verdana" panose="020B0604030504040204" pitchFamily="34" charset="0"/>
                <a:ea typeface="Verdana" panose="020B0604030504040204" pitchFamily="34" charset="0"/>
                <a:cs typeface="Verdana" panose="020B0604030504040204" pitchFamily="34" charset="0"/>
              </a:rPr>
              <a:t> touche les droits d’auteur sur son image</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En tant qu’</a:t>
            </a:r>
            <a:r>
              <a:rPr lang="fr-CH" sz="1400" i="1" u="none" dirty="0">
                <a:solidFill>
                  <a:schemeClr val="tx1"/>
                </a:solidFill>
                <a:latin typeface="Verdana" panose="020B0604030504040204" pitchFamily="34" charset="0"/>
                <a:ea typeface="Verdana" panose="020B0604030504040204" pitchFamily="34" charset="0"/>
                <a:cs typeface="Verdana" panose="020B0604030504040204" pitchFamily="34" charset="0"/>
              </a:rPr>
              <a:t>amie proche</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des singes, l’organisation voulait faire valoir les droits d’exploitation qui en découlent. Selon les indications de PETA, les revenus devaient revenir au singe et à son environnement. </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Une cour d’appel américaine a jugé (2016) qu’un macaque ne pouvait prétendre aux droits d’auteur sur un autoportrait qu’il avait lui-même pris en déclenchant l’appareil d’un photographe sur une île indonésienne. Les photos circulent depuis 2011 sur internet.</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Le Figaro.fr (avril 2018).</a:t>
            </a:r>
            <a:r>
              <a:rPr lang="fr-CH" sz="1400" b="0" u="none"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fr-CH" sz="1400" b="0" dirty="0"/>
              <a:t>Selfie du singe: pas de droits d’auteur pour le macaque Naruto </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http://www.lefigaro.fr/culture/2018/04/25/03004-20180425ARTFIG00112-selfie-du-singe-pas-de-droits-d-auteur-pour-le-macaque-naruto.php</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10"/>
          </p:nvPr>
        </p:nvSpPr>
        <p:spPr/>
        <p:txBody>
          <a:bodyPr/>
          <a:lstStyle/>
          <a:p>
            <a:fld id="{E2A9A078-A6AA-4926-8674-A1F60A1FDF40}" type="slidenum">
              <a:rPr lang="de-CH" smtClean="0"/>
              <a:t>19</a:t>
            </a:fld>
            <a:endParaRPr lang="de-CH" dirty="0"/>
          </a:p>
        </p:txBody>
      </p:sp>
    </p:spTree>
    <p:extLst>
      <p:ext uri="{BB962C8B-B14F-4D97-AF65-F5344CB8AC3E}">
        <p14:creationId xmlns:p14="http://schemas.microsoft.com/office/powerpoint/2010/main" val="1481437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20</a:t>
            </a:fld>
            <a:endParaRPr lang="de-CH" dirty="0"/>
          </a:p>
        </p:txBody>
      </p:sp>
    </p:spTree>
    <p:extLst>
      <p:ext uri="{BB962C8B-B14F-4D97-AF65-F5344CB8AC3E}">
        <p14:creationId xmlns:p14="http://schemas.microsoft.com/office/powerpoint/2010/main" val="106108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Exemple (apéro au bureau) – «Est-ce que j’ai le droit de prendre des photos au sein de mon entreprise et de les poster sur Instagram?»  </a:t>
            </a:r>
          </a:p>
          <a:p>
            <a:endParaRPr lang="de-CH" dirty="0"/>
          </a:p>
          <a:p>
            <a:r>
              <a:rPr lang="fr-CH" dirty="0"/>
              <a:t>Demander en classe</a:t>
            </a:r>
          </a:p>
          <a:p>
            <a:endParaRPr lang="de-CH" dirty="0"/>
          </a:p>
          <a:p>
            <a:r>
              <a:rPr lang="fr-CH" dirty="0"/>
              <a:t>Qu’en</a:t>
            </a:r>
            <a:r>
              <a:rPr lang="fr-CH" baseline="0" dirty="0"/>
              <a:t> pensez-vous</a:t>
            </a:r>
            <a:r>
              <a:rPr lang="fr-CH" dirty="0"/>
              <a:t>? </a:t>
            </a:r>
          </a:p>
          <a:p>
            <a:r>
              <a:rPr lang="fr-CH" dirty="0"/>
              <a:t>Est-ce que certains droits sont violés? </a:t>
            </a:r>
          </a:p>
          <a:p>
            <a:r>
              <a:rPr lang="fr-CH" dirty="0"/>
              <a:t>Quels sont les risques potentiels?</a:t>
            </a:r>
          </a:p>
          <a:p>
            <a:endParaRPr lang="de-CH" dirty="0"/>
          </a:p>
          <a:p>
            <a:r>
              <a:rPr lang="fr-CH" dirty="0"/>
              <a:t>TOUCHPOINTS:</a:t>
            </a:r>
          </a:p>
          <a:p>
            <a:pPr marL="171450" indent="-171450">
              <a:buFontTx/>
              <a:buChar char="-"/>
            </a:pPr>
            <a:r>
              <a:rPr lang="fr-CH" dirty="0"/>
              <a:t>Secret des affaires?</a:t>
            </a:r>
          </a:p>
          <a:p>
            <a:pPr marL="171450" indent="-171450">
              <a:buFontTx/>
              <a:buChar char="-"/>
            </a:pPr>
            <a:r>
              <a:rPr lang="fr-CH" dirty="0"/>
              <a:t>Droits de la personnalité?</a:t>
            </a:r>
          </a:p>
          <a:p>
            <a:pPr marL="171450" indent="-171450">
              <a:buFontTx/>
              <a:buChar char="-"/>
            </a:pPr>
            <a:r>
              <a:rPr lang="fr-CH" dirty="0"/>
              <a:t>La vidéo devient virale - droits d’auteur?</a:t>
            </a:r>
          </a:p>
        </p:txBody>
      </p:sp>
      <p:sp>
        <p:nvSpPr>
          <p:cNvPr id="4" name="Foliennummernplatzhalter 3"/>
          <p:cNvSpPr>
            <a:spLocks noGrp="1"/>
          </p:cNvSpPr>
          <p:nvPr>
            <p:ph type="sldNum" sz="quarter" idx="10"/>
          </p:nvPr>
        </p:nvSpPr>
        <p:spPr/>
        <p:txBody>
          <a:bodyPr/>
          <a:lstStyle/>
          <a:p>
            <a:fld id="{E2A9A078-A6AA-4926-8674-A1F60A1FDF40}" type="slidenum">
              <a:rPr lang="de-CH" smtClean="0"/>
              <a:t>2</a:t>
            </a:fld>
            <a:endParaRPr lang="de-CH" dirty="0"/>
          </a:p>
        </p:txBody>
      </p:sp>
    </p:spTree>
    <p:extLst>
      <p:ext uri="{BB962C8B-B14F-4D97-AF65-F5344CB8AC3E}">
        <p14:creationId xmlns:p14="http://schemas.microsoft.com/office/powerpoint/2010/main" val="342089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21</a:t>
            </a:fld>
            <a:endParaRPr lang="de-CH" dirty="0"/>
          </a:p>
        </p:txBody>
      </p:sp>
    </p:spTree>
    <p:extLst>
      <p:ext uri="{BB962C8B-B14F-4D97-AF65-F5344CB8AC3E}">
        <p14:creationId xmlns:p14="http://schemas.microsoft.com/office/powerpoint/2010/main" val="1725280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Lors de la recherche sur Google, il est possible de filtrer les résultats en fonction de la licence dans les outils.</a:t>
            </a:r>
          </a:p>
        </p:txBody>
      </p:sp>
      <p:sp>
        <p:nvSpPr>
          <p:cNvPr id="4" name="Foliennummernplatzhalter 3"/>
          <p:cNvSpPr>
            <a:spLocks noGrp="1"/>
          </p:cNvSpPr>
          <p:nvPr>
            <p:ph type="sldNum" sz="quarter" idx="10"/>
          </p:nvPr>
        </p:nvSpPr>
        <p:spPr/>
        <p:txBody>
          <a:bodyPr/>
          <a:lstStyle/>
          <a:p>
            <a:fld id="{E2A9A078-A6AA-4926-8674-A1F60A1FDF40}" type="slidenum">
              <a:rPr lang="de-CH" smtClean="0"/>
              <a:t>22</a:t>
            </a:fld>
            <a:endParaRPr lang="de-CH" dirty="0"/>
          </a:p>
        </p:txBody>
      </p:sp>
    </p:spTree>
    <p:extLst>
      <p:ext uri="{BB962C8B-B14F-4D97-AF65-F5344CB8AC3E}">
        <p14:creationId xmlns:p14="http://schemas.microsoft.com/office/powerpoint/2010/main" val="875413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Lors de la recherche d’images sur Flickr, il est possible de filtrer les résultats en fonction de la licence.</a:t>
            </a:r>
          </a:p>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23</a:t>
            </a:fld>
            <a:endParaRPr lang="de-CH" dirty="0"/>
          </a:p>
        </p:txBody>
      </p:sp>
    </p:spTree>
    <p:extLst>
      <p:ext uri="{BB962C8B-B14F-4D97-AF65-F5344CB8AC3E}">
        <p14:creationId xmlns:p14="http://schemas.microsoft.com/office/powerpoint/2010/main" val="2925199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24</a:t>
            </a:fld>
            <a:endParaRPr lang="de-CH" dirty="0"/>
          </a:p>
        </p:txBody>
      </p:sp>
    </p:spTree>
    <p:extLst>
      <p:ext uri="{BB962C8B-B14F-4D97-AF65-F5344CB8AC3E}">
        <p14:creationId xmlns:p14="http://schemas.microsoft.com/office/powerpoint/2010/main" val="1550721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25</a:t>
            </a:fld>
            <a:endParaRPr lang="de-CH" dirty="0"/>
          </a:p>
        </p:txBody>
      </p:sp>
    </p:spTree>
    <p:extLst>
      <p:ext uri="{BB962C8B-B14F-4D97-AF65-F5344CB8AC3E}">
        <p14:creationId xmlns:p14="http://schemas.microsoft.com/office/powerpoint/2010/main" val="116875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26</a:t>
            </a:fld>
            <a:endParaRPr lang="de-CH" dirty="0"/>
          </a:p>
        </p:txBody>
      </p:sp>
    </p:spTree>
    <p:extLst>
      <p:ext uri="{BB962C8B-B14F-4D97-AF65-F5344CB8AC3E}">
        <p14:creationId xmlns:p14="http://schemas.microsoft.com/office/powerpoint/2010/main" val="335542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27</a:t>
            </a:fld>
            <a:endParaRPr lang="de-CH" dirty="0"/>
          </a:p>
        </p:txBody>
      </p:sp>
    </p:spTree>
    <p:extLst>
      <p:ext uri="{BB962C8B-B14F-4D97-AF65-F5344CB8AC3E}">
        <p14:creationId xmlns:p14="http://schemas.microsoft.com/office/powerpoint/2010/main" val="2988122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29</a:t>
            </a:fld>
            <a:endParaRPr lang="de-CH" dirty="0"/>
          </a:p>
        </p:txBody>
      </p:sp>
    </p:spTree>
    <p:extLst>
      <p:ext uri="{BB962C8B-B14F-4D97-AF65-F5344CB8AC3E}">
        <p14:creationId xmlns:p14="http://schemas.microsoft.com/office/powerpoint/2010/main" val="3165281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31</a:t>
            </a:fld>
            <a:endParaRPr lang="de-CH" dirty="0"/>
          </a:p>
        </p:txBody>
      </p:sp>
    </p:spTree>
    <p:extLst>
      <p:ext uri="{BB962C8B-B14F-4D97-AF65-F5344CB8AC3E}">
        <p14:creationId xmlns:p14="http://schemas.microsoft.com/office/powerpoint/2010/main" val="2092396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32</a:t>
            </a:fld>
            <a:endParaRPr lang="de-CH" dirty="0"/>
          </a:p>
        </p:txBody>
      </p:sp>
    </p:spTree>
    <p:extLst>
      <p:ext uri="{BB962C8B-B14F-4D97-AF65-F5344CB8AC3E}">
        <p14:creationId xmlns:p14="http://schemas.microsoft.com/office/powerpoint/2010/main" val="71641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4</a:t>
            </a:fld>
            <a:endParaRPr lang="de-CH" dirty="0"/>
          </a:p>
        </p:txBody>
      </p:sp>
    </p:spTree>
    <p:extLst>
      <p:ext uri="{BB962C8B-B14F-4D97-AF65-F5344CB8AC3E}">
        <p14:creationId xmlns:p14="http://schemas.microsoft.com/office/powerpoint/2010/main" val="818036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 Lors de la synthèse, faire le lien avec la présentation d’œuvre.</a:t>
            </a:r>
          </a:p>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33</a:t>
            </a:fld>
            <a:endParaRPr lang="de-CH" dirty="0"/>
          </a:p>
        </p:txBody>
      </p:sp>
    </p:spTree>
    <p:extLst>
      <p:ext uri="{BB962C8B-B14F-4D97-AF65-F5344CB8AC3E}">
        <p14:creationId xmlns:p14="http://schemas.microsoft.com/office/powerpoint/2010/main" val="2091162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2A9A078-A6AA-4926-8674-A1F60A1FDF40}" type="slidenum">
              <a:rPr lang="de-CH" smtClean="0"/>
              <a:t>34</a:t>
            </a:fld>
            <a:endParaRPr lang="de-CH" dirty="0"/>
          </a:p>
        </p:txBody>
      </p:sp>
    </p:spTree>
    <p:extLst>
      <p:ext uri="{BB962C8B-B14F-4D97-AF65-F5344CB8AC3E}">
        <p14:creationId xmlns:p14="http://schemas.microsoft.com/office/powerpoint/2010/main" val="1190263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35</a:t>
            </a:fld>
            <a:endParaRPr lang="de-CH" dirty="0"/>
          </a:p>
        </p:txBody>
      </p:sp>
    </p:spTree>
    <p:extLst>
      <p:ext uri="{BB962C8B-B14F-4D97-AF65-F5344CB8AC3E}">
        <p14:creationId xmlns:p14="http://schemas.microsoft.com/office/powerpoint/2010/main" val="417395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5</a:t>
            </a:fld>
            <a:endParaRPr lang="de-CH" dirty="0"/>
          </a:p>
        </p:txBody>
      </p:sp>
    </p:spTree>
    <p:extLst>
      <p:ext uri="{BB962C8B-B14F-4D97-AF65-F5344CB8AC3E}">
        <p14:creationId xmlns:p14="http://schemas.microsoft.com/office/powerpoint/2010/main" val="314229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informations privilégiées peuvent être utilisées à l’interne ou à l’externe à des fins d’avantage concurrentiel.</a:t>
            </a:r>
          </a:p>
          <a:p>
            <a:r>
              <a:rPr lang="fr-CH" dirty="0"/>
              <a:t>Informations sur des investissements futurs ou des formules secrètes</a:t>
            </a:r>
          </a:p>
          <a:p>
            <a:endParaRPr lang="de-CH" dirty="0"/>
          </a:p>
          <a:p>
            <a:r>
              <a:rPr lang="fr-CH" dirty="0"/>
              <a:t>Préjudice en matière de réputation ou d’image sur la base d’un abus d’informations privilégiées à l’interne ou à l’externe. </a:t>
            </a:r>
          </a:p>
          <a:p>
            <a:r>
              <a:rPr lang="fr-CH" dirty="0"/>
              <a:t>Exemple : préjudice à la réputation du PDG ou à l’image de l’entreprise sur les questions de durabilité.</a:t>
            </a:r>
          </a:p>
        </p:txBody>
      </p:sp>
      <p:sp>
        <p:nvSpPr>
          <p:cNvPr id="4" name="Foliennummernplatzhalter 3"/>
          <p:cNvSpPr>
            <a:spLocks noGrp="1"/>
          </p:cNvSpPr>
          <p:nvPr>
            <p:ph type="sldNum" sz="quarter" idx="10"/>
          </p:nvPr>
        </p:nvSpPr>
        <p:spPr/>
        <p:txBody>
          <a:bodyPr/>
          <a:lstStyle/>
          <a:p>
            <a:fld id="{E2A9A078-A6AA-4926-8674-A1F60A1FDF40}" type="slidenum">
              <a:rPr lang="de-CH" smtClean="0"/>
              <a:t>6</a:t>
            </a:fld>
            <a:endParaRPr lang="de-CH" dirty="0"/>
          </a:p>
        </p:txBody>
      </p:sp>
    </p:spTree>
    <p:extLst>
      <p:ext uri="{BB962C8B-B14F-4D97-AF65-F5344CB8AC3E}">
        <p14:creationId xmlns:p14="http://schemas.microsoft.com/office/powerpoint/2010/main" val="382866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7</a:t>
            </a:fld>
            <a:endParaRPr lang="de-CH" dirty="0"/>
          </a:p>
        </p:txBody>
      </p:sp>
    </p:spTree>
    <p:extLst>
      <p:ext uri="{BB962C8B-B14F-4D97-AF65-F5344CB8AC3E}">
        <p14:creationId xmlns:p14="http://schemas.microsoft.com/office/powerpoint/2010/main" val="201737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8</a:t>
            </a:fld>
            <a:endParaRPr lang="de-CH" dirty="0"/>
          </a:p>
        </p:txBody>
      </p:sp>
    </p:spTree>
    <p:extLst>
      <p:ext uri="{BB962C8B-B14F-4D97-AF65-F5344CB8AC3E}">
        <p14:creationId xmlns:p14="http://schemas.microsoft.com/office/powerpoint/2010/main" val="127649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9</a:t>
            </a:fld>
            <a:endParaRPr lang="de-CH" dirty="0"/>
          </a:p>
        </p:txBody>
      </p:sp>
    </p:spTree>
    <p:extLst>
      <p:ext uri="{BB962C8B-B14F-4D97-AF65-F5344CB8AC3E}">
        <p14:creationId xmlns:p14="http://schemas.microsoft.com/office/powerpoint/2010/main" val="3283732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10</a:t>
            </a:fld>
            <a:endParaRPr lang="de-CH" dirty="0"/>
          </a:p>
        </p:txBody>
      </p:sp>
    </p:spTree>
    <p:extLst>
      <p:ext uri="{BB962C8B-B14F-4D97-AF65-F5344CB8AC3E}">
        <p14:creationId xmlns:p14="http://schemas.microsoft.com/office/powerpoint/2010/main" val="3785876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47253" y="2130425"/>
            <a:ext cx="8101459" cy="1470025"/>
          </a:xfrm>
        </p:spPr>
        <p:txBody>
          <a:bodyPr/>
          <a:lstStyle>
            <a:lvl1pPr algn="l">
              <a:defRPr b="1"/>
            </a:lvl1pPr>
          </a:lstStyle>
          <a:p>
            <a:r>
              <a:rPr lang="de-DE"/>
              <a:t>Titelmasterformat durch Klicken bearbeiten</a:t>
            </a:r>
            <a:endParaRPr lang="de-CH" dirty="0"/>
          </a:p>
        </p:txBody>
      </p:sp>
      <p:sp>
        <p:nvSpPr>
          <p:cNvPr id="6" name="Foliennummernplatzhalter 5"/>
          <p:cNvSpPr>
            <a:spLocks noGrp="1"/>
          </p:cNvSpPr>
          <p:nvPr>
            <p:ph type="sldNum" sz="quarter" idx="12"/>
          </p:nvPr>
        </p:nvSpPr>
        <p:spPr/>
        <p:txBody>
          <a:bodyPr/>
          <a:lstStyle/>
          <a:p>
            <a:fld id="{E708001E-DAAD-42E7-8764-60D0B437233B}" type="slidenum">
              <a:rPr lang="de-CH" smtClean="0"/>
              <a:t>‹N°›</a:t>
            </a:fld>
            <a:endParaRPr lang="de-CH" dirty="0"/>
          </a:p>
        </p:txBody>
      </p:sp>
      <p:sp>
        <p:nvSpPr>
          <p:cNvPr id="9" name="Inhaltsplatzhalter 8"/>
          <p:cNvSpPr>
            <a:spLocks noGrp="1"/>
          </p:cNvSpPr>
          <p:nvPr>
            <p:ph sz="quarter" idx="13"/>
          </p:nvPr>
        </p:nvSpPr>
        <p:spPr>
          <a:xfrm>
            <a:off x="647700" y="3861048"/>
            <a:ext cx="8101013" cy="2382589"/>
          </a:xfrm>
        </p:spPr>
        <p:txBody>
          <a:bodyPr/>
          <a:lstStyle>
            <a:lvl1pPr marL="0" indent="0">
              <a:buNone/>
              <a:defRPr b="1"/>
            </a:lvl1pPr>
          </a:lstStyle>
          <a:p>
            <a:pPr lvl="0"/>
            <a:r>
              <a:rPr lang="de-DE"/>
              <a:t>Textmasterformat bearbeiten</a:t>
            </a:r>
          </a:p>
        </p:txBody>
      </p:sp>
    </p:spTree>
    <p:extLst>
      <p:ext uri="{BB962C8B-B14F-4D97-AF65-F5344CB8AC3E}">
        <p14:creationId xmlns:p14="http://schemas.microsoft.com/office/powerpoint/2010/main" val="118216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E708001E-DAAD-42E7-8764-60D0B437233B}" type="slidenum">
              <a:rPr lang="de-CH" smtClean="0"/>
              <a:t>‹N°›</a:t>
            </a:fld>
            <a:endParaRPr lang="de-CH" dirty="0"/>
          </a:p>
        </p:txBody>
      </p:sp>
    </p:spTree>
    <p:extLst>
      <p:ext uri="{BB962C8B-B14F-4D97-AF65-F5344CB8AC3E}">
        <p14:creationId xmlns:p14="http://schemas.microsoft.com/office/powerpoint/2010/main" val="3320691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folie 1">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xmlns="" id="{526AF16A-DFCA-4A7C-95D8-926872D52F94}"/>
              </a:ext>
            </a:extLst>
          </p:cNvPr>
          <p:cNvSpPr/>
          <p:nvPr userDrawn="1"/>
        </p:nvSpPr>
        <p:spPr>
          <a:xfrm>
            <a:off x="1" y="4101075"/>
            <a:ext cx="5292081" cy="1435335"/>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9" name="Inhaltsplatzhalter 18">
            <a:extLst>
              <a:ext uri="{FF2B5EF4-FFF2-40B4-BE49-F238E27FC236}">
                <a16:creationId xmlns:a16="http://schemas.microsoft.com/office/drawing/2014/main" xmlns="" id="{D20E2108-8A36-429B-9065-1B89899D1427}"/>
              </a:ext>
            </a:extLst>
          </p:cNvPr>
          <p:cNvSpPr>
            <a:spLocks noGrp="1"/>
          </p:cNvSpPr>
          <p:nvPr>
            <p:ph sz="quarter" idx="10" hasCustomPrompt="1"/>
          </p:nvPr>
        </p:nvSpPr>
        <p:spPr>
          <a:xfrm>
            <a:off x="751522" y="5026448"/>
            <a:ext cx="7706678" cy="322765"/>
          </a:xfrm>
        </p:spPr>
        <p:txBody>
          <a:bodyPr/>
          <a:lstStyle>
            <a:lvl1pPr marL="0" indent="0">
              <a:buNone/>
              <a:defRPr sz="1100">
                <a:solidFill>
                  <a:schemeClr val="bg1"/>
                </a:solidFill>
              </a:defRPr>
            </a:lvl1pPr>
            <a:lvl2pPr>
              <a:defRPr sz="1100"/>
            </a:lvl2pPr>
            <a:lvl3pPr>
              <a:defRPr sz="1100"/>
            </a:lvl3pPr>
            <a:lvl4pPr>
              <a:defRPr sz="1100"/>
            </a:lvl4pPr>
            <a:lvl5pPr>
              <a:defRPr sz="1100"/>
            </a:lvl5pPr>
          </a:lstStyle>
          <a:p>
            <a:pPr lvl="0"/>
            <a:r>
              <a:rPr lang="de-CH" dirty="0"/>
              <a:t>Präsentation vom 23. März 2018</a:t>
            </a:r>
          </a:p>
        </p:txBody>
      </p:sp>
      <p:sp>
        <p:nvSpPr>
          <p:cNvPr id="3074" name="Rectangle 2"/>
          <p:cNvSpPr>
            <a:spLocks noGrp="1" noChangeArrowheads="1"/>
          </p:cNvSpPr>
          <p:nvPr>
            <p:ph type="ctrTitle" hasCustomPrompt="1"/>
          </p:nvPr>
        </p:nvSpPr>
        <p:spPr>
          <a:xfrm>
            <a:off x="751522" y="4283064"/>
            <a:ext cx="7706678" cy="242312"/>
          </a:xfrm>
        </p:spPr>
        <p:txBody>
          <a:bodyPr/>
          <a:lstStyle>
            <a:lvl1pPr>
              <a:defRPr sz="1400" b="1">
                <a:solidFill>
                  <a:schemeClr val="bg1"/>
                </a:solidFill>
                <a:latin typeface="+mj-lt"/>
              </a:defRPr>
            </a:lvl1pPr>
          </a:lstStyle>
          <a:p>
            <a:pPr lvl="0"/>
            <a:r>
              <a:rPr lang="de-CH" noProof="0" dirty="0"/>
              <a:t>Titel hinzufügen</a:t>
            </a:r>
          </a:p>
        </p:txBody>
      </p:sp>
      <p:sp>
        <p:nvSpPr>
          <p:cNvPr id="3075" name="Rectangle 3"/>
          <p:cNvSpPr>
            <a:spLocks noGrp="1" noChangeArrowheads="1"/>
          </p:cNvSpPr>
          <p:nvPr>
            <p:ph type="subTitle" idx="1" hasCustomPrompt="1"/>
          </p:nvPr>
        </p:nvSpPr>
        <p:spPr>
          <a:xfrm>
            <a:off x="751522" y="4602519"/>
            <a:ext cx="7706678" cy="329207"/>
          </a:xfrm>
        </p:spPr>
        <p:txBody>
          <a:bodyPr/>
          <a:lstStyle>
            <a:lvl1pPr marL="0" indent="0">
              <a:spcBef>
                <a:spcPct val="0"/>
              </a:spcBef>
              <a:buFontTx/>
              <a:buNone/>
              <a:defRPr sz="1400">
                <a:solidFill>
                  <a:schemeClr val="bg1"/>
                </a:solidFill>
              </a:defRPr>
            </a:lvl1pPr>
          </a:lstStyle>
          <a:p>
            <a:pPr lvl="0"/>
            <a:r>
              <a:rPr lang="de-DE" noProof="0" dirty="0"/>
              <a:t>Untertitel hinzufügen</a:t>
            </a:r>
            <a:endParaRPr lang="de-CH" noProof="0" dirty="0"/>
          </a:p>
        </p:txBody>
      </p:sp>
      <p:pic>
        <p:nvPicPr>
          <p:cNvPr id="9" name="Picture 2" descr="Z:\Kunden\IGKG\Vorlagen Januar 2014\Logos\neue logos\RGB\LOGO__RGB-D&amp;A-d.png">
            <a:extLst>
              <a:ext uri="{FF2B5EF4-FFF2-40B4-BE49-F238E27FC236}">
                <a16:creationId xmlns:a16="http://schemas.microsoft.com/office/drawing/2014/main" xmlns="" id="{3B482950-8E50-4142-B17F-F45E430B8C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1900"/>
          <a:stretch/>
        </p:blipFill>
        <p:spPr bwMode="auto">
          <a:xfrm>
            <a:off x="760111" y="146050"/>
            <a:ext cx="1219601" cy="4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208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xmlns="" id="{00D5306D-7FDB-4C87-AE93-7B58A93EE91E}"/>
              </a:ext>
            </a:extLst>
          </p:cNvPr>
          <p:cNvSpPr/>
          <p:nvPr userDrawn="1"/>
        </p:nvSpPr>
        <p:spPr>
          <a:xfrm>
            <a:off x="1" y="4101075"/>
            <a:ext cx="5292081" cy="1435335"/>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9" name="Inhaltsplatzhalter 18">
            <a:extLst>
              <a:ext uri="{FF2B5EF4-FFF2-40B4-BE49-F238E27FC236}">
                <a16:creationId xmlns:a16="http://schemas.microsoft.com/office/drawing/2014/main" xmlns="" id="{20E77F0D-0C26-4896-BD2D-D160A4C79F19}"/>
              </a:ext>
            </a:extLst>
          </p:cNvPr>
          <p:cNvSpPr>
            <a:spLocks noGrp="1"/>
          </p:cNvSpPr>
          <p:nvPr>
            <p:ph sz="quarter" idx="10" hasCustomPrompt="1"/>
          </p:nvPr>
        </p:nvSpPr>
        <p:spPr>
          <a:xfrm>
            <a:off x="751522" y="5026448"/>
            <a:ext cx="7706678" cy="322765"/>
          </a:xfrm>
        </p:spPr>
        <p:txBody>
          <a:bodyPr/>
          <a:lstStyle>
            <a:lvl1pPr marL="0" indent="0">
              <a:buNone/>
              <a:defRPr sz="1100">
                <a:solidFill>
                  <a:schemeClr val="bg1"/>
                </a:solidFill>
              </a:defRPr>
            </a:lvl1pPr>
            <a:lvl2pPr>
              <a:defRPr sz="1100"/>
            </a:lvl2pPr>
            <a:lvl3pPr>
              <a:defRPr sz="1100"/>
            </a:lvl3pPr>
            <a:lvl4pPr>
              <a:defRPr sz="1100"/>
            </a:lvl4pPr>
            <a:lvl5pPr>
              <a:defRPr sz="1100"/>
            </a:lvl5pPr>
          </a:lstStyle>
          <a:p>
            <a:pPr lvl="0"/>
            <a:r>
              <a:rPr lang="de-CH" dirty="0"/>
              <a:t>Präsentation vom 23. März 2018</a:t>
            </a:r>
          </a:p>
        </p:txBody>
      </p:sp>
      <p:sp>
        <p:nvSpPr>
          <p:cNvPr id="20" name="Rectangle 2">
            <a:extLst>
              <a:ext uri="{FF2B5EF4-FFF2-40B4-BE49-F238E27FC236}">
                <a16:creationId xmlns:a16="http://schemas.microsoft.com/office/drawing/2014/main" xmlns="" id="{EFBC2329-A498-46EC-AD2C-AC089C92DDE0}"/>
              </a:ext>
            </a:extLst>
          </p:cNvPr>
          <p:cNvSpPr>
            <a:spLocks noGrp="1" noChangeArrowheads="1"/>
          </p:cNvSpPr>
          <p:nvPr>
            <p:ph type="ctrTitle" hasCustomPrompt="1"/>
          </p:nvPr>
        </p:nvSpPr>
        <p:spPr>
          <a:xfrm>
            <a:off x="751522" y="4283064"/>
            <a:ext cx="7706678" cy="242312"/>
          </a:xfrm>
        </p:spPr>
        <p:txBody>
          <a:bodyPr/>
          <a:lstStyle>
            <a:lvl1pPr>
              <a:defRPr sz="1400" b="1">
                <a:solidFill>
                  <a:schemeClr val="bg1"/>
                </a:solidFill>
                <a:latin typeface="+mj-lt"/>
              </a:defRPr>
            </a:lvl1pPr>
          </a:lstStyle>
          <a:p>
            <a:pPr lvl="0"/>
            <a:r>
              <a:rPr lang="de-CH" noProof="0" dirty="0"/>
              <a:t>Titel hinzufügen</a:t>
            </a:r>
          </a:p>
        </p:txBody>
      </p:sp>
      <p:sp>
        <p:nvSpPr>
          <p:cNvPr id="21" name="Rectangle 3">
            <a:extLst>
              <a:ext uri="{FF2B5EF4-FFF2-40B4-BE49-F238E27FC236}">
                <a16:creationId xmlns:a16="http://schemas.microsoft.com/office/drawing/2014/main" xmlns="" id="{6CDAD217-62D0-462E-847D-2860A670A06B}"/>
              </a:ext>
            </a:extLst>
          </p:cNvPr>
          <p:cNvSpPr>
            <a:spLocks noGrp="1" noChangeArrowheads="1"/>
          </p:cNvSpPr>
          <p:nvPr>
            <p:ph type="subTitle" idx="1" hasCustomPrompt="1"/>
          </p:nvPr>
        </p:nvSpPr>
        <p:spPr>
          <a:xfrm>
            <a:off x="751522" y="4602519"/>
            <a:ext cx="7706678" cy="329207"/>
          </a:xfrm>
        </p:spPr>
        <p:txBody>
          <a:bodyPr/>
          <a:lstStyle>
            <a:lvl1pPr marL="0" indent="0">
              <a:spcBef>
                <a:spcPct val="0"/>
              </a:spcBef>
              <a:buFontTx/>
              <a:buNone/>
              <a:defRPr sz="1400">
                <a:solidFill>
                  <a:schemeClr val="bg1"/>
                </a:solidFill>
              </a:defRPr>
            </a:lvl1pPr>
          </a:lstStyle>
          <a:p>
            <a:pPr lvl="0"/>
            <a:r>
              <a:rPr lang="de-DE" noProof="0" dirty="0"/>
              <a:t>Untertitel hinzufügen</a:t>
            </a:r>
            <a:endParaRPr lang="de-CH" noProof="0" dirty="0"/>
          </a:p>
        </p:txBody>
      </p:sp>
      <p:pic>
        <p:nvPicPr>
          <p:cNvPr id="11" name="Picture 2" descr="Z:\Kunden\IGKG\Vorlagen Januar 2014\Logos\neue logos\RGB\LOGO__RGB-D&amp;A-d.png">
            <a:extLst>
              <a:ext uri="{FF2B5EF4-FFF2-40B4-BE49-F238E27FC236}">
                <a16:creationId xmlns:a16="http://schemas.microsoft.com/office/drawing/2014/main" xmlns="" id="{EA479429-13F9-4474-B4F6-8BF818327EB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1900"/>
          <a:stretch/>
        </p:blipFill>
        <p:spPr bwMode="auto">
          <a:xfrm>
            <a:off x="760111" y="146050"/>
            <a:ext cx="1219601" cy="4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024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folie 1">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951E28FF-A1E3-407D-8386-8A84ACE69872}"/>
              </a:ext>
            </a:extLst>
          </p:cNvPr>
          <p:cNvSpPr/>
          <p:nvPr userDrawn="1"/>
        </p:nvSpPr>
        <p:spPr>
          <a:xfrm>
            <a:off x="-1" y="1655245"/>
            <a:ext cx="7452321" cy="576064"/>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1" name="Textplatzhalter 8">
            <a:extLst>
              <a:ext uri="{FF2B5EF4-FFF2-40B4-BE49-F238E27FC236}">
                <a16:creationId xmlns:a16="http://schemas.microsoft.com/office/drawing/2014/main" xmlns="" id="{7157BCF1-3B35-4232-9E78-B19CA565E5CE}"/>
              </a:ext>
            </a:extLst>
          </p:cNvPr>
          <p:cNvSpPr>
            <a:spLocks noGrp="1"/>
          </p:cNvSpPr>
          <p:nvPr>
            <p:ph type="body" sz="quarter" idx="10" hasCustomPrompt="1"/>
          </p:nvPr>
        </p:nvSpPr>
        <p:spPr>
          <a:xfrm>
            <a:off x="754381" y="1700809"/>
            <a:ext cx="4321175" cy="4415367"/>
          </a:xfrm>
        </p:spPr>
        <p:txBody>
          <a:bodyPr/>
          <a:lstStyle>
            <a:lvl1pPr marL="0" indent="0">
              <a:buNone/>
              <a:defRPr sz="2400">
                <a:solidFill>
                  <a:schemeClr val="bg1"/>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de-DE" dirty="0"/>
              <a:t>Kapiteltitel</a:t>
            </a:r>
          </a:p>
        </p:txBody>
      </p:sp>
      <p:pic>
        <p:nvPicPr>
          <p:cNvPr id="7" name="Picture 2" descr="Z:\Kunden\IGKG\Vorlagen Januar 2014\Logos\neue logos\RGB\LOGO__RGB-D&amp;A-d.png">
            <a:extLst>
              <a:ext uri="{FF2B5EF4-FFF2-40B4-BE49-F238E27FC236}">
                <a16:creationId xmlns:a16="http://schemas.microsoft.com/office/drawing/2014/main" xmlns="" id="{A9B16291-06C7-4525-B0D4-CB99EC404B6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1900"/>
          <a:stretch/>
        </p:blipFill>
        <p:spPr bwMode="auto">
          <a:xfrm>
            <a:off x="760111" y="146050"/>
            <a:ext cx="1219601" cy="4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1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folie 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11F72720-EC5D-4918-B754-F9E7F686371A}"/>
              </a:ext>
            </a:extLst>
          </p:cNvPr>
          <p:cNvSpPr/>
          <p:nvPr userDrawn="1"/>
        </p:nvSpPr>
        <p:spPr>
          <a:xfrm>
            <a:off x="-1" y="1655245"/>
            <a:ext cx="6012161" cy="576064"/>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7" name="Textplatzhalter 8">
            <a:extLst>
              <a:ext uri="{FF2B5EF4-FFF2-40B4-BE49-F238E27FC236}">
                <a16:creationId xmlns:a16="http://schemas.microsoft.com/office/drawing/2014/main" xmlns="" id="{FEA844D4-41BD-4BA0-BC61-3950BF3878EC}"/>
              </a:ext>
            </a:extLst>
          </p:cNvPr>
          <p:cNvSpPr>
            <a:spLocks noGrp="1"/>
          </p:cNvSpPr>
          <p:nvPr>
            <p:ph type="body" sz="quarter" idx="10" hasCustomPrompt="1"/>
          </p:nvPr>
        </p:nvSpPr>
        <p:spPr>
          <a:xfrm>
            <a:off x="754381" y="1700809"/>
            <a:ext cx="4321175" cy="4415367"/>
          </a:xfrm>
        </p:spPr>
        <p:txBody>
          <a:bodyPr/>
          <a:lstStyle>
            <a:lvl1pPr marL="0" indent="0">
              <a:buNone/>
              <a:defRPr sz="2400">
                <a:solidFill>
                  <a:schemeClr val="bg1"/>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de-DE" dirty="0"/>
              <a:t>Kapiteltitel</a:t>
            </a:r>
          </a:p>
        </p:txBody>
      </p:sp>
      <p:pic>
        <p:nvPicPr>
          <p:cNvPr id="6" name="Picture 2" descr="Z:\Kunden\IGKG\Vorlagen Januar 2014\Logos\neue logos\RGB\LOGO__RGB-D&amp;A-d.png">
            <a:extLst>
              <a:ext uri="{FF2B5EF4-FFF2-40B4-BE49-F238E27FC236}">
                <a16:creationId xmlns:a16="http://schemas.microsoft.com/office/drawing/2014/main" xmlns="" id="{A40EF6A3-CBE7-4EFC-9934-5ABC4EDE454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1900"/>
          <a:stretch/>
        </p:blipFill>
        <p:spPr bwMode="auto">
          <a:xfrm>
            <a:off x="760111" y="146050"/>
            <a:ext cx="1219601" cy="4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86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folie 3">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836ABD43-1B4A-4FE2-A89A-E07340169A30}"/>
              </a:ext>
            </a:extLst>
          </p:cNvPr>
          <p:cNvSpPr/>
          <p:nvPr userDrawn="1"/>
        </p:nvSpPr>
        <p:spPr>
          <a:xfrm>
            <a:off x="-1" y="1655245"/>
            <a:ext cx="6012161" cy="576064"/>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9" name="Textplatzhalter 8">
            <a:extLst>
              <a:ext uri="{FF2B5EF4-FFF2-40B4-BE49-F238E27FC236}">
                <a16:creationId xmlns:a16="http://schemas.microsoft.com/office/drawing/2014/main" xmlns="" id="{D6D3B2E5-198F-4C58-A7A9-32A04D1429C0}"/>
              </a:ext>
            </a:extLst>
          </p:cNvPr>
          <p:cNvSpPr>
            <a:spLocks noGrp="1"/>
          </p:cNvSpPr>
          <p:nvPr>
            <p:ph type="body" sz="quarter" idx="10" hasCustomPrompt="1"/>
          </p:nvPr>
        </p:nvSpPr>
        <p:spPr>
          <a:xfrm>
            <a:off x="754381" y="1700809"/>
            <a:ext cx="4321175" cy="4415367"/>
          </a:xfrm>
        </p:spPr>
        <p:txBody>
          <a:bodyPr/>
          <a:lstStyle>
            <a:lvl1pPr marL="0" indent="0">
              <a:buNone/>
              <a:defRPr sz="2400">
                <a:solidFill>
                  <a:schemeClr val="bg1"/>
                </a:solidFill>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de-DE" dirty="0"/>
              <a:t>Kapiteltitel</a:t>
            </a:r>
          </a:p>
        </p:txBody>
      </p:sp>
      <p:pic>
        <p:nvPicPr>
          <p:cNvPr id="5" name="Picture 2" descr="Z:\Kunden\IGKG\Vorlagen Januar 2014\Logos\neue logos\RGB\LOGO__RGB-D&amp;A-d.png">
            <a:extLst>
              <a:ext uri="{FF2B5EF4-FFF2-40B4-BE49-F238E27FC236}">
                <a16:creationId xmlns:a16="http://schemas.microsoft.com/office/drawing/2014/main" xmlns="" id="{302CBCF5-243F-44E3-BFAD-F5965B9343E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1900"/>
          <a:stretch/>
        </p:blipFill>
        <p:spPr bwMode="auto">
          <a:xfrm>
            <a:off x="760111" y="146050"/>
            <a:ext cx="1219601" cy="4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57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2000" y="993600"/>
            <a:ext cx="7696200" cy="533400"/>
          </a:xfrm>
        </p:spPr>
        <p:txBody>
          <a:bodyPr/>
          <a:lstStyle>
            <a:lvl1pPr>
              <a:defRPr sz="1400"/>
            </a:lvl1pPr>
          </a:lstStyle>
          <a:p>
            <a:r>
              <a:rPr lang="de-DE" dirty="0"/>
              <a:t>Seitentitel</a:t>
            </a:r>
            <a:endParaRPr lang="de-CH" dirty="0"/>
          </a:p>
        </p:txBody>
      </p:sp>
      <p:sp>
        <p:nvSpPr>
          <p:cNvPr id="3" name="Inhaltsplatzhalter 2"/>
          <p:cNvSpPr>
            <a:spLocks noGrp="1"/>
          </p:cNvSpPr>
          <p:nvPr>
            <p:ph idx="1" hasCustomPrompt="1"/>
          </p:nvPr>
        </p:nvSpPr>
        <p:spPr>
          <a:xfrm>
            <a:off x="762000" y="1868400"/>
            <a:ext cx="7696200" cy="3886200"/>
          </a:xfrm>
        </p:spPr>
        <p:txBody>
          <a:bodyPr/>
          <a:lstStyle>
            <a:lvl1pPr>
              <a:defRPr sz="1400"/>
            </a:lvl1pPr>
            <a:lvl2pPr>
              <a:defRPr sz="1400"/>
            </a:lvl2pPr>
            <a:lvl3pPr>
              <a:defRPr sz="1400"/>
            </a:lvl3pPr>
            <a:lvl4pPr>
              <a:defRPr sz="1400"/>
            </a:lvl4pPr>
            <a:lvl5pPr>
              <a:defRPr sz="1400"/>
            </a:lvl5pPr>
          </a:lstStyle>
          <a:p>
            <a:pPr lvl="0"/>
            <a:r>
              <a:rPr lang="de-DE" dirty="0"/>
              <a:t>Text hier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Foliennummernplatzhalter 3"/>
          <p:cNvSpPr>
            <a:spLocks noGrp="1"/>
          </p:cNvSpPr>
          <p:nvPr>
            <p:ph type="sldNum" sz="quarter" idx="10"/>
          </p:nvPr>
        </p:nvSpPr>
        <p:spPr>
          <a:xfrm>
            <a:off x="7452320" y="6477000"/>
            <a:ext cx="1440160" cy="381000"/>
          </a:xfrm>
        </p:spPr>
        <p:txBody>
          <a:bodyPr/>
          <a:lstStyle>
            <a:lvl1pPr>
              <a:defRPr/>
            </a:lvl1pPr>
          </a:lstStyle>
          <a:p>
            <a:pPr algn="r"/>
            <a:r>
              <a:rPr lang="de-CH" dirty="0"/>
              <a:t>Seite </a:t>
            </a:r>
            <a:fld id="{4D9E7F07-52BA-4676-A810-3F50F5451F27}" type="slidenum">
              <a:rPr lang="de-CH" smtClean="0"/>
              <a:pPr algn="r"/>
              <a:t>‹N°›</a:t>
            </a:fld>
            <a:endParaRPr lang="de-CH" dirty="0"/>
          </a:p>
        </p:txBody>
      </p:sp>
      <p:pic>
        <p:nvPicPr>
          <p:cNvPr id="8" name="Picture 2" descr="Z:\Kunden\IGKG\Vorlagen Januar 2014\Logos\neue logos\RGB\LOGO__RGB-D&amp;A-d.png">
            <a:extLst>
              <a:ext uri="{FF2B5EF4-FFF2-40B4-BE49-F238E27FC236}">
                <a16:creationId xmlns:a16="http://schemas.microsoft.com/office/drawing/2014/main" xmlns="" id="{7FC0239B-DC16-4AF0-BF50-9938C2BED04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1900"/>
          <a:stretch/>
        </p:blipFill>
        <p:spPr bwMode="auto">
          <a:xfrm>
            <a:off x="760111" y="146050"/>
            <a:ext cx="1219601" cy="4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809466"/>
      </p:ext>
    </p:extLst>
  </p:cSld>
  <p:clrMapOvr>
    <a:masterClrMapping/>
  </p:clrMapOvr>
  <p:extLst mod="1">
    <p:ext uri="{DCECCB84-F9BA-43D5-87BE-67443E8EF086}">
      <p15:sldGuideLst xmlns:p15="http://schemas.microsoft.com/office/powerpoint/2012/main">
        <p15:guide id="1" orient="horz" pos="1620">
          <p15:clr>
            <a:srgbClr val="FBAE40"/>
          </p15:clr>
        </p15:guide>
        <p15:guide id="2" pos="16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p:cNvSpPr>
            <a:spLocks noGrp="1"/>
          </p:cNvSpPr>
          <p:nvPr>
            <p:ph type="sldNum" sz="quarter" idx="12"/>
          </p:nvPr>
        </p:nvSpPr>
        <p:spPr/>
        <p:txBody>
          <a:bodyPr/>
          <a:lstStyle/>
          <a:p>
            <a:fld id="{E708001E-DAAD-42E7-8764-60D0B437233B}" type="slidenum">
              <a:rPr lang="de-CH" smtClean="0"/>
              <a:t>‹N°›</a:t>
            </a:fld>
            <a:endParaRPr lang="de-CH" dirty="0"/>
          </a:p>
        </p:txBody>
      </p:sp>
    </p:spTree>
    <p:extLst>
      <p:ext uri="{BB962C8B-B14F-4D97-AF65-F5344CB8AC3E}">
        <p14:creationId xmlns:p14="http://schemas.microsoft.com/office/powerpoint/2010/main" val="218809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Textblock bla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idx="1"/>
          </p:nvPr>
        </p:nvSpPr>
        <p:spPr>
          <a:xfrm>
            <a:off x="658813" y="1868400"/>
            <a:ext cx="8089899" cy="824955"/>
          </a:xfrm>
          <a:ln w="25400">
            <a:solidFill>
              <a:srgbClr val="28465A"/>
            </a:solidFill>
          </a:ln>
        </p:spPr>
        <p:txBody>
          <a:bodyPr lIns="108000" tIns="108000"/>
          <a:lstStyle>
            <a:lvl1pPr marL="0" indent="0">
              <a:buNone/>
              <a:defRPr>
                <a:solidFill>
                  <a:schemeClr val="tx1"/>
                </a:solidFill>
              </a:defRPr>
            </a:lvl1pPr>
            <a:lvl2pPr marL="357187" indent="0">
              <a:buNone/>
              <a:defRPr/>
            </a:lvl2pPr>
            <a:lvl3pPr marL="715962" indent="0">
              <a:buNone/>
              <a:defRPr/>
            </a:lvl3pPr>
            <a:lvl4pPr marL="1073150" indent="0">
              <a:buNone/>
              <a:defRPr/>
            </a:lvl4pPr>
            <a:lvl5pPr marL="1431925" indent="0">
              <a:buNone/>
              <a:defRPr/>
            </a:lvl5pPr>
          </a:lstStyle>
          <a:p>
            <a:pPr lvl="0"/>
            <a:r>
              <a:rPr lang="de-DE"/>
              <a:t>Textmasterformat bearbeiten</a:t>
            </a:r>
          </a:p>
        </p:txBody>
      </p:sp>
      <p:sp>
        <p:nvSpPr>
          <p:cNvPr id="6" name="Foliennummernplatzhalter 5"/>
          <p:cNvSpPr>
            <a:spLocks noGrp="1"/>
          </p:cNvSpPr>
          <p:nvPr>
            <p:ph type="sldNum" sz="quarter" idx="12"/>
          </p:nvPr>
        </p:nvSpPr>
        <p:spPr/>
        <p:txBody>
          <a:bodyPr/>
          <a:lstStyle>
            <a:lvl1pPr>
              <a:defRPr>
                <a:solidFill>
                  <a:srgbClr val="28465A"/>
                </a:solidFill>
              </a:defRPr>
            </a:lvl1pPr>
          </a:lstStyle>
          <a:p>
            <a:fld id="{E708001E-DAAD-42E7-8764-60D0B437233B}" type="slidenum">
              <a:rPr lang="de-CH" smtClean="0"/>
              <a:pPr/>
              <a:t>‹N°›</a:t>
            </a:fld>
            <a:endParaRPr lang="de-CH" dirty="0"/>
          </a:p>
        </p:txBody>
      </p:sp>
    </p:spTree>
    <p:extLst>
      <p:ext uri="{BB962C8B-B14F-4D97-AF65-F5344CB8AC3E}">
        <p14:creationId xmlns:p14="http://schemas.microsoft.com/office/powerpoint/2010/main" val="423794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lvl1pPr marL="0" indent="0">
              <a:buNone/>
              <a:defRPr/>
            </a:lvl1pPr>
          </a:lstStyle>
          <a:p>
            <a:pPr lvl="0"/>
            <a:r>
              <a:rPr lang="de-DE"/>
              <a:t>Textmasterformat bearbeiten</a:t>
            </a:r>
          </a:p>
        </p:txBody>
      </p:sp>
      <p:sp>
        <p:nvSpPr>
          <p:cNvPr id="6" name="Foliennummernplatzhalter 5"/>
          <p:cNvSpPr>
            <a:spLocks noGrp="1"/>
          </p:cNvSpPr>
          <p:nvPr>
            <p:ph type="sldNum" sz="quarter" idx="12"/>
          </p:nvPr>
        </p:nvSpPr>
        <p:spPr/>
        <p:txBody>
          <a:bodyPr/>
          <a:lstStyle/>
          <a:p>
            <a:fld id="{E708001E-DAAD-42E7-8764-60D0B437233B}" type="slidenum">
              <a:rPr lang="de-CH" smtClean="0"/>
              <a:t>‹N°›</a:t>
            </a:fld>
            <a:endParaRPr lang="de-CH" dirty="0"/>
          </a:p>
        </p:txBody>
      </p:sp>
    </p:spTree>
    <p:extLst>
      <p:ext uri="{BB962C8B-B14F-4D97-AF65-F5344CB8AC3E}">
        <p14:creationId xmlns:p14="http://schemas.microsoft.com/office/powerpoint/2010/main" val="3790066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58813" y="994718"/>
            <a:ext cx="8089899" cy="634082"/>
          </a:xfrm>
        </p:spPr>
        <p:txBody>
          <a:bodyPr/>
          <a:lstStyle>
            <a:lvl1pPr>
              <a:defRPr b="1"/>
            </a:lvl1pPr>
          </a:lstStyle>
          <a:p>
            <a:r>
              <a:rPr lang="de-DE"/>
              <a:t>Titelmasterformat durch Klicken bearbeiten</a:t>
            </a:r>
            <a:endParaRPr lang="de-CH" dirty="0"/>
          </a:p>
        </p:txBody>
      </p:sp>
      <p:sp>
        <p:nvSpPr>
          <p:cNvPr id="3" name="Inhaltsplatzhalter 2"/>
          <p:cNvSpPr>
            <a:spLocks noGrp="1"/>
          </p:cNvSpPr>
          <p:nvPr>
            <p:ph idx="1"/>
          </p:nvPr>
        </p:nvSpPr>
        <p:spPr>
          <a:xfrm>
            <a:off x="658813" y="2492896"/>
            <a:ext cx="8089899" cy="374441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Foliennummernplatzhalter 5"/>
          <p:cNvSpPr>
            <a:spLocks noGrp="1"/>
          </p:cNvSpPr>
          <p:nvPr>
            <p:ph type="sldNum" sz="quarter" idx="12"/>
          </p:nvPr>
        </p:nvSpPr>
        <p:spPr/>
        <p:txBody>
          <a:bodyPr/>
          <a:lstStyle/>
          <a:p>
            <a:fld id="{E708001E-DAAD-42E7-8764-60D0B437233B}" type="slidenum">
              <a:rPr lang="de-CH" smtClean="0"/>
              <a:t>‹N°›</a:t>
            </a:fld>
            <a:endParaRPr lang="de-CH" dirty="0"/>
          </a:p>
        </p:txBody>
      </p:sp>
      <p:sp>
        <p:nvSpPr>
          <p:cNvPr id="10" name="Textplatzhalter 9"/>
          <p:cNvSpPr>
            <a:spLocks noGrp="1"/>
          </p:cNvSpPr>
          <p:nvPr>
            <p:ph type="body" sz="quarter" idx="13"/>
          </p:nvPr>
        </p:nvSpPr>
        <p:spPr>
          <a:xfrm>
            <a:off x="647700" y="1765165"/>
            <a:ext cx="8101013" cy="576263"/>
          </a:xfrm>
        </p:spPr>
        <p:txBody>
          <a:bodyPr/>
          <a:lstStyle>
            <a:lvl1pPr marL="0" indent="0">
              <a:buFontTx/>
              <a:buNone/>
              <a:defRPr b="1"/>
            </a:lvl1pPr>
          </a:lstStyle>
          <a:p>
            <a:pPr lvl="0"/>
            <a:r>
              <a:rPr lang="de-DE"/>
              <a:t>Textmasterformat bearbeiten</a:t>
            </a:r>
          </a:p>
        </p:txBody>
      </p:sp>
    </p:spTree>
    <p:extLst>
      <p:ext uri="{BB962C8B-B14F-4D97-AF65-F5344CB8AC3E}">
        <p14:creationId xmlns:p14="http://schemas.microsoft.com/office/powerpoint/2010/main" val="30960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tertitel und Text">
    <p:spTree>
      <p:nvGrpSpPr>
        <p:cNvPr id="1" name=""/>
        <p:cNvGrpSpPr/>
        <p:nvPr/>
      </p:nvGrpSpPr>
      <p:grpSpPr>
        <a:xfrm>
          <a:off x="0" y="0"/>
          <a:ext cx="0" cy="0"/>
          <a:chOff x="0" y="0"/>
          <a:chExt cx="0" cy="0"/>
        </a:xfrm>
      </p:grpSpPr>
      <p:sp>
        <p:nvSpPr>
          <p:cNvPr id="2" name="Titel 1"/>
          <p:cNvSpPr>
            <a:spLocks noGrp="1"/>
          </p:cNvSpPr>
          <p:nvPr>
            <p:ph type="title"/>
          </p:nvPr>
        </p:nvSpPr>
        <p:spPr>
          <a:xfrm>
            <a:off x="658813" y="994718"/>
            <a:ext cx="8089899" cy="634082"/>
          </a:xfrm>
        </p:spPr>
        <p:txBody>
          <a:bodyPr/>
          <a:lstStyle>
            <a:lvl1pPr>
              <a:defRPr b="1"/>
            </a:lvl1pPr>
          </a:lstStyle>
          <a:p>
            <a:r>
              <a:rPr lang="de-DE"/>
              <a:t>Titelmasterformat durch Klicken bearbeiten</a:t>
            </a:r>
            <a:endParaRPr lang="de-CH" dirty="0"/>
          </a:p>
        </p:txBody>
      </p:sp>
      <p:sp>
        <p:nvSpPr>
          <p:cNvPr id="3" name="Inhaltsplatzhalter 2"/>
          <p:cNvSpPr>
            <a:spLocks noGrp="1"/>
          </p:cNvSpPr>
          <p:nvPr>
            <p:ph idx="1"/>
          </p:nvPr>
        </p:nvSpPr>
        <p:spPr>
          <a:xfrm>
            <a:off x="658813" y="2492896"/>
            <a:ext cx="8089899" cy="374441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Foliennummernplatzhalter 5"/>
          <p:cNvSpPr>
            <a:spLocks noGrp="1"/>
          </p:cNvSpPr>
          <p:nvPr>
            <p:ph type="sldNum" sz="quarter" idx="12"/>
          </p:nvPr>
        </p:nvSpPr>
        <p:spPr/>
        <p:txBody>
          <a:bodyPr/>
          <a:lstStyle/>
          <a:p>
            <a:fld id="{E708001E-DAAD-42E7-8764-60D0B437233B}" type="slidenum">
              <a:rPr lang="de-CH" smtClean="0"/>
              <a:t>‹N°›</a:t>
            </a:fld>
            <a:endParaRPr lang="de-CH" dirty="0"/>
          </a:p>
        </p:txBody>
      </p:sp>
      <p:sp>
        <p:nvSpPr>
          <p:cNvPr id="10" name="Textplatzhalter 9"/>
          <p:cNvSpPr>
            <a:spLocks noGrp="1"/>
          </p:cNvSpPr>
          <p:nvPr>
            <p:ph type="body" sz="quarter" idx="13"/>
          </p:nvPr>
        </p:nvSpPr>
        <p:spPr>
          <a:xfrm>
            <a:off x="647700" y="1765165"/>
            <a:ext cx="8101013" cy="576263"/>
          </a:xfrm>
        </p:spPr>
        <p:txBody>
          <a:bodyPr/>
          <a:lstStyle>
            <a:lvl1pPr marL="0" indent="0">
              <a:buFontTx/>
              <a:buNone/>
              <a:defRPr b="1"/>
            </a:lvl1pPr>
          </a:lstStyle>
          <a:p>
            <a:pPr lvl="0"/>
            <a:r>
              <a:rPr lang="de-DE"/>
              <a:t>Textmasterformat bearbeiten</a:t>
            </a:r>
          </a:p>
        </p:txBody>
      </p:sp>
    </p:spTree>
    <p:extLst>
      <p:ext uri="{BB962C8B-B14F-4D97-AF65-F5344CB8AC3E}">
        <p14:creationId xmlns:p14="http://schemas.microsoft.com/office/powerpoint/2010/main" val="118409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Zwischentitelfolie">
    <p:spTree>
      <p:nvGrpSpPr>
        <p:cNvPr id="1" name=""/>
        <p:cNvGrpSpPr/>
        <p:nvPr/>
      </p:nvGrpSpPr>
      <p:grpSpPr>
        <a:xfrm>
          <a:off x="0" y="0"/>
          <a:ext cx="0" cy="0"/>
          <a:chOff x="0" y="0"/>
          <a:chExt cx="0" cy="0"/>
        </a:xfrm>
      </p:grpSpPr>
      <p:sp>
        <p:nvSpPr>
          <p:cNvPr id="2" name="Titel 1"/>
          <p:cNvSpPr>
            <a:spLocks noGrp="1"/>
          </p:cNvSpPr>
          <p:nvPr>
            <p:ph type="title"/>
          </p:nvPr>
        </p:nvSpPr>
        <p:spPr>
          <a:xfrm>
            <a:off x="659715" y="3331265"/>
            <a:ext cx="8088998" cy="1362075"/>
          </a:xfrm>
        </p:spPr>
        <p:txBody>
          <a:bodyPr anchor="t"/>
          <a:lstStyle>
            <a:lvl1pPr algn="l">
              <a:defRPr sz="3000" b="1" cap="none" baseline="0"/>
            </a:lvl1pPr>
          </a:lstStyle>
          <a:p>
            <a:r>
              <a:rPr lang="de-DE"/>
              <a:t>Titelmasterformat durch Klicken bearbeiten</a:t>
            </a:r>
            <a:endParaRPr lang="de-CH" dirty="0"/>
          </a:p>
        </p:txBody>
      </p:sp>
      <p:sp>
        <p:nvSpPr>
          <p:cNvPr id="3" name="Textplatzhalter 2"/>
          <p:cNvSpPr>
            <a:spLocks noGrp="1"/>
          </p:cNvSpPr>
          <p:nvPr>
            <p:ph type="body" idx="1"/>
          </p:nvPr>
        </p:nvSpPr>
        <p:spPr>
          <a:xfrm>
            <a:off x="658813" y="4725144"/>
            <a:ext cx="8089900" cy="1008112"/>
          </a:xfrm>
        </p:spPr>
        <p:txBody>
          <a:bodyPr anchor="t"/>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6" name="Foliennummernplatzhalter 5"/>
          <p:cNvSpPr>
            <a:spLocks noGrp="1"/>
          </p:cNvSpPr>
          <p:nvPr>
            <p:ph type="sldNum" sz="quarter" idx="12"/>
          </p:nvPr>
        </p:nvSpPr>
        <p:spPr/>
        <p:txBody>
          <a:bodyPr/>
          <a:lstStyle/>
          <a:p>
            <a:fld id="{E708001E-DAAD-42E7-8764-60D0B437233B}" type="slidenum">
              <a:rPr lang="de-CH" smtClean="0"/>
              <a:t>‹N°›</a:t>
            </a:fld>
            <a:endParaRPr lang="de-CH" dirty="0"/>
          </a:p>
        </p:txBody>
      </p:sp>
    </p:spTree>
    <p:extLst>
      <p:ext uri="{BB962C8B-B14F-4D97-AF65-F5344CB8AC3E}">
        <p14:creationId xmlns:p14="http://schemas.microsoft.com/office/powerpoint/2010/main" val="383855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58811" y="1868400"/>
            <a:ext cx="3780000" cy="3998913"/>
          </a:xfrm>
        </p:spPr>
        <p:txBody>
          <a:bodyPr/>
          <a:lstStyle>
            <a:lvl1pPr>
              <a:defRPr sz="2000"/>
            </a:lvl1pPr>
            <a:lvl2pPr>
              <a:defRPr sz="1800"/>
            </a:lvl2pPr>
            <a:lvl3pPr>
              <a:defRPr sz="18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p:cNvSpPr>
            <a:spLocks noGrp="1"/>
          </p:cNvSpPr>
          <p:nvPr>
            <p:ph sz="half" idx="2"/>
          </p:nvPr>
        </p:nvSpPr>
        <p:spPr>
          <a:xfrm>
            <a:off x="4960513" y="1868400"/>
            <a:ext cx="3780000" cy="399891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7" name="Foliennummernplatzhalter 6"/>
          <p:cNvSpPr>
            <a:spLocks noGrp="1"/>
          </p:cNvSpPr>
          <p:nvPr>
            <p:ph type="sldNum" sz="quarter" idx="12"/>
          </p:nvPr>
        </p:nvSpPr>
        <p:spPr/>
        <p:txBody>
          <a:bodyPr/>
          <a:lstStyle/>
          <a:p>
            <a:fld id="{E708001E-DAAD-42E7-8764-60D0B437233B}" type="slidenum">
              <a:rPr lang="de-CH" smtClean="0"/>
              <a:t>‹N°›</a:t>
            </a:fld>
            <a:endParaRPr lang="de-CH" dirty="0"/>
          </a:p>
        </p:txBody>
      </p:sp>
    </p:spTree>
    <p:extLst>
      <p:ext uri="{BB962C8B-B14F-4D97-AF65-F5344CB8AC3E}">
        <p14:creationId xmlns:p14="http://schemas.microsoft.com/office/powerpoint/2010/main" val="363986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5" name="Foliennummernplatzhalter 4"/>
          <p:cNvSpPr>
            <a:spLocks noGrp="1"/>
          </p:cNvSpPr>
          <p:nvPr>
            <p:ph type="sldNum" sz="quarter" idx="12"/>
          </p:nvPr>
        </p:nvSpPr>
        <p:spPr/>
        <p:txBody>
          <a:bodyPr/>
          <a:lstStyle/>
          <a:p>
            <a:fld id="{E708001E-DAAD-42E7-8764-60D0B437233B}" type="slidenum">
              <a:rPr lang="de-CH" smtClean="0"/>
              <a:t>‹N°›</a:t>
            </a:fld>
            <a:endParaRPr lang="de-CH" dirty="0"/>
          </a:p>
        </p:txBody>
      </p:sp>
    </p:spTree>
    <p:extLst>
      <p:ext uri="{BB962C8B-B14F-4D97-AF65-F5344CB8AC3E}">
        <p14:creationId xmlns:p14="http://schemas.microsoft.com/office/powerpoint/2010/main" val="1448841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58813" y="994718"/>
            <a:ext cx="8089899" cy="562074"/>
          </a:xfrm>
          <a:prstGeom prst="rect">
            <a:avLst/>
          </a:prstGeom>
        </p:spPr>
        <p:txBody>
          <a:bodyPr vert="horz" lIns="0" tIns="0" rIns="0" bIns="0" rtlCol="0" anchor="t" anchorCtr="0">
            <a:no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658565" y="1869975"/>
            <a:ext cx="8089899" cy="4367337"/>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4"/>
          </p:nvPr>
        </p:nvSpPr>
        <p:spPr>
          <a:xfrm>
            <a:off x="8162056" y="6453336"/>
            <a:ext cx="586408" cy="268139"/>
          </a:xfrm>
          <a:prstGeom prst="rect">
            <a:avLst/>
          </a:prstGeom>
        </p:spPr>
        <p:txBody>
          <a:bodyPr vert="horz" lIns="0" tIns="0" rIns="0" bIns="0" rtlCol="0" anchor="b" anchorCtr="0"/>
          <a:lstStyle>
            <a:lvl1pPr algn="r">
              <a:defRPr sz="1200" b="1">
                <a:solidFill>
                  <a:schemeClr val="tx1"/>
                </a:solidFill>
              </a:defRPr>
            </a:lvl1pPr>
          </a:lstStyle>
          <a:p>
            <a:fld id="{E708001E-DAAD-42E7-8764-60D0B437233B}" type="slidenum">
              <a:rPr lang="de-CH" smtClean="0"/>
              <a:pPr/>
              <a:t>‹N°›</a:t>
            </a:fld>
            <a:endParaRPr lang="de-CH" dirty="0"/>
          </a:p>
        </p:txBody>
      </p:sp>
      <p:pic>
        <p:nvPicPr>
          <p:cNvPr id="7" name="Picture 2" descr="Z:\Kunden\IGKG\Vorlagen Januar 2014\Logos\neue logos\RGB\LOGO__RGB-D&amp;A-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039" y="146050"/>
            <a:ext cx="4340225" cy="4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382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1" r:id="rId4"/>
    <p:sldLayoutId id="2147483660" r:id="rId5"/>
    <p:sldLayoutId id="2147483662" r:id="rId6"/>
    <p:sldLayoutId id="2147483651" r:id="rId7"/>
    <p:sldLayoutId id="2147483652" r:id="rId8"/>
    <p:sldLayoutId id="2147483654" r:id="rId9"/>
    <p:sldLayoutId id="2147483655" r:id="rId10"/>
  </p:sldLayoutIdLst>
  <p:hf hdr="0" ftr="0" dt="0"/>
  <p:txStyles>
    <p:titleStyle>
      <a:lvl1pPr algn="l" defTabSz="914400" rtl="0" eaLnBrk="1" latinLnBrk="0" hangingPunct="1">
        <a:lnSpc>
          <a:spcPts val="3600"/>
        </a:lnSpc>
        <a:spcBef>
          <a:spcPct val="0"/>
        </a:spcBef>
        <a:buNone/>
        <a:defRPr sz="3000" b="1" kern="1200">
          <a:solidFill>
            <a:schemeClr val="tx1"/>
          </a:solidFill>
          <a:latin typeface="+mj-lt"/>
          <a:ea typeface="+mj-ea"/>
          <a:cs typeface="+mj-cs"/>
        </a:defRPr>
      </a:lvl1pPr>
    </p:titleStyle>
    <p:bodyStyle>
      <a:lvl1pPr marL="342900" indent="-342900" algn="l" defTabSz="914400" rtl="0" eaLnBrk="1" latinLnBrk="0" hangingPunct="1">
        <a:lnSpc>
          <a:spcPts val="2400"/>
        </a:lnSpc>
        <a:spcBef>
          <a:spcPct val="20000"/>
        </a:spcBef>
        <a:buFont typeface="Symbol" panose="05050102010706020507" pitchFamily="18" charset="2"/>
        <a:buChar char="-"/>
        <a:defRPr sz="2000" kern="1200">
          <a:solidFill>
            <a:schemeClr val="tx1"/>
          </a:solidFill>
          <a:latin typeface="+mn-lt"/>
          <a:ea typeface="+mn-ea"/>
          <a:cs typeface="+mn-cs"/>
        </a:defRPr>
      </a:lvl1pPr>
      <a:lvl2pPr marL="742950" indent="-385763"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2pPr>
      <a:lvl3pPr marL="1073150" indent="-357188"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3pPr>
      <a:lvl4pPr marL="1431925" indent="-3587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1797050" indent="-36512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993600"/>
            <a:ext cx="805847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Klicken Sie, um das Titelformat zu bearbeiten</a:t>
            </a:r>
          </a:p>
        </p:txBody>
      </p:sp>
      <p:sp>
        <p:nvSpPr>
          <p:cNvPr id="1027" name="Rectangle 3"/>
          <p:cNvSpPr>
            <a:spLocks noGrp="1" noChangeArrowheads="1"/>
          </p:cNvSpPr>
          <p:nvPr>
            <p:ph type="body" idx="1"/>
          </p:nvPr>
        </p:nvSpPr>
        <p:spPr bwMode="auto">
          <a:xfrm>
            <a:off x="762000" y="1868400"/>
            <a:ext cx="805847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dirty="0"/>
              <a:t>Klicken Sie, um die Formate des Vorlagentextes zu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030" name="Rectangle 6"/>
          <p:cNvSpPr>
            <a:spLocks noGrp="1" noChangeArrowheads="1"/>
          </p:cNvSpPr>
          <p:nvPr>
            <p:ph type="sldNum" sz="quarter" idx="4"/>
          </p:nvPr>
        </p:nvSpPr>
        <p:spPr bwMode="auto">
          <a:xfrm>
            <a:off x="7380313" y="6477000"/>
            <a:ext cx="14401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a:solidFill>
                  <a:srgbClr val="28465A"/>
                </a:solidFill>
                <a:latin typeface="+mn-lt"/>
              </a:defRPr>
            </a:lvl1pPr>
          </a:lstStyle>
          <a:p>
            <a:pPr algn="r"/>
            <a:r>
              <a:rPr lang="de-CH" dirty="0"/>
              <a:t>Folie </a:t>
            </a:r>
            <a:fld id="{CE6A36CA-128E-46F7-8F41-9ED31D8C2AF4}" type="slidenum">
              <a:rPr lang="de-CH" smtClean="0"/>
              <a:pPr algn="r"/>
              <a:t>‹N°›</a:t>
            </a:fld>
            <a:endParaRPr lang="de-CH" dirty="0"/>
          </a:p>
        </p:txBody>
      </p:sp>
    </p:spTree>
    <p:extLst>
      <p:ext uri="{BB962C8B-B14F-4D97-AF65-F5344CB8AC3E}">
        <p14:creationId xmlns:p14="http://schemas.microsoft.com/office/powerpoint/2010/main" val="211525238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ftr="0" dt="0"/>
  <p:txStyles>
    <p:titleStyle>
      <a:lvl1pPr algn="l" rtl="0" eaLnBrk="1" fontAlgn="base" hangingPunct="1">
        <a:spcBef>
          <a:spcPct val="0"/>
        </a:spcBef>
        <a:spcAft>
          <a:spcPct val="0"/>
        </a:spcAft>
        <a:defRPr sz="1600" b="1">
          <a:solidFill>
            <a:srgbClr val="28465A"/>
          </a:solidFill>
          <a:latin typeface="+mj-lt"/>
          <a:ea typeface="+mj-ea"/>
          <a:cs typeface="+mj-cs"/>
        </a:defRPr>
      </a:lvl1pPr>
      <a:lvl2pPr algn="l" rtl="0" eaLnBrk="1" fontAlgn="base" hangingPunct="1">
        <a:spcBef>
          <a:spcPct val="0"/>
        </a:spcBef>
        <a:spcAft>
          <a:spcPct val="0"/>
        </a:spcAft>
        <a:defRPr sz="1600" b="1">
          <a:solidFill>
            <a:srgbClr val="59200A"/>
          </a:solidFill>
          <a:latin typeface="Verdana" pitchFamily="34" charset="0"/>
        </a:defRPr>
      </a:lvl2pPr>
      <a:lvl3pPr algn="l" rtl="0" eaLnBrk="1" fontAlgn="base" hangingPunct="1">
        <a:spcBef>
          <a:spcPct val="0"/>
        </a:spcBef>
        <a:spcAft>
          <a:spcPct val="0"/>
        </a:spcAft>
        <a:defRPr sz="1600" b="1">
          <a:solidFill>
            <a:srgbClr val="59200A"/>
          </a:solidFill>
          <a:latin typeface="Verdana" pitchFamily="34" charset="0"/>
        </a:defRPr>
      </a:lvl3pPr>
      <a:lvl4pPr algn="l" rtl="0" eaLnBrk="1" fontAlgn="base" hangingPunct="1">
        <a:spcBef>
          <a:spcPct val="0"/>
        </a:spcBef>
        <a:spcAft>
          <a:spcPct val="0"/>
        </a:spcAft>
        <a:defRPr sz="1600" b="1">
          <a:solidFill>
            <a:srgbClr val="59200A"/>
          </a:solidFill>
          <a:latin typeface="Verdana" pitchFamily="34" charset="0"/>
        </a:defRPr>
      </a:lvl4pPr>
      <a:lvl5pPr algn="l" rtl="0" eaLnBrk="1" fontAlgn="base" hangingPunct="1">
        <a:spcBef>
          <a:spcPct val="0"/>
        </a:spcBef>
        <a:spcAft>
          <a:spcPct val="0"/>
        </a:spcAft>
        <a:defRPr sz="1600" b="1">
          <a:solidFill>
            <a:srgbClr val="59200A"/>
          </a:solidFill>
          <a:latin typeface="Verdana" pitchFamily="34" charset="0"/>
        </a:defRPr>
      </a:lvl5pPr>
      <a:lvl6pPr marL="457200" algn="l" rtl="0" eaLnBrk="1" fontAlgn="base" hangingPunct="1">
        <a:spcBef>
          <a:spcPct val="0"/>
        </a:spcBef>
        <a:spcAft>
          <a:spcPct val="0"/>
        </a:spcAft>
        <a:defRPr sz="1600" b="1">
          <a:solidFill>
            <a:srgbClr val="59200A"/>
          </a:solidFill>
          <a:latin typeface="Verdana" pitchFamily="34" charset="0"/>
        </a:defRPr>
      </a:lvl6pPr>
      <a:lvl7pPr marL="914400" algn="l" rtl="0" eaLnBrk="1" fontAlgn="base" hangingPunct="1">
        <a:spcBef>
          <a:spcPct val="0"/>
        </a:spcBef>
        <a:spcAft>
          <a:spcPct val="0"/>
        </a:spcAft>
        <a:defRPr sz="1600" b="1">
          <a:solidFill>
            <a:srgbClr val="59200A"/>
          </a:solidFill>
          <a:latin typeface="Verdana" pitchFamily="34" charset="0"/>
        </a:defRPr>
      </a:lvl7pPr>
      <a:lvl8pPr marL="1371600" algn="l" rtl="0" eaLnBrk="1" fontAlgn="base" hangingPunct="1">
        <a:spcBef>
          <a:spcPct val="0"/>
        </a:spcBef>
        <a:spcAft>
          <a:spcPct val="0"/>
        </a:spcAft>
        <a:defRPr sz="1600" b="1">
          <a:solidFill>
            <a:srgbClr val="59200A"/>
          </a:solidFill>
          <a:latin typeface="Verdana" pitchFamily="34" charset="0"/>
        </a:defRPr>
      </a:lvl8pPr>
      <a:lvl9pPr marL="1828800" algn="l" rtl="0" eaLnBrk="1" fontAlgn="base" hangingPunct="1">
        <a:spcBef>
          <a:spcPct val="0"/>
        </a:spcBef>
        <a:spcAft>
          <a:spcPct val="0"/>
        </a:spcAft>
        <a:defRPr sz="1600" b="1">
          <a:solidFill>
            <a:srgbClr val="59200A"/>
          </a:solidFill>
          <a:latin typeface="Verdana" pitchFamily="34" charset="0"/>
        </a:defRPr>
      </a:lvl9pPr>
    </p:titleStyle>
    <p:bodyStyle>
      <a:lvl1pPr marL="195263" indent="-195263" algn="l" rtl="0" eaLnBrk="1" fontAlgn="base" hangingPunct="1">
        <a:spcBef>
          <a:spcPct val="20000"/>
        </a:spcBef>
        <a:spcAft>
          <a:spcPct val="0"/>
        </a:spcAft>
        <a:buChar char="•"/>
        <a:defRPr sz="16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600">
          <a:solidFill>
            <a:srgbClr val="28465A"/>
          </a:solidFill>
          <a:latin typeface="+mn-lt"/>
        </a:defRPr>
      </a:lvl2pPr>
      <a:lvl3pPr marL="762000" indent="-284163" algn="l" rtl="0" eaLnBrk="1" fontAlgn="base" hangingPunct="1">
        <a:spcBef>
          <a:spcPct val="20000"/>
        </a:spcBef>
        <a:spcAft>
          <a:spcPct val="0"/>
        </a:spcAft>
        <a:buChar char="•"/>
        <a:defRPr sz="1600">
          <a:solidFill>
            <a:srgbClr val="28465A"/>
          </a:solidFill>
          <a:latin typeface="+mn-lt"/>
        </a:defRPr>
      </a:lvl3pPr>
      <a:lvl4pPr marL="1049338" indent="-285750" algn="l" rtl="0" eaLnBrk="1" fontAlgn="base" hangingPunct="1">
        <a:spcBef>
          <a:spcPct val="20000"/>
        </a:spcBef>
        <a:spcAft>
          <a:spcPct val="0"/>
        </a:spcAft>
        <a:buChar char="•"/>
        <a:defRPr sz="1600">
          <a:solidFill>
            <a:srgbClr val="28465A"/>
          </a:solidFill>
          <a:latin typeface="+mn-lt"/>
        </a:defRPr>
      </a:lvl4pPr>
      <a:lvl5pPr marL="1343025" indent="-292100" algn="l" rtl="0" eaLnBrk="1" fontAlgn="base" hangingPunct="1">
        <a:spcBef>
          <a:spcPct val="20000"/>
        </a:spcBef>
        <a:spcAft>
          <a:spcPct val="0"/>
        </a:spcAft>
        <a:buChar char="•"/>
        <a:defRPr sz="16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ts.ch/info/suisse/8064019-le-bien-etre-des-suisses-evalue-comme-bon-par-un-rapport-social.html"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www.blick.ch/news/schweiz/bern/vermehrte-drohungen-gegen-bundesraete-securitas-zieht-ins-bundeshaus-id7554864.html" TargetMode="Externa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1.jp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hyperlink" Target="http://www.unsplash.com/" TargetMode="External"/><Relationship Id="rId3" Type="http://schemas.openxmlformats.org/officeDocument/2006/relationships/image" Target="../media/image14.png"/><Relationship Id="rId7" Type="http://schemas.openxmlformats.org/officeDocument/2006/relationships/hyperlink" Target="http://www.pixabay.com/"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hyperlink" Target="https://www.pexels.com/"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hyperlink" Target="http://www.istockphoto.com/" TargetMode="External"/><Relationship Id="rId3" Type="http://schemas.openxmlformats.org/officeDocument/2006/relationships/image" Target="../media/image17.png"/><Relationship Id="rId7" Type="http://schemas.openxmlformats.org/officeDocument/2006/relationships/hyperlink" Target="http://www.shutterstock.com/"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hyperlink" Target="http://www.fotolia.com/"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walksofitaly.com/blog/rome/9-surprising-facts-trevi-fountain-rome" TargetMode="External"/><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z0vdPo34WPI" TargetMode="External"/><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https://www.youtube.com/watch?v=IOL4P0PSfRI" TargetMode="External"/><Relationship Id="rId5" Type="http://schemas.openxmlformats.org/officeDocument/2006/relationships/hyperlink" Target="https://www.youtube.com/watch?reload=9&amp;v=VAPfpaTwp_A" TargetMode="Externa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hyperlink" Target="https://www.skppsc.ch/de/wp-content/uploads/sites/2/2016/12/rechteigenesbild.pdf" TargetMode="External"/><Relationship Id="rId3" Type="http://schemas.openxmlformats.org/officeDocument/2006/relationships/hyperlink" Target="http://www.arbeitsratgeber.com/betriebsgeheimnis-geschaeftsgeheimnis/" TargetMode="External"/><Relationship Id="rId7" Type="http://schemas.openxmlformats.org/officeDocument/2006/relationships/hyperlink" Target="https://www.youtube.com/watch?time_continue=1&amp;v=hITqgS_G7vA"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hyperlink" Target="https://irights.info/artikel/oer-creative-commons-noncommercial/28879" TargetMode="External"/><Relationship Id="rId5" Type="http://schemas.openxmlformats.org/officeDocument/2006/relationships/hyperlink" Target="https://www.edoeb.admin.ch/edoeb/fr/home/protection-des-donnees/Internet_und_Computer/publication-de-photographies.html" TargetMode="External"/><Relationship Id="rId10" Type="http://schemas.openxmlformats.org/officeDocument/2006/relationships/hyperlink" Target="https://www.zhaw.ch/storage/sml/institute-zentren/wig/20170404_ZHAW_Zitierleitfaden_DE2017.pdf" TargetMode="External"/><Relationship Id="rId4" Type="http://schemas.openxmlformats.org/officeDocument/2006/relationships/hyperlink" Target="https://www.beobachter.ch/gesetze-recht/recht-am-eigenen-bild-keine-einwilligung-kein-foto" TargetMode="External"/><Relationship Id="rId9" Type="http://schemas.openxmlformats.org/officeDocument/2006/relationships/hyperlink" Target="http://www.lefigaro.fr/culture/2018/04/25/03004-20180425ARTFIG00112-selfie-du-singe-pas-de-droits-d-auteur-pour-le-macaque-naruto.ph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47253" y="2130425"/>
            <a:ext cx="8101459" cy="722511"/>
          </a:xfrm>
        </p:spPr>
        <p:txBody>
          <a:bodyPr/>
          <a:lstStyle/>
          <a:p>
            <a:r>
              <a:rPr lang="fr-CH" sz="3600" dirty="0">
                <a:solidFill>
                  <a:srgbClr val="28465A"/>
                </a:solidFill>
              </a:rPr>
              <a:t>Input Protection des données</a:t>
            </a:r>
          </a:p>
        </p:txBody>
      </p:sp>
      <p:pic>
        <p:nvPicPr>
          <p:cNvPr id="4" name="Grafik 3">
            <a:extLst>
              <a:ext uri="{FF2B5EF4-FFF2-40B4-BE49-F238E27FC236}">
                <a16:creationId xmlns:a16="http://schemas.microsoft.com/office/drawing/2014/main" xmlns="" id="{DFD8F91C-6F0F-4424-88EC-DD2CB6AF0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59" y="2913546"/>
            <a:ext cx="2498012" cy="1776239"/>
          </a:xfrm>
          <a:prstGeom prst="rect">
            <a:avLst/>
          </a:prstGeom>
        </p:spPr>
      </p:pic>
      <p:sp>
        <p:nvSpPr>
          <p:cNvPr id="9" name="Textfeld 8">
            <a:extLst>
              <a:ext uri="{FF2B5EF4-FFF2-40B4-BE49-F238E27FC236}">
                <a16:creationId xmlns:a16="http://schemas.microsoft.com/office/drawing/2014/main" xmlns="" id="{A1FEB40F-AFAC-4EF6-B085-D6773ED7B477}"/>
              </a:ext>
            </a:extLst>
          </p:cNvPr>
          <p:cNvSpPr txBox="1"/>
          <p:nvPr/>
        </p:nvSpPr>
        <p:spPr>
          <a:xfrm>
            <a:off x="656059" y="4782344"/>
            <a:ext cx="1660571" cy="230832"/>
          </a:xfrm>
          <a:prstGeom prst="rect">
            <a:avLst/>
          </a:prstGeom>
          <a:noFill/>
          <a:ln>
            <a:noFill/>
            <a:prstDash val="dash"/>
          </a:ln>
        </p:spPr>
        <p:txBody>
          <a:bodyPr wrap="square" lIns="0" rtlCol="0">
            <a:spAutoFit/>
          </a:bodyPr>
          <a:lstStyle>
            <a:defPPr>
              <a:defRPr lang="de-DE"/>
            </a:defPPr>
            <a:lvl1pPr algn="ctr">
              <a:defRPr sz="900">
                <a:solidFill>
                  <a:srgbClr val="28465A"/>
                </a:solidFill>
              </a:defRPr>
            </a:lvl1pPr>
          </a:lstStyle>
          <a:p>
            <a:pPr algn="l"/>
            <a:r>
              <a:rPr lang="fr-CH" dirty="0"/>
              <a:t>Imago / Kyodo News</a:t>
            </a:r>
          </a:p>
        </p:txBody>
      </p:sp>
      <p:pic>
        <p:nvPicPr>
          <p:cNvPr id="5" name="Grafik 4">
            <a:extLst>
              <a:ext uri="{FF2B5EF4-FFF2-40B4-BE49-F238E27FC236}">
                <a16:creationId xmlns:a16="http://schemas.microsoft.com/office/drawing/2014/main" xmlns="" id="{1CB3D1C4-C0F6-462A-8628-79D078841C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4"/>
          <a:stretch/>
        </p:blipFill>
        <p:spPr>
          <a:xfrm>
            <a:off x="3563843" y="2913545"/>
            <a:ext cx="2498012" cy="1776239"/>
          </a:xfrm>
          <a:prstGeom prst="rect">
            <a:avLst/>
          </a:prstGeom>
        </p:spPr>
      </p:pic>
      <p:sp>
        <p:nvSpPr>
          <p:cNvPr id="11" name="Textfeld 10">
            <a:extLst>
              <a:ext uri="{FF2B5EF4-FFF2-40B4-BE49-F238E27FC236}">
                <a16:creationId xmlns:a16="http://schemas.microsoft.com/office/drawing/2014/main" xmlns="" id="{C13FC91D-29AA-451A-9012-9738ABD08B54}"/>
              </a:ext>
            </a:extLst>
          </p:cNvPr>
          <p:cNvSpPr txBox="1"/>
          <p:nvPr/>
        </p:nvSpPr>
        <p:spPr>
          <a:xfrm>
            <a:off x="3577968" y="4782344"/>
            <a:ext cx="1660571" cy="230832"/>
          </a:xfrm>
          <a:prstGeom prst="rect">
            <a:avLst/>
          </a:prstGeom>
          <a:noFill/>
          <a:ln>
            <a:noFill/>
            <a:prstDash val="dash"/>
          </a:ln>
        </p:spPr>
        <p:txBody>
          <a:bodyPr wrap="square" lIns="0" rtlCol="0">
            <a:spAutoFit/>
          </a:bodyPr>
          <a:lstStyle>
            <a:defPPr>
              <a:defRPr lang="de-DE"/>
            </a:defPPr>
            <a:lvl1pPr algn="ctr">
              <a:defRPr sz="900">
                <a:solidFill>
                  <a:srgbClr val="28465A"/>
                </a:solidFill>
              </a:defRPr>
            </a:lvl1pPr>
          </a:lstStyle>
          <a:p>
            <a:pPr algn="l"/>
            <a:r>
              <a:rPr lang="fr-CH" dirty="0"/>
              <a:t>Flickr / NunoCardoso</a:t>
            </a:r>
          </a:p>
        </p:txBody>
      </p:sp>
    </p:spTree>
    <p:extLst>
      <p:ext uri="{BB962C8B-B14F-4D97-AF65-F5344CB8AC3E}">
        <p14:creationId xmlns:p14="http://schemas.microsoft.com/office/powerpoint/2010/main" val="3376174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31CC070-4085-4904-B413-542DF29E9008}"/>
              </a:ext>
            </a:extLst>
          </p:cNvPr>
          <p:cNvSpPr>
            <a:spLocks noGrp="1"/>
          </p:cNvSpPr>
          <p:nvPr>
            <p:ph type="title"/>
          </p:nvPr>
        </p:nvSpPr>
        <p:spPr/>
        <p:txBody>
          <a:bodyPr/>
          <a:lstStyle/>
          <a:p>
            <a:r>
              <a:rPr lang="fr-CH" dirty="0"/>
              <a:t>Indication des sources</a:t>
            </a:r>
          </a:p>
        </p:txBody>
      </p:sp>
      <p:sp>
        <p:nvSpPr>
          <p:cNvPr id="3" name="Inhaltsplatzhalter 2">
            <a:extLst>
              <a:ext uri="{FF2B5EF4-FFF2-40B4-BE49-F238E27FC236}">
                <a16:creationId xmlns:a16="http://schemas.microsoft.com/office/drawing/2014/main" xmlns="" id="{EB7F425D-FBB1-4049-9F7D-7A04678E64EB}"/>
              </a:ext>
            </a:extLst>
          </p:cNvPr>
          <p:cNvSpPr>
            <a:spLocks noGrp="1"/>
          </p:cNvSpPr>
          <p:nvPr>
            <p:ph idx="1"/>
          </p:nvPr>
        </p:nvSpPr>
        <p:spPr>
          <a:xfrm>
            <a:off x="762000" y="1868400"/>
            <a:ext cx="7696200" cy="1001621"/>
          </a:xfrm>
        </p:spPr>
        <p:txBody>
          <a:bodyPr/>
          <a:lstStyle/>
          <a:p>
            <a:pPr marL="0" indent="0">
              <a:lnSpc>
                <a:spcPct val="120000"/>
              </a:lnSpc>
              <a:buNone/>
            </a:pPr>
            <a:r>
              <a:rPr lang="fr-CH" dirty="0"/>
              <a:t>Dans une première étape, les sources sont citées </a:t>
            </a:r>
            <a:r>
              <a:rPr lang="fr-CH" b="1" dirty="0"/>
              <a:t>directement après</a:t>
            </a:r>
            <a:r>
              <a:rPr lang="fr-CH" dirty="0"/>
              <a:t> un bloc de texte, une image ou une vidéo. Dans une deuxième étape, les sources sont cités dans la </a:t>
            </a:r>
            <a:r>
              <a:rPr lang="fr-CH" b="1" dirty="0"/>
              <a:t>bibliographie</a:t>
            </a:r>
            <a:r>
              <a:rPr lang="fr-CH" dirty="0"/>
              <a:t>.</a:t>
            </a:r>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p:txBody>
      </p:sp>
      <p:sp>
        <p:nvSpPr>
          <p:cNvPr id="6" name="Inhaltsplatzhalter 2">
            <a:extLst>
              <a:ext uri="{FF2B5EF4-FFF2-40B4-BE49-F238E27FC236}">
                <a16:creationId xmlns:a16="http://schemas.microsoft.com/office/drawing/2014/main" xmlns="" id="{01DAB6FB-26EC-4481-88EC-D36315E03316}"/>
              </a:ext>
            </a:extLst>
          </p:cNvPr>
          <p:cNvSpPr txBox="1">
            <a:spLocks/>
          </p:cNvSpPr>
          <p:nvPr/>
        </p:nvSpPr>
        <p:spPr bwMode="auto">
          <a:xfrm>
            <a:off x="762000" y="2996950"/>
            <a:ext cx="7696200" cy="1584178"/>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t>Dans la bibliographie, on distingue les éléments suivants:</a:t>
            </a:r>
          </a:p>
          <a:p>
            <a:pPr>
              <a:spcAft>
                <a:spcPts val="300"/>
              </a:spcAft>
              <a:buFont typeface="Wingdings" panose="05000000000000000000" pitchFamily="2" charset="2"/>
              <a:buChar char="§"/>
            </a:pPr>
            <a:r>
              <a:rPr lang="fr-CH" dirty="0"/>
              <a:t>La liste des publications</a:t>
            </a:r>
          </a:p>
          <a:p>
            <a:pPr>
              <a:spcAft>
                <a:spcPts val="300"/>
              </a:spcAft>
              <a:buFont typeface="Wingdings" panose="05000000000000000000" pitchFamily="2" charset="2"/>
              <a:buChar char="§"/>
            </a:pPr>
            <a:r>
              <a:rPr lang="fr-CH" dirty="0"/>
              <a:t>La liste des illustrations</a:t>
            </a:r>
          </a:p>
          <a:p>
            <a:pPr>
              <a:spcAft>
                <a:spcPts val="300"/>
              </a:spcAft>
              <a:buFont typeface="Wingdings" panose="05000000000000000000" pitchFamily="2" charset="2"/>
              <a:buChar char="§"/>
            </a:pPr>
            <a:r>
              <a:rPr lang="fr-CH" dirty="0"/>
              <a:t>La liste des vidéos</a:t>
            </a:r>
          </a:p>
          <a:p>
            <a:pPr>
              <a:spcAft>
                <a:spcPts val="300"/>
              </a:spcAft>
              <a:buFont typeface="Wingdings" panose="05000000000000000000" pitchFamily="2" charset="2"/>
              <a:buChar char="§"/>
            </a:pPr>
            <a:r>
              <a:rPr lang="fr-CH" dirty="0"/>
              <a:t>La listes des tableaux</a:t>
            </a:r>
          </a:p>
          <a:p>
            <a:pPr>
              <a:buFont typeface="Wingdings" panose="05000000000000000000" pitchFamily="2" charset="2"/>
              <a:buChar char="§"/>
            </a:pPr>
            <a:endParaRPr lang="de-CH" kern="0" dirty="0"/>
          </a:p>
        </p:txBody>
      </p:sp>
      <p:sp>
        <p:nvSpPr>
          <p:cNvPr id="7" name="Textfeld 6">
            <a:extLst>
              <a:ext uri="{FF2B5EF4-FFF2-40B4-BE49-F238E27FC236}">
                <a16:creationId xmlns:a16="http://schemas.microsoft.com/office/drawing/2014/main" xmlns="" id="{9376452A-B4D1-4725-B8D9-53E837C9231A}"/>
              </a:ext>
            </a:extLst>
          </p:cNvPr>
          <p:cNvSpPr txBox="1"/>
          <p:nvPr/>
        </p:nvSpPr>
        <p:spPr>
          <a:xfrm>
            <a:off x="685800" y="4891807"/>
            <a:ext cx="7696200" cy="769441"/>
          </a:xfrm>
          <a:prstGeom prst="rect">
            <a:avLst/>
          </a:prstGeom>
          <a:noFill/>
        </p:spPr>
        <p:txBody>
          <a:bodyPr wrap="square" rtlCol="0">
            <a:spAutoFit/>
          </a:bodyPr>
          <a:lstStyle/>
          <a:p>
            <a:r>
              <a:rPr lang="fr-CH" sz="1400" dirty="0">
                <a:solidFill>
                  <a:srgbClr val="28465A"/>
                </a:solidFill>
              </a:rPr>
              <a:t>Les sources utilisées sont citées dans la liste correspondante dans l’ordre alphabétique ou par année. </a:t>
            </a:r>
          </a:p>
          <a:p>
            <a:endParaRPr lang="de-CH" sz="1600" dirty="0">
              <a:latin typeface="+mj-lt"/>
            </a:endParaRPr>
          </a:p>
        </p:txBody>
      </p:sp>
      <p:sp>
        <p:nvSpPr>
          <p:cNvPr id="9" name="Foliennummernplatzhalter 8">
            <a:extLst>
              <a:ext uri="{FF2B5EF4-FFF2-40B4-BE49-F238E27FC236}">
                <a16:creationId xmlns:a16="http://schemas.microsoft.com/office/drawing/2014/main" xmlns="" id="{A53E542A-A0AF-4146-B6E8-6D06A6793836}"/>
              </a:ext>
            </a:extLst>
          </p:cNvPr>
          <p:cNvSpPr>
            <a:spLocks noGrp="1"/>
          </p:cNvSpPr>
          <p:nvPr>
            <p:ph type="sldNum" sz="quarter" idx="10"/>
          </p:nvPr>
        </p:nvSpPr>
        <p:spPr/>
        <p:txBody>
          <a:bodyPr/>
          <a:lstStyle/>
          <a:p>
            <a:pPr algn="r"/>
            <a:r>
              <a:rPr lang="fr-CH" dirty="0"/>
              <a:t>Page </a:t>
            </a:r>
            <a:fld id="{4D9E7F07-52BA-4676-A810-3F50F5451F27}" type="slidenum">
              <a:rPr lang="de-CH" smtClean="0"/>
              <a:pPr algn="r"/>
              <a:t>10</a:t>
            </a:fld>
            <a:endParaRPr lang="de-CH" dirty="0"/>
          </a:p>
        </p:txBody>
      </p:sp>
    </p:spTree>
    <p:extLst>
      <p:ext uri="{BB962C8B-B14F-4D97-AF65-F5344CB8AC3E}">
        <p14:creationId xmlns:p14="http://schemas.microsoft.com/office/powerpoint/2010/main" val="1621974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6265891" cy="432047"/>
          </a:xfrm>
        </p:spPr>
        <p:txBody>
          <a:bodyPr/>
          <a:lstStyle/>
          <a:p>
            <a:r>
              <a:rPr lang="fr-CH" dirty="0"/>
              <a:t>2.1 Droits sur le texte</a:t>
            </a:r>
          </a:p>
          <a:p>
            <a:endParaRPr lang="de-CH" dirty="0"/>
          </a:p>
        </p:txBody>
      </p:sp>
      <p:sp>
        <p:nvSpPr>
          <p:cNvPr id="7" name="Inhaltsplatzhalter 2">
            <a:extLst>
              <a:ext uri="{FF2B5EF4-FFF2-40B4-BE49-F238E27FC236}">
                <a16:creationId xmlns:a16="http://schemas.microsoft.com/office/drawing/2014/main" xmlns="" id="{4356CA90-344B-473E-A990-FD3C09568C0C}"/>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Comment renvoyer à un texte que j’ai paraphrasé?</a:t>
            </a:r>
          </a:p>
        </p:txBody>
      </p:sp>
      <p:sp>
        <p:nvSpPr>
          <p:cNvPr id="6" name="Inhaltsplatzhalter 2">
            <a:extLst>
              <a:ext uri="{FF2B5EF4-FFF2-40B4-BE49-F238E27FC236}">
                <a16:creationId xmlns:a16="http://schemas.microsoft.com/office/drawing/2014/main" xmlns="" id="{39D2CD30-E6D4-4077-A1EE-D6B3D0F755BC}"/>
              </a:ext>
            </a:extLst>
          </p:cNvPr>
          <p:cNvSpPr txBox="1">
            <a:spLocks/>
          </p:cNvSpPr>
          <p:nvPr/>
        </p:nvSpPr>
        <p:spPr bwMode="auto">
          <a:xfrm>
            <a:off x="633804" y="3933056"/>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Comment renvoyer à un texte que j’ai repris à l’identique?</a:t>
            </a:r>
          </a:p>
        </p:txBody>
      </p:sp>
    </p:spTree>
    <p:extLst>
      <p:ext uri="{BB962C8B-B14F-4D97-AF65-F5344CB8AC3E}">
        <p14:creationId xmlns:p14="http://schemas.microsoft.com/office/powerpoint/2010/main" val="4013317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C5CBC0-715D-4A78-8C35-8339F238AA6F}"/>
              </a:ext>
            </a:extLst>
          </p:cNvPr>
          <p:cNvSpPr>
            <a:spLocks noGrp="1"/>
          </p:cNvSpPr>
          <p:nvPr>
            <p:ph type="title"/>
          </p:nvPr>
        </p:nvSpPr>
        <p:spPr/>
        <p:txBody>
          <a:bodyPr/>
          <a:lstStyle/>
          <a:p>
            <a:r>
              <a:rPr lang="fr-CH" dirty="0"/>
              <a:t>Passages paraphrasés</a:t>
            </a:r>
          </a:p>
        </p:txBody>
      </p:sp>
      <p:sp>
        <p:nvSpPr>
          <p:cNvPr id="3" name="Inhaltsplatzhalter 2">
            <a:extLst>
              <a:ext uri="{FF2B5EF4-FFF2-40B4-BE49-F238E27FC236}">
                <a16:creationId xmlns:a16="http://schemas.microsoft.com/office/drawing/2014/main" xmlns="" id="{0499B441-F924-4501-BB7F-A4DCBDC239A8}"/>
              </a:ext>
            </a:extLst>
          </p:cNvPr>
          <p:cNvSpPr>
            <a:spLocks noGrp="1"/>
          </p:cNvSpPr>
          <p:nvPr>
            <p:ph idx="1"/>
          </p:nvPr>
        </p:nvSpPr>
        <p:spPr>
          <a:xfrm>
            <a:off x="723900" y="5629625"/>
            <a:ext cx="7696200" cy="720080"/>
          </a:xfrm>
          <a:solidFill>
            <a:schemeClr val="tx2">
              <a:lumMod val="20000"/>
              <a:lumOff val="80000"/>
            </a:schemeClr>
          </a:solidFill>
        </p:spPr>
        <p:txBody>
          <a:bodyPr lIns="90000" tIns="90000" rIns="90000" bIns="90000"/>
          <a:lstStyle/>
          <a:p>
            <a:pPr marL="0" indent="0">
              <a:buFontTx/>
              <a:buNone/>
            </a:pPr>
            <a:r>
              <a:rPr lang="fr-CH" sz="1200" b="1" dirty="0">
                <a:cs typeface="Times New Roman" panose="02020603050405020304" pitchFamily="18" charset="0"/>
              </a:rPr>
              <a:t>Dans la bibliographie</a:t>
            </a:r>
          </a:p>
          <a:p>
            <a:pPr marL="0" indent="0">
              <a:buFontTx/>
              <a:buNone/>
            </a:pPr>
            <a:r>
              <a:rPr lang="fr-CH" sz="1200" dirty="0"/>
              <a:t>Habermas, Jürgen ([1981] 1987). Théorie de l'agir communicationnel. Tome. 2. Frankfurt am Main: Suhrkamp Verlag.</a:t>
            </a:r>
          </a:p>
        </p:txBody>
      </p:sp>
      <p:sp>
        <p:nvSpPr>
          <p:cNvPr id="8" name="Inhaltsplatzhalter 2">
            <a:extLst>
              <a:ext uri="{FF2B5EF4-FFF2-40B4-BE49-F238E27FC236}">
                <a16:creationId xmlns:a16="http://schemas.microsoft.com/office/drawing/2014/main" xmlns="" id="{5D831E92-7113-4D49-9F4B-D6777AB0F3EC}"/>
              </a:ext>
            </a:extLst>
          </p:cNvPr>
          <p:cNvSpPr txBox="1">
            <a:spLocks/>
          </p:cNvSpPr>
          <p:nvPr/>
        </p:nvSpPr>
        <p:spPr bwMode="auto">
          <a:xfrm>
            <a:off x="782622" y="1868400"/>
            <a:ext cx="7696200" cy="1253570"/>
          </a:xfrm>
          <a:prstGeom prst="rect">
            <a:avLst/>
          </a:prstGeom>
          <a:noFill/>
          <a:ln>
            <a:noFill/>
          </a:ln>
          <a:effectLs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t>Ouvrages imprimés: renvoi à la source</a:t>
            </a:r>
          </a:p>
          <a:p>
            <a:pPr>
              <a:spcAft>
                <a:spcPts val="300"/>
              </a:spcAft>
              <a:buFont typeface="Wingdings" panose="05000000000000000000" pitchFamily="2" charset="2"/>
              <a:buChar char="§"/>
            </a:pPr>
            <a:r>
              <a:rPr lang="fr-CH" dirty="0"/>
              <a:t>Auteur : institution ou nom de l’auteur</a:t>
            </a:r>
          </a:p>
          <a:p>
            <a:pPr>
              <a:spcAft>
                <a:spcPts val="300"/>
              </a:spcAft>
              <a:buFont typeface="Wingdings" panose="05000000000000000000" pitchFamily="2" charset="2"/>
              <a:buChar char="§"/>
            </a:pPr>
            <a:r>
              <a:rPr lang="fr-CH" dirty="0"/>
              <a:t>Année de publication</a:t>
            </a:r>
          </a:p>
          <a:p>
            <a:pPr>
              <a:spcAft>
                <a:spcPts val="300"/>
              </a:spcAft>
              <a:buFont typeface="Wingdings" panose="05000000000000000000" pitchFamily="2" charset="2"/>
              <a:buChar char="§"/>
            </a:pPr>
            <a:r>
              <a:rPr lang="fr-CH" dirty="0"/>
              <a:t>N° de page</a:t>
            </a:r>
          </a:p>
        </p:txBody>
      </p:sp>
      <p:sp>
        <p:nvSpPr>
          <p:cNvPr id="13" name="Inhaltsplatzhalter 2">
            <a:extLst>
              <a:ext uri="{FF2B5EF4-FFF2-40B4-BE49-F238E27FC236}">
                <a16:creationId xmlns:a16="http://schemas.microsoft.com/office/drawing/2014/main" xmlns="" id="{CA4202AF-BD64-4A32-9B2E-21355C2F777B}"/>
              </a:ext>
            </a:extLst>
          </p:cNvPr>
          <p:cNvSpPr txBox="1">
            <a:spLocks/>
          </p:cNvSpPr>
          <p:nvPr/>
        </p:nvSpPr>
        <p:spPr bwMode="auto">
          <a:xfrm>
            <a:off x="721652" y="3130622"/>
            <a:ext cx="7696200" cy="605409"/>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FontTx/>
              <a:buNone/>
            </a:pPr>
            <a:r>
              <a:rPr lang="fr-CH" sz="1200" dirty="0"/>
              <a:t>Selon Habermas, il existe « un rapport de tension insurmontable » entre « capitalisme et démocratie » </a:t>
            </a:r>
            <a:r>
              <a:rPr lang="fr-CH" sz="1200" b="1" dirty="0">
                <a:latin typeface="+mj-lt"/>
                <a:cs typeface="Times New Roman" panose="02020603050405020304" pitchFamily="18" charset="0"/>
              </a:rPr>
              <a:t>(Habermas 1987, p. 379)</a:t>
            </a:r>
            <a:r>
              <a:rPr lang="fr-CH" sz="1200" dirty="0">
                <a:latin typeface="+mj-lt"/>
                <a:cs typeface="Times New Roman" panose="02020603050405020304" pitchFamily="18" charset="0"/>
              </a:rPr>
              <a:t>.</a:t>
            </a:r>
          </a:p>
          <a:p>
            <a:pPr marL="0" indent="0">
              <a:buFontTx/>
              <a:buNone/>
            </a:pPr>
            <a:endParaRPr lang="de-CH" sz="1200" kern="0" dirty="0">
              <a:latin typeface="+mj-lt"/>
              <a:cs typeface="Times New Roman" panose="02020603050405020304" pitchFamily="18" charset="0"/>
            </a:endParaRPr>
          </a:p>
          <a:p>
            <a:endParaRPr lang="de-CH" kern="0" dirty="0"/>
          </a:p>
          <a:p>
            <a:pPr marL="0" indent="0">
              <a:buFontTx/>
              <a:buNone/>
            </a:pPr>
            <a:endParaRPr lang="de-CH" kern="0" dirty="0"/>
          </a:p>
        </p:txBody>
      </p:sp>
      <p:sp>
        <p:nvSpPr>
          <p:cNvPr id="14" name="Inhaltsplatzhalter 2">
            <a:extLst>
              <a:ext uri="{FF2B5EF4-FFF2-40B4-BE49-F238E27FC236}">
                <a16:creationId xmlns:a16="http://schemas.microsoft.com/office/drawing/2014/main" xmlns="" id="{DB12D911-B9CA-40AE-81DD-8B569C1A9003}"/>
              </a:ext>
            </a:extLst>
          </p:cNvPr>
          <p:cNvSpPr txBox="1">
            <a:spLocks/>
          </p:cNvSpPr>
          <p:nvPr/>
        </p:nvSpPr>
        <p:spPr bwMode="auto">
          <a:xfrm>
            <a:off x="749329" y="3793509"/>
            <a:ext cx="7696200" cy="1836115"/>
          </a:xfrm>
          <a:prstGeom prst="rect">
            <a:avLst/>
          </a:prstGeom>
          <a:solidFill>
            <a:schemeClr val="bg1"/>
          </a:solidFill>
          <a:ln>
            <a:noFill/>
          </a:ln>
          <a:effectLs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t>Ouvrages imprimés: dans la bibliographie</a:t>
            </a:r>
          </a:p>
          <a:p>
            <a:pPr>
              <a:spcAft>
                <a:spcPts val="300"/>
              </a:spcAft>
              <a:buFont typeface="Wingdings" panose="05000000000000000000" pitchFamily="2" charset="2"/>
              <a:buChar char="§"/>
            </a:pPr>
            <a:r>
              <a:rPr lang="fr-CH" dirty="0"/>
              <a:t>Auteur : institution ou </a:t>
            </a:r>
            <a:r>
              <a:rPr lang="fr-CH" u="sng" dirty="0"/>
              <a:t>nom, prénom</a:t>
            </a:r>
            <a:r>
              <a:rPr lang="fr-CH" dirty="0"/>
              <a:t> de l’auteur</a:t>
            </a:r>
          </a:p>
          <a:p>
            <a:pPr>
              <a:spcAft>
                <a:spcPts val="300"/>
              </a:spcAft>
              <a:buFont typeface="Wingdings" panose="05000000000000000000" pitchFamily="2" charset="2"/>
              <a:buChar char="§"/>
            </a:pPr>
            <a:r>
              <a:rPr lang="fr-CH" dirty="0"/>
              <a:t>Année de publication</a:t>
            </a:r>
          </a:p>
          <a:p>
            <a:pPr>
              <a:spcAft>
                <a:spcPts val="300"/>
              </a:spcAft>
              <a:buFont typeface="Wingdings" panose="05000000000000000000" pitchFamily="2" charset="2"/>
              <a:buChar char="§"/>
            </a:pPr>
            <a:r>
              <a:rPr lang="fr-CH" dirty="0"/>
              <a:t>Titre</a:t>
            </a:r>
          </a:p>
          <a:p>
            <a:pPr>
              <a:spcAft>
                <a:spcPts val="300"/>
              </a:spcAft>
              <a:buFont typeface="Wingdings" panose="05000000000000000000" pitchFamily="2" charset="2"/>
              <a:buChar char="§"/>
            </a:pPr>
            <a:r>
              <a:rPr lang="fr-CH" dirty="0"/>
              <a:t>Lieu d’édition</a:t>
            </a:r>
          </a:p>
          <a:p>
            <a:pPr>
              <a:spcAft>
                <a:spcPts val="300"/>
              </a:spcAft>
              <a:buFont typeface="Wingdings" panose="05000000000000000000" pitchFamily="2" charset="2"/>
              <a:buChar char="§"/>
            </a:pPr>
            <a:r>
              <a:rPr lang="fr-CH" dirty="0"/>
              <a:t>Editeur</a:t>
            </a:r>
          </a:p>
        </p:txBody>
      </p:sp>
      <p:grpSp>
        <p:nvGrpSpPr>
          <p:cNvPr id="7" name="Gruppieren 6">
            <a:extLst>
              <a:ext uri="{FF2B5EF4-FFF2-40B4-BE49-F238E27FC236}">
                <a16:creationId xmlns:a16="http://schemas.microsoft.com/office/drawing/2014/main" xmlns="" id="{1F1145BB-8112-460E-BF6E-429CF7FD4E1B}"/>
              </a:ext>
            </a:extLst>
          </p:cNvPr>
          <p:cNvGrpSpPr/>
          <p:nvPr/>
        </p:nvGrpSpPr>
        <p:grpSpPr>
          <a:xfrm>
            <a:off x="4716016" y="893622"/>
            <a:ext cx="3700314" cy="551090"/>
            <a:chOff x="4716016" y="893622"/>
            <a:chExt cx="3700314" cy="551090"/>
          </a:xfrm>
        </p:grpSpPr>
        <p:sp>
          <p:nvSpPr>
            <p:cNvPr id="9" name="Rechteck 8">
              <a:extLst>
                <a:ext uri="{FF2B5EF4-FFF2-40B4-BE49-F238E27FC236}">
                  <a16:creationId xmlns:a16="http://schemas.microsoft.com/office/drawing/2014/main" xmlns="" id="{C7165EF1-2460-443A-8565-EA9F5453FC9C}"/>
                </a:ext>
              </a:extLst>
            </p:cNvPr>
            <p:cNvSpPr/>
            <p:nvPr/>
          </p:nvSpPr>
          <p:spPr>
            <a:xfrm>
              <a:off x="4797540" y="893622"/>
              <a:ext cx="3618790" cy="551090"/>
            </a:xfrm>
            <a:prstGeom prst="rect">
              <a:avLst/>
            </a:prstGeom>
            <a:solidFill>
              <a:schemeClr val="bg1">
                <a:lumMod val="95000"/>
              </a:schemeClr>
            </a:solidFill>
          </p:spPr>
          <p:txBody>
            <a:bodyPr wrap="square" lIns="504000" tIns="90000" bIns="90000">
              <a:spAutoFit/>
            </a:bodyPr>
            <a:lstStyle/>
            <a:p>
              <a:r>
                <a:rPr lang="fr-CH" sz="800" dirty="0">
                  <a:solidFill>
                    <a:srgbClr val="28465A"/>
                  </a:solidFill>
                </a:rPr>
                <a:t>L’utilisation d’éléments de texte sans indication de la source est un vol de propriété intellectuelle, interdit et punissables conformément à la loi sur le droit d’auteur. </a:t>
              </a:r>
            </a:p>
          </p:txBody>
        </p:sp>
        <p:sp>
          <p:nvSpPr>
            <p:cNvPr id="5" name="Pfeil: nach unten 4">
              <a:extLst>
                <a:ext uri="{FF2B5EF4-FFF2-40B4-BE49-F238E27FC236}">
                  <a16:creationId xmlns:a16="http://schemas.microsoft.com/office/drawing/2014/main" xmlns="" id="{4050E89B-98B7-44DE-B0EA-E8EFB058C640}"/>
                </a:ext>
              </a:extLst>
            </p:cNvPr>
            <p:cNvSpPr/>
            <p:nvPr/>
          </p:nvSpPr>
          <p:spPr>
            <a:xfrm rot="16200000">
              <a:off x="4752020" y="964862"/>
              <a:ext cx="288032"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grpSp>
      <p:sp>
        <p:nvSpPr>
          <p:cNvPr id="6" name="Foliennummernplatzhalter 5">
            <a:extLst>
              <a:ext uri="{FF2B5EF4-FFF2-40B4-BE49-F238E27FC236}">
                <a16:creationId xmlns:a16="http://schemas.microsoft.com/office/drawing/2014/main" xmlns="" id="{910BC8B0-7155-450B-BB3F-EBA53B4B2FF3}"/>
              </a:ext>
            </a:extLst>
          </p:cNvPr>
          <p:cNvSpPr>
            <a:spLocks noGrp="1"/>
          </p:cNvSpPr>
          <p:nvPr>
            <p:ph type="sldNum" sz="quarter" idx="10"/>
          </p:nvPr>
        </p:nvSpPr>
        <p:spPr/>
        <p:txBody>
          <a:bodyPr/>
          <a:lstStyle/>
          <a:p>
            <a:pPr algn="r"/>
            <a:r>
              <a:rPr lang="fr-CH" dirty="0"/>
              <a:t>Page </a:t>
            </a:r>
            <a:fld id="{4D9E7F07-52BA-4676-A810-3F50F5451F27}" type="slidenum">
              <a:rPr lang="de-CH" smtClean="0"/>
              <a:pPr algn="r"/>
              <a:t>12</a:t>
            </a:fld>
            <a:endParaRPr lang="de-CH" dirty="0"/>
          </a:p>
        </p:txBody>
      </p:sp>
    </p:spTree>
    <p:extLst>
      <p:ext uri="{BB962C8B-B14F-4D97-AF65-F5344CB8AC3E}">
        <p14:creationId xmlns:p14="http://schemas.microsoft.com/office/powerpoint/2010/main" val="50540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C5CBC0-715D-4A78-8C35-8339F238AA6F}"/>
              </a:ext>
            </a:extLst>
          </p:cNvPr>
          <p:cNvSpPr>
            <a:spLocks noGrp="1"/>
          </p:cNvSpPr>
          <p:nvPr>
            <p:ph type="title"/>
          </p:nvPr>
        </p:nvSpPr>
        <p:spPr/>
        <p:txBody>
          <a:bodyPr/>
          <a:lstStyle/>
          <a:p>
            <a:r>
              <a:rPr lang="fr-CH" dirty="0"/>
              <a:t>Passages paraphrasés</a:t>
            </a:r>
          </a:p>
        </p:txBody>
      </p:sp>
      <p:sp>
        <p:nvSpPr>
          <p:cNvPr id="9" name="Inhaltsplatzhalter 2">
            <a:extLst>
              <a:ext uri="{FF2B5EF4-FFF2-40B4-BE49-F238E27FC236}">
                <a16:creationId xmlns:a16="http://schemas.microsoft.com/office/drawing/2014/main" xmlns="" id="{3A418335-26E1-469C-AAA8-6FF4AE07E5C8}"/>
              </a:ext>
            </a:extLst>
          </p:cNvPr>
          <p:cNvSpPr txBox="1">
            <a:spLocks/>
          </p:cNvSpPr>
          <p:nvPr/>
        </p:nvSpPr>
        <p:spPr bwMode="auto">
          <a:xfrm>
            <a:off x="749329" y="1868400"/>
            <a:ext cx="7696200" cy="1118314"/>
          </a:xfrm>
          <a:prstGeom prst="rect">
            <a:avLst/>
          </a:prstGeom>
          <a:solidFill>
            <a:schemeClr val="bg1"/>
          </a:solidFill>
          <a:ln>
            <a:noFill/>
          </a:ln>
          <a:effectLs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t>Articles en ligne : renvoi à la source</a:t>
            </a:r>
          </a:p>
          <a:p>
            <a:pPr>
              <a:spcAft>
                <a:spcPts val="300"/>
              </a:spcAft>
              <a:buFont typeface="Wingdings" panose="05000000000000000000" pitchFamily="2" charset="2"/>
              <a:buChar char="§"/>
            </a:pPr>
            <a:r>
              <a:rPr lang="fr-CH" dirty="0"/>
              <a:t>Auteur : institution ou nom de l’auteur</a:t>
            </a:r>
          </a:p>
          <a:p>
            <a:pPr>
              <a:spcAft>
                <a:spcPts val="300"/>
              </a:spcAft>
              <a:buFont typeface="Wingdings" panose="05000000000000000000" pitchFamily="2" charset="2"/>
              <a:buChar char="§"/>
            </a:pPr>
            <a:r>
              <a:rPr lang="fr-CH" dirty="0"/>
              <a:t>Mois et année de la publication</a:t>
            </a:r>
          </a:p>
        </p:txBody>
      </p:sp>
      <p:sp>
        <p:nvSpPr>
          <p:cNvPr id="11" name="Inhaltsplatzhalter 2">
            <a:extLst>
              <a:ext uri="{FF2B5EF4-FFF2-40B4-BE49-F238E27FC236}">
                <a16:creationId xmlns:a16="http://schemas.microsoft.com/office/drawing/2014/main" xmlns="" id="{EC3F2A84-86A1-4B57-944A-52A182FCBA6F}"/>
              </a:ext>
            </a:extLst>
          </p:cNvPr>
          <p:cNvSpPr txBox="1">
            <a:spLocks/>
          </p:cNvSpPr>
          <p:nvPr/>
        </p:nvSpPr>
        <p:spPr bwMode="auto">
          <a:xfrm>
            <a:off x="723900" y="2924944"/>
            <a:ext cx="7696200" cy="389384"/>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FontTx/>
              <a:buNone/>
            </a:pPr>
            <a:r>
              <a:rPr lang="fr-CH" sz="1200" dirty="0"/>
              <a:t>Le bien-être des Suisses évalué comme bon par un rapport social </a:t>
            </a:r>
            <a:r>
              <a:rPr lang="fr-CH" sz="1200" b="1" kern="0" dirty="0">
                <a:latin typeface="+mj-lt"/>
                <a:cs typeface="Times New Roman" panose="02020603050405020304" pitchFamily="18" charset="0"/>
              </a:rPr>
              <a:t>(RTS, octobre 2016).</a:t>
            </a:r>
          </a:p>
          <a:p>
            <a:endParaRPr lang="fr-CH" kern="0" dirty="0"/>
          </a:p>
          <a:p>
            <a:pPr marL="0" indent="0">
              <a:buFontTx/>
              <a:buNone/>
            </a:pPr>
            <a:endParaRPr lang="fr-CH" kern="0" dirty="0"/>
          </a:p>
        </p:txBody>
      </p:sp>
      <p:sp>
        <p:nvSpPr>
          <p:cNvPr id="10" name="Inhaltsplatzhalter 2">
            <a:extLst>
              <a:ext uri="{FF2B5EF4-FFF2-40B4-BE49-F238E27FC236}">
                <a16:creationId xmlns:a16="http://schemas.microsoft.com/office/drawing/2014/main" xmlns="" id="{D1872AF5-9000-4476-8CE2-A88358F1C7AC}"/>
              </a:ext>
            </a:extLst>
          </p:cNvPr>
          <p:cNvSpPr txBox="1">
            <a:spLocks/>
          </p:cNvSpPr>
          <p:nvPr/>
        </p:nvSpPr>
        <p:spPr bwMode="auto">
          <a:xfrm>
            <a:off x="749329" y="3577486"/>
            <a:ext cx="7696200" cy="1651714"/>
          </a:xfrm>
          <a:prstGeom prst="rect">
            <a:avLst/>
          </a:prstGeom>
          <a:solidFill>
            <a:schemeClr val="bg1"/>
          </a:solidFill>
          <a:ln>
            <a:noFill/>
          </a:ln>
          <a:effectLs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t>Articles en ligne : dans la bibliographie</a:t>
            </a:r>
          </a:p>
          <a:p>
            <a:pPr>
              <a:spcAft>
                <a:spcPts val="300"/>
              </a:spcAft>
              <a:buFont typeface="Wingdings" panose="05000000000000000000" pitchFamily="2" charset="2"/>
              <a:buChar char="§"/>
            </a:pPr>
            <a:r>
              <a:rPr lang="fr-CH" dirty="0"/>
              <a:t>Auteur : institution ou </a:t>
            </a:r>
            <a:r>
              <a:rPr lang="fr-CH" u="sng" dirty="0"/>
              <a:t>nom, prénom</a:t>
            </a:r>
            <a:r>
              <a:rPr lang="fr-CH" dirty="0"/>
              <a:t> de l’auteur</a:t>
            </a:r>
          </a:p>
          <a:p>
            <a:pPr>
              <a:spcAft>
                <a:spcPts val="300"/>
              </a:spcAft>
              <a:buFont typeface="Wingdings" panose="05000000000000000000" pitchFamily="2" charset="2"/>
              <a:buChar char="§"/>
            </a:pPr>
            <a:r>
              <a:rPr lang="fr-CH" dirty="0"/>
              <a:t>Mois et année de la publication</a:t>
            </a:r>
          </a:p>
          <a:p>
            <a:pPr>
              <a:spcAft>
                <a:spcPts val="300"/>
              </a:spcAft>
              <a:buFont typeface="Wingdings" panose="05000000000000000000" pitchFamily="2" charset="2"/>
              <a:buChar char="§"/>
            </a:pPr>
            <a:r>
              <a:rPr lang="fr-CH" dirty="0"/>
              <a:t>Titre de l’article</a:t>
            </a:r>
          </a:p>
          <a:p>
            <a:pPr>
              <a:spcAft>
                <a:spcPts val="300"/>
              </a:spcAft>
              <a:buFont typeface="Wingdings" panose="05000000000000000000" pitchFamily="2" charset="2"/>
              <a:buChar char="§"/>
            </a:pPr>
            <a:r>
              <a:rPr lang="fr-CH" dirty="0"/>
              <a:t>URL + consulté le [date] </a:t>
            </a:r>
          </a:p>
        </p:txBody>
      </p:sp>
      <p:sp>
        <p:nvSpPr>
          <p:cNvPr id="12" name="Inhaltsplatzhalter 2">
            <a:extLst>
              <a:ext uri="{FF2B5EF4-FFF2-40B4-BE49-F238E27FC236}">
                <a16:creationId xmlns:a16="http://schemas.microsoft.com/office/drawing/2014/main" xmlns="" id="{71A75BCF-94D8-4670-BB1A-F94A26719BBD}"/>
              </a:ext>
            </a:extLst>
          </p:cNvPr>
          <p:cNvSpPr txBox="1">
            <a:spLocks/>
          </p:cNvSpPr>
          <p:nvPr/>
        </p:nvSpPr>
        <p:spPr bwMode="auto">
          <a:xfrm>
            <a:off x="723900" y="5373216"/>
            <a:ext cx="7696200" cy="1008112"/>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nSpc>
                <a:spcPct val="110000"/>
              </a:lnSpc>
              <a:buNone/>
            </a:pPr>
            <a:r>
              <a:rPr lang="fr-CH" sz="1200" b="1" kern="0" dirty="0">
                <a:latin typeface="+mj-lt"/>
                <a:cs typeface="Times New Roman" panose="02020603050405020304" pitchFamily="18" charset="0"/>
              </a:rPr>
              <a:t>Dans la bibliographie:</a:t>
            </a:r>
          </a:p>
          <a:p>
            <a:pPr marL="0" indent="0">
              <a:lnSpc>
                <a:spcPct val="110000"/>
              </a:lnSpc>
              <a:buNone/>
            </a:pPr>
            <a:r>
              <a:rPr lang="fr-CH" sz="1200" kern="0" dirty="0">
                <a:latin typeface="+mj-lt"/>
                <a:cs typeface="Times New Roman" panose="02020603050405020304" pitchFamily="18" charset="0"/>
              </a:rPr>
              <a:t>RTS (octobre 2016). </a:t>
            </a:r>
            <a:r>
              <a:rPr lang="fr-CH" sz="1200" dirty="0">
                <a:latin typeface="+mj-lt"/>
              </a:rPr>
              <a:t>«</a:t>
            </a:r>
            <a:r>
              <a:rPr lang="fr-CH" sz="1200" dirty="0"/>
              <a:t>Le bien-être des Suisses évalué comme bon par un rapport social</a:t>
            </a:r>
            <a:r>
              <a:rPr lang="fr-CH" sz="1200" dirty="0">
                <a:latin typeface="+mj-lt"/>
              </a:rPr>
              <a:t>».</a:t>
            </a:r>
            <a:endParaRPr lang="fr-CH" sz="1200" kern="0" dirty="0">
              <a:latin typeface="+mj-lt"/>
              <a:cs typeface="Times New Roman" panose="02020603050405020304" pitchFamily="18" charset="0"/>
            </a:endParaRPr>
          </a:p>
          <a:p>
            <a:pPr marL="0" indent="0">
              <a:lnSpc>
                <a:spcPct val="110000"/>
              </a:lnSpc>
              <a:buFontTx/>
              <a:buNone/>
            </a:pPr>
            <a:r>
              <a:rPr lang="fr-CH" sz="1000" kern="0" dirty="0">
                <a:solidFill>
                  <a:srgbClr val="13212B"/>
                </a:solidFill>
                <a:latin typeface="+mj-lt"/>
                <a:cs typeface="Times New Roman" panose="02020603050405020304" pitchFamily="18" charset="0"/>
                <a:hlinkClick r:id="rId3"/>
              </a:rPr>
              <a:t>https://www.rts.ch/info/suisse/8064019-le-bien-etre-des-suisses-evalue-comme-bon-par-un-rapport-social.html</a:t>
            </a:r>
            <a:r>
              <a:rPr lang="fr-CH" sz="1000" kern="0" dirty="0">
                <a:solidFill>
                  <a:srgbClr val="13212B"/>
                </a:solidFill>
                <a:latin typeface="+mj-lt"/>
                <a:cs typeface="Times New Roman" panose="02020603050405020304" pitchFamily="18" charset="0"/>
              </a:rPr>
              <a:t/>
            </a:r>
            <a:br>
              <a:rPr lang="fr-CH" sz="1000" kern="0" dirty="0">
                <a:solidFill>
                  <a:srgbClr val="13212B"/>
                </a:solidFill>
                <a:latin typeface="+mj-lt"/>
                <a:cs typeface="Times New Roman" panose="02020603050405020304" pitchFamily="18" charset="0"/>
              </a:rPr>
            </a:br>
            <a:r>
              <a:rPr lang="fr-CH" sz="1000" kern="0" dirty="0">
                <a:latin typeface="+mj-lt"/>
                <a:cs typeface="Times New Roman" panose="02020603050405020304" pitchFamily="18" charset="0"/>
              </a:rPr>
              <a:t>consulté le 27.08.2018</a:t>
            </a:r>
            <a:endParaRPr lang="fr-CH" sz="1000" b="1" kern="0" dirty="0">
              <a:latin typeface="+mj-lt"/>
              <a:cs typeface="Times New Roman" panose="02020603050405020304" pitchFamily="18" charset="0"/>
            </a:endParaRPr>
          </a:p>
          <a:p>
            <a:endParaRPr lang="fr-CH" kern="0" dirty="0"/>
          </a:p>
          <a:p>
            <a:pPr marL="0" indent="0">
              <a:buFontTx/>
              <a:buNone/>
            </a:pPr>
            <a:endParaRPr lang="fr-CH" kern="0" dirty="0"/>
          </a:p>
        </p:txBody>
      </p:sp>
      <p:sp>
        <p:nvSpPr>
          <p:cNvPr id="3" name="Foliennummernplatzhalter 2">
            <a:extLst>
              <a:ext uri="{FF2B5EF4-FFF2-40B4-BE49-F238E27FC236}">
                <a16:creationId xmlns:a16="http://schemas.microsoft.com/office/drawing/2014/main" xmlns="" id="{9A81D725-3B22-4D27-9085-390B27EA89D7}"/>
              </a:ext>
            </a:extLst>
          </p:cNvPr>
          <p:cNvSpPr>
            <a:spLocks noGrp="1"/>
          </p:cNvSpPr>
          <p:nvPr>
            <p:ph type="sldNum" sz="quarter" idx="10"/>
          </p:nvPr>
        </p:nvSpPr>
        <p:spPr/>
        <p:txBody>
          <a:bodyPr/>
          <a:lstStyle/>
          <a:p>
            <a:pPr algn="r"/>
            <a:r>
              <a:rPr lang="fr-CH" dirty="0"/>
              <a:t>Page </a:t>
            </a:r>
            <a:fld id="{4D9E7F07-52BA-4676-A810-3F50F5451F27}" type="slidenum">
              <a:rPr lang="fr-CH" smtClean="0"/>
              <a:pPr algn="r"/>
              <a:t>13</a:t>
            </a:fld>
            <a:endParaRPr lang="fr-CH" dirty="0"/>
          </a:p>
        </p:txBody>
      </p:sp>
    </p:spTree>
    <p:extLst>
      <p:ext uri="{BB962C8B-B14F-4D97-AF65-F5344CB8AC3E}">
        <p14:creationId xmlns:p14="http://schemas.microsoft.com/office/powerpoint/2010/main" val="170140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C5CBC0-715D-4A78-8C35-8339F238AA6F}"/>
              </a:ext>
            </a:extLst>
          </p:cNvPr>
          <p:cNvSpPr>
            <a:spLocks noGrp="1"/>
          </p:cNvSpPr>
          <p:nvPr>
            <p:ph type="title"/>
          </p:nvPr>
        </p:nvSpPr>
        <p:spPr/>
        <p:txBody>
          <a:bodyPr/>
          <a:lstStyle/>
          <a:p>
            <a:r>
              <a:rPr lang="fr-CH" dirty="0"/>
              <a:t>Passages repris à l’identique</a:t>
            </a:r>
          </a:p>
        </p:txBody>
      </p:sp>
      <p:sp>
        <p:nvSpPr>
          <p:cNvPr id="9" name="Inhaltsplatzhalter 2">
            <a:extLst>
              <a:ext uri="{FF2B5EF4-FFF2-40B4-BE49-F238E27FC236}">
                <a16:creationId xmlns:a16="http://schemas.microsoft.com/office/drawing/2014/main" xmlns="" id="{3A418335-26E1-469C-AAA8-6FF4AE07E5C8}"/>
              </a:ext>
            </a:extLst>
          </p:cNvPr>
          <p:cNvSpPr txBox="1">
            <a:spLocks/>
          </p:cNvSpPr>
          <p:nvPr/>
        </p:nvSpPr>
        <p:spPr bwMode="auto">
          <a:xfrm>
            <a:off x="749329" y="1868400"/>
            <a:ext cx="7696200" cy="1704616"/>
          </a:xfrm>
          <a:prstGeom prst="rect">
            <a:avLst/>
          </a:prstGeom>
          <a:solidFill>
            <a:schemeClr val="bg1"/>
          </a:solidFill>
          <a:ln>
            <a:noFill/>
          </a:ln>
          <a:effectLs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t>Citations</a:t>
            </a:r>
          </a:p>
          <a:p>
            <a:pPr lvl="1">
              <a:spcBef>
                <a:spcPts val="0"/>
              </a:spcBef>
              <a:spcAft>
                <a:spcPts val="600"/>
              </a:spcAft>
              <a:buFont typeface="Wingdings" panose="05000000000000000000" pitchFamily="2" charset="2"/>
              <a:buChar char="§"/>
            </a:pPr>
            <a:r>
              <a:rPr lang="fr-CH" dirty="0"/>
              <a:t>Les passages repris à l’identique sont identifiés en tant que tels avec des </a:t>
            </a:r>
            <a:r>
              <a:rPr lang="fr-CH" b="1" dirty="0"/>
              <a:t>« »</a:t>
            </a:r>
            <a:r>
              <a:rPr lang="fr-CH" dirty="0"/>
              <a:t>.</a:t>
            </a:r>
          </a:p>
          <a:p>
            <a:pPr lvl="1">
              <a:spcBef>
                <a:spcPts val="0"/>
              </a:spcBef>
              <a:spcAft>
                <a:spcPts val="600"/>
              </a:spcAft>
              <a:buFont typeface="Wingdings" panose="05000000000000000000" pitchFamily="2" charset="2"/>
              <a:buChar char="§"/>
            </a:pPr>
            <a:r>
              <a:rPr lang="fr-CH" dirty="0"/>
              <a:t>La source suit à la fin de la citation.</a:t>
            </a:r>
          </a:p>
          <a:p>
            <a:pPr lvl="1">
              <a:spcBef>
                <a:spcPts val="0"/>
              </a:spcBef>
              <a:spcAft>
                <a:spcPts val="600"/>
              </a:spcAft>
              <a:buFont typeface="Wingdings" panose="05000000000000000000" pitchFamily="2" charset="2"/>
              <a:buChar char="§"/>
            </a:pPr>
            <a:r>
              <a:rPr lang="fr-CH" dirty="0"/>
              <a:t>La source exacte de la citation doit être indiquée dans la bibliographie.</a:t>
            </a:r>
          </a:p>
          <a:p>
            <a:pPr lvl="1">
              <a:spcBef>
                <a:spcPts val="0"/>
              </a:spcBef>
              <a:spcAft>
                <a:spcPts val="1200"/>
              </a:spcAft>
              <a:buFont typeface="Wingdings" panose="05000000000000000000" pitchFamily="2" charset="2"/>
              <a:buChar char="§"/>
            </a:pPr>
            <a:r>
              <a:rPr lang="fr-CH" dirty="0"/>
              <a:t>La source est une nouvelle fois indiquée dans la bibliographie</a:t>
            </a:r>
            <a:br>
              <a:rPr lang="fr-CH" dirty="0"/>
            </a:br>
            <a:r>
              <a:rPr lang="fr-CH" dirty="0"/>
              <a:t>(comme pour les passages paraphrasés)</a:t>
            </a:r>
          </a:p>
        </p:txBody>
      </p:sp>
      <p:sp>
        <p:nvSpPr>
          <p:cNvPr id="3" name="Foliennummernplatzhalter 2">
            <a:extLst>
              <a:ext uri="{FF2B5EF4-FFF2-40B4-BE49-F238E27FC236}">
                <a16:creationId xmlns:a16="http://schemas.microsoft.com/office/drawing/2014/main" xmlns="" id="{9A81D725-3B22-4D27-9085-390B27EA89D7}"/>
              </a:ext>
            </a:extLst>
          </p:cNvPr>
          <p:cNvSpPr>
            <a:spLocks noGrp="1"/>
          </p:cNvSpPr>
          <p:nvPr>
            <p:ph type="sldNum" sz="quarter" idx="10"/>
          </p:nvPr>
        </p:nvSpPr>
        <p:spPr/>
        <p:txBody>
          <a:bodyPr/>
          <a:lstStyle/>
          <a:p>
            <a:pPr algn="r"/>
            <a:r>
              <a:rPr lang="fr-CH" dirty="0"/>
              <a:t>Page </a:t>
            </a:r>
            <a:fld id="{4D9E7F07-52BA-4676-A810-3F50F5451F27}" type="slidenum">
              <a:rPr lang="de-CH" smtClean="0"/>
              <a:pPr algn="r"/>
              <a:t>14</a:t>
            </a:fld>
            <a:endParaRPr lang="de-CH" dirty="0"/>
          </a:p>
        </p:txBody>
      </p:sp>
      <p:sp>
        <p:nvSpPr>
          <p:cNvPr id="7" name="Inhaltsplatzhalter 2">
            <a:extLst>
              <a:ext uri="{FF2B5EF4-FFF2-40B4-BE49-F238E27FC236}">
                <a16:creationId xmlns:a16="http://schemas.microsoft.com/office/drawing/2014/main" xmlns="" id="{67F62DC2-0B72-4459-ADFF-3E3CED993DBC}"/>
              </a:ext>
            </a:extLst>
          </p:cNvPr>
          <p:cNvSpPr txBox="1">
            <a:spLocks/>
          </p:cNvSpPr>
          <p:nvPr/>
        </p:nvSpPr>
        <p:spPr bwMode="auto">
          <a:xfrm>
            <a:off x="723900" y="3861048"/>
            <a:ext cx="7696200" cy="1080120"/>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196850" lvl="1" indent="0" algn="ctr">
              <a:lnSpc>
                <a:spcPct val="130000"/>
              </a:lnSpc>
              <a:spcBef>
                <a:spcPts val="0"/>
              </a:spcBef>
              <a:spcAft>
                <a:spcPts val="0"/>
              </a:spcAft>
              <a:buNone/>
            </a:pPr>
            <a:r>
              <a:rPr lang="fr-CH" dirty="0"/>
              <a:t>«Il faut le répéter : notre époque ne manque pas de valeurs. Il est erroné de prétendre que les "valeurs foutent le camp", ce n’est manifestement pas exact.» </a:t>
            </a:r>
            <a:br>
              <a:rPr lang="fr-CH" dirty="0"/>
            </a:br>
            <a:r>
              <a:rPr lang="fr-CH" b="1" dirty="0"/>
              <a:t>(Romain, 1998, p. 17)</a:t>
            </a:r>
          </a:p>
          <a:p>
            <a:pPr algn="ctr"/>
            <a:endParaRPr lang="de-CH" kern="0" dirty="0"/>
          </a:p>
          <a:p>
            <a:pPr marL="0" indent="0" algn="ctr">
              <a:buFontTx/>
              <a:buNone/>
            </a:pPr>
            <a:endParaRPr lang="de-CH" kern="0" dirty="0"/>
          </a:p>
        </p:txBody>
      </p:sp>
    </p:spTree>
    <p:extLst>
      <p:ext uri="{BB962C8B-B14F-4D97-AF65-F5344CB8AC3E}">
        <p14:creationId xmlns:p14="http://schemas.microsoft.com/office/powerpoint/2010/main" val="3858646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5473803" cy="432047"/>
          </a:xfrm>
        </p:spPr>
        <p:txBody>
          <a:bodyPr/>
          <a:lstStyle/>
          <a:p>
            <a:r>
              <a:rPr lang="fr-CH" dirty="0"/>
              <a:t>2.2 Droit à l’image</a:t>
            </a:r>
          </a:p>
        </p:txBody>
      </p:sp>
      <p:sp>
        <p:nvSpPr>
          <p:cNvPr id="7" name="Inhaltsplatzhalter 2">
            <a:extLst>
              <a:ext uri="{FF2B5EF4-FFF2-40B4-BE49-F238E27FC236}">
                <a16:creationId xmlns:a16="http://schemas.microsoft.com/office/drawing/2014/main" xmlns="" id="{7C1CF854-63B6-4DF1-A0A8-B519242C05AC}"/>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Comment respecter les droits à l’image?</a:t>
            </a:r>
          </a:p>
        </p:txBody>
      </p:sp>
    </p:spTree>
    <p:extLst>
      <p:ext uri="{BB962C8B-B14F-4D97-AF65-F5344CB8AC3E}">
        <p14:creationId xmlns:p14="http://schemas.microsoft.com/office/powerpoint/2010/main" val="176206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xmlns="" id="{350A180C-E8CA-4A77-A39F-505142796653}"/>
              </a:ext>
            </a:extLst>
          </p:cNvPr>
          <p:cNvSpPr txBox="1">
            <a:spLocks/>
          </p:cNvSpPr>
          <p:nvPr/>
        </p:nvSpPr>
        <p:spPr bwMode="auto">
          <a:xfrm>
            <a:off x="762000" y="1630892"/>
            <a:ext cx="7696200" cy="982356"/>
          </a:xfrm>
          <a:prstGeom prst="rect">
            <a:avLst/>
          </a:prstGeom>
          <a:solidFill>
            <a:schemeClr val="tx2">
              <a:lumMod val="20000"/>
              <a:lumOff val="80000"/>
            </a:schemeClr>
          </a:solidFill>
          <a:ln>
            <a:noFill/>
          </a:ln>
          <a:effectLst/>
          <a:extLst/>
        </p:spPr>
        <p:txBody>
          <a:bodyPr vert="horz" wrap="square" lIns="144000" tIns="72000" rIns="72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ctr">
              <a:buFontTx/>
              <a:buNone/>
            </a:pPr>
            <a:r>
              <a:rPr lang="fr-CH" sz="1800" b="1" dirty="0"/>
              <a:t>Il y a des droits aussi sur les images !</a:t>
            </a:r>
          </a:p>
        </p:txBody>
      </p:sp>
      <p:sp>
        <p:nvSpPr>
          <p:cNvPr id="6" name="Inhaltsplatzhalter 2">
            <a:extLst>
              <a:ext uri="{FF2B5EF4-FFF2-40B4-BE49-F238E27FC236}">
                <a16:creationId xmlns:a16="http://schemas.microsoft.com/office/drawing/2014/main" xmlns="" id="{14142DDC-14A2-4B73-8A8E-18B2271ECEBC}"/>
              </a:ext>
            </a:extLst>
          </p:cNvPr>
          <p:cNvSpPr>
            <a:spLocks noGrp="1"/>
          </p:cNvSpPr>
          <p:nvPr>
            <p:ph idx="1"/>
          </p:nvPr>
        </p:nvSpPr>
        <p:spPr>
          <a:xfrm>
            <a:off x="762000" y="2852936"/>
            <a:ext cx="7696200" cy="3384376"/>
          </a:xfrm>
          <a:solidFill>
            <a:schemeClr val="bg1">
              <a:lumMod val="95000"/>
            </a:schemeClr>
          </a:solidFill>
        </p:spPr>
        <p:txBody>
          <a:bodyPr lIns="252000" tIns="216000" rIns="90000" bIns="90000"/>
          <a:lstStyle/>
          <a:p>
            <a:pPr marL="0" indent="0">
              <a:spcAft>
                <a:spcPts val="200"/>
              </a:spcAft>
              <a:buNone/>
            </a:pPr>
            <a:r>
              <a:rPr lang="fr-CH" b="1" dirty="0"/>
              <a:t>Utilisation interne et externe de matériel photo</a:t>
            </a:r>
          </a:p>
          <a:p>
            <a:pPr marL="0" indent="0">
              <a:spcAft>
                <a:spcPts val="200"/>
              </a:spcAft>
              <a:buNone/>
            </a:pPr>
            <a:endParaRPr lang="de-CH" b="1" dirty="0"/>
          </a:p>
          <a:p>
            <a:pPr marL="0" indent="0">
              <a:lnSpc>
                <a:spcPct val="120000"/>
              </a:lnSpc>
              <a:spcBef>
                <a:spcPts val="0"/>
              </a:spcBef>
              <a:spcAft>
                <a:spcPts val="0"/>
              </a:spcAft>
              <a:buNone/>
            </a:pPr>
            <a:r>
              <a:rPr lang="fr-CH" b="1" dirty="0"/>
              <a:t>Licence</a:t>
            </a:r>
          </a:p>
          <a:p>
            <a:pPr marL="0" indent="0">
              <a:lnSpc>
                <a:spcPct val="120000"/>
              </a:lnSpc>
              <a:spcBef>
                <a:spcPts val="0"/>
              </a:spcBef>
              <a:spcAft>
                <a:spcPts val="1800"/>
              </a:spcAft>
              <a:buNone/>
            </a:pPr>
            <a:r>
              <a:rPr lang="fr-CH" dirty="0"/>
              <a:t>Pour toutes les images qui sont utilisées dans des présentations internes et externes, des brochures, des dépliants ou autres supports de communication, il faut clarifier si l’image peut être utilisée et le cas échéant sous quelle forme.</a:t>
            </a:r>
          </a:p>
          <a:p>
            <a:pPr marL="0" indent="0">
              <a:lnSpc>
                <a:spcPct val="120000"/>
              </a:lnSpc>
              <a:buNone/>
            </a:pPr>
            <a:r>
              <a:rPr lang="fr-CH" b="1" dirty="0"/>
              <a:t>Sources des images </a:t>
            </a:r>
          </a:p>
          <a:p>
            <a:pPr marL="0" indent="0">
              <a:lnSpc>
                <a:spcPct val="120000"/>
              </a:lnSpc>
              <a:buNone/>
            </a:pPr>
            <a:r>
              <a:rPr lang="fr-CH" dirty="0"/>
              <a:t>La source des images doit obligatoirement être indiquée. </a:t>
            </a:r>
          </a:p>
          <a:p>
            <a:pPr>
              <a:buFont typeface="Wingdings" panose="05000000000000000000" pitchFamily="2" charset="2"/>
              <a:buChar char="§"/>
            </a:pPr>
            <a:endParaRPr lang="de-CH" dirty="0"/>
          </a:p>
        </p:txBody>
      </p:sp>
      <p:sp>
        <p:nvSpPr>
          <p:cNvPr id="3" name="Foliennummernplatzhalter 2">
            <a:extLst>
              <a:ext uri="{FF2B5EF4-FFF2-40B4-BE49-F238E27FC236}">
                <a16:creationId xmlns:a16="http://schemas.microsoft.com/office/drawing/2014/main" xmlns="" id="{99FC484A-497C-4FB5-A723-19667A90A989}"/>
              </a:ext>
            </a:extLst>
          </p:cNvPr>
          <p:cNvSpPr>
            <a:spLocks noGrp="1"/>
          </p:cNvSpPr>
          <p:nvPr>
            <p:ph type="sldNum" sz="quarter" idx="10"/>
          </p:nvPr>
        </p:nvSpPr>
        <p:spPr/>
        <p:txBody>
          <a:bodyPr/>
          <a:lstStyle/>
          <a:p>
            <a:pPr algn="r"/>
            <a:r>
              <a:rPr lang="fr-CH" dirty="0"/>
              <a:t>Page </a:t>
            </a:r>
            <a:fld id="{4D9E7F07-52BA-4676-A810-3F50F5451F27}" type="slidenum">
              <a:rPr lang="de-CH" smtClean="0"/>
              <a:pPr algn="r"/>
              <a:t>16</a:t>
            </a:fld>
            <a:endParaRPr lang="de-CH" dirty="0"/>
          </a:p>
        </p:txBody>
      </p:sp>
    </p:spTree>
    <p:extLst>
      <p:ext uri="{BB962C8B-B14F-4D97-AF65-F5344CB8AC3E}">
        <p14:creationId xmlns:p14="http://schemas.microsoft.com/office/powerpoint/2010/main" val="1429165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6265891" cy="432047"/>
          </a:xfrm>
        </p:spPr>
        <p:txBody>
          <a:bodyPr/>
          <a:lstStyle/>
          <a:p>
            <a:r>
              <a:rPr lang="fr-CH" dirty="0"/>
              <a:t>Droit d’auteur sur des photos</a:t>
            </a:r>
          </a:p>
          <a:p>
            <a:endParaRPr lang="de-CH" dirty="0"/>
          </a:p>
        </p:txBody>
      </p:sp>
      <p:sp>
        <p:nvSpPr>
          <p:cNvPr id="7" name="Inhaltsplatzhalter 2">
            <a:extLst>
              <a:ext uri="{FF2B5EF4-FFF2-40B4-BE49-F238E27FC236}">
                <a16:creationId xmlns:a16="http://schemas.microsoft.com/office/drawing/2014/main" xmlns="" id="{4356CA90-344B-473E-A990-FD3C09568C0C}"/>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Comment citer les sources de photos ?</a:t>
            </a:r>
          </a:p>
        </p:txBody>
      </p:sp>
    </p:spTree>
    <p:extLst>
      <p:ext uri="{BB962C8B-B14F-4D97-AF65-F5344CB8AC3E}">
        <p14:creationId xmlns:p14="http://schemas.microsoft.com/office/powerpoint/2010/main" val="9679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CE440A-3274-42C5-933A-01EEAAE57AB3}"/>
              </a:ext>
            </a:extLst>
          </p:cNvPr>
          <p:cNvSpPr>
            <a:spLocks noGrp="1"/>
          </p:cNvSpPr>
          <p:nvPr>
            <p:ph type="title"/>
          </p:nvPr>
        </p:nvSpPr>
        <p:spPr/>
        <p:txBody>
          <a:bodyPr/>
          <a:lstStyle/>
          <a:p>
            <a:r>
              <a:rPr lang="fr-CH" dirty="0"/>
              <a:t>Droits d’auteurs sur des photos</a:t>
            </a:r>
          </a:p>
        </p:txBody>
      </p:sp>
      <p:sp>
        <p:nvSpPr>
          <p:cNvPr id="5" name="Inhaltsplatzhalter 2">
            <a:extLst>
              <a:ext uri="{FF2B5EF4-FFF2-40B4-BE49-F238E27FC236}">
                <a16:creationId xmlns:a16="http://schemas.microsoft.com/office/drawing/2014/main" xmlns="" id="{3260A875-9627-484E-8E37-7C00E997BE37}"/>
              </a:ext>
            </a:extLst>
          </p:cNvPr>
          <p:cNvSpPr txBox="1">
            <a:spLocks noGrp="1"/>
          </p:cNvSpPr>
          <p:nvPr>
            <p:ph idx="1"/>
          </p:nvPr>
        </p:nvSpPr>
        <p:spPr bwMode="auto">
          <a:xfrm>
            <a:off x="762000" y="1868400"/>
            <a:ext cx="7696200" cy="2657078"/>
          </a:xfrm>
          <a:prstGeom prst="rect">
            <a:avLst/>
          </a:prstGeom>
          <a:solidFill>
            <a:schemeClr val="bg1">
              <a:lumMod val="95000"/>
            </a:schemeClr>
          </a:solidFill>
          <a:ln>
            <a:noFill/>
          </a:ln>
          <a:effectLs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b="1" dirty="0"/>
              <a:t>L’auteur d’une photo doit toujours être cité en tant que source </a:t>
            </a:r>
            <a:r>
              <a:rPr lang="fr-CH" dirty="0"/>
              <a:t/>
            </a:r>
            <a:br>
              <a:rPr lang="fr-CH" dirty="0"/>
            </a:br>
            <a:endParaRPr lang="fr-CH" dirty="0"/>
          </a:p>
          <a:p>
            <a:pPr>
              <a:buFont typeface="Wingdings" panose="05000000000000000000" pitchFamily="2" charset="2"/>
              <a:buChar char="§"/>
            </a:pPr>
            <a:r>
              <a:rPr lang="fr-CH" dirty="0"/>
              <a:t>En général, le </a:t>
            </a:r>
            <a:r>
              <a:rPr lang="fr-CH" b="1" dirty="0"/>
              <a:t>photographe</a:t>
            </a:r>
            <a:r>
              <a:rPr lang="fr-CH" dirty="0"/>
              <a:t> est cité comme auteur</a:t>
            </a:r>
            <a:br>
              <a:rPr lang="fr-CH" dirty="0"/>
            </a:br>
            <a:r>
              <a:rPr lang="fr-CH" dirty="0"/>
              <a:t>(les agences photo peuvent aussi être citées).</a:t>
            </a:r>
          </a:p>
          <a:p>
            <a:pPr>
              <a:buFont typeface="Wingdings" panose="05000000000000000000" pitchFamily="2" charset="2"/>
              <a:buChar char="§"/>
            </a:pPr>
            <a:endParaRPr lang="de-CH" kern="0" dirty="0"/>
          </a:p>
          <a:p>
            <a:pPr>
              <a:buFont typeface="Wingdings" panose="05000000000000000000" pitchFamily="2" charset="2"/>
              <a:buChar char="§"/>
            </a:pPr>
            <a:r>
              <a:rPr lang="fr-CH" dirty="0"/>
              <a:t>S’il est impossible de trouver l’auteur de la photo, on citera l’</a:t>
            </a:r>
            <a:r>
              <a:rPr lang="fr-CH" b="1" dirty="0"/>
              <a:t>agence photo</a:t>
            </a:r>
            <a:r>
              <a:rPr lang="fr-CH" dirty="0"/>
              <a:t> comme source (exemple: Getty Images).</a:t>
            </a:r>
          </a:p>
          <a:p>
            <a:pPr>
              <a:buFont typeface="Wingdings" panose="05000000000000000000" pitchFamily="2" charset="2"/>
              <a:buChar char="§"/>
            </a:pPr>
            <a:endParaRPr lang="de-CH" kern="0" dirty="0"/>
          </a:p>
          <a:p>
            <a:pPr>
              <a:buFont typeface="Wingdings" panose="05000000000000000000" pitchFamily="2" charset="2"/>
              <a:buChar char="§"/>
            </a:pPr>
            <a:r>
              <a:rPr lang="fr-CH" dirty="0"/>
              <a:t>S’il est impossible de trouver le photographe et l’agence photo, il est possible de citer le nom de la </a:t>
            </a:r>
            <a:r>
              <a:rPr lang="fr-CH" b="1" dirty="0"/>
              <a:t>banque d’images</a:t>
            </a:r>
            <a:r>
              <a:rPr lang="fr-CH" dirty="0"/>
              <a:t> comme source (exemple: Fotolia).</a:t>
            </a:r>
          </a:p>
          <a:p>
            <a:endParaRPr lang="de-CH" kern="0" dirty="0"/>
          </a:p>
        </p:txBody>
      </p:sp>
      <p:pic>
        <p:nvPicPr>
          <p:cNvPr id="6" name="Grafik 5">
            <a:extLst>
              <a:ext uri="{FF2B5EF4-FFF2-40B4-BE49-F238E27FC236}">
                <a16:creationId xmlns:a16="http://schemas.microsoft.com/office/drawing/2014/main" xmlns="" id="{72E5722B-4CB5-4BF3-9A30-6F9312386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816168"/>
            <a:ext cx="2559242" cy="1706597"/>
          </a:xfrm>
          <a:prstGeom prst="rect">
            <a:avLst/>
          </a:prstGeom>
        </p:spPr>
      </p:pic>
      <p:sp>
        <p:nvSpPr>
          <p:cNvPr id="7" name="Textfeld 6">
            <a:extLst>
              <a:ext uri="{FF2B5EF4-FFF2-40B4-BE49-F238E27FC236}">
                <a16:creationId xmlns:a16="http://schemas.microsoft.com/office/drawing/2014/main" xmlns="" id="{B53D8243-81A8-4E27-8013-7FDEE99A0469}"/>
              </a:ext>
            </a:extLst>
          </p:cNvPr>
          <p:cNvSpPr txBox="1"/>
          <p:nvPr/>
        </p:nvSpPr>
        <p:spPr>
          <a:xfrm>
            <a:off x="827584" y="6246168"/>
            <a:ext cx="1660571" cy="230832"/>
          </a:xfrm>
          <a:prstGeom prst="rect">
            <a:avLst/>
          </a:prstGeom>
          <a:noFill/>
          <a:ln>
            <a:solidFill>
              <a:schemeClr val="bg1"/>
            </a:solidFill>
            <a:prstDash val="dash"/>
          </a:ln>
        </p:spPr>
        <p:txBody>
          <a:bodyPr wrap="square" rtlCol="0">
            <a:spAutoFit/>
          </a:bodyPr>
          <a:lstStyle>
            <a:defPPr>
              <a:defRPr lang="de-DE"/>
            </a:defPPr>
            <a:lvl1pPr algn="ctr">
              <a:defRPr sz="900">
                <a:solidFill>
                  <a:srgbClr val="28465A"/>
                </a:solidFill>
              </a:defRPr>
            </a:lvl1pPr>
          </a:lstStyle>
          <a:p>
            <a:r>
              <a:rPr lang="fr-CH" dirty="0">
                <a:solidFill>
                  <a:schemeClr val="bg1"/>
                </a:solidFill>
              </a:rPr>
              <a:t>Natasha Pisarenko / AP</a:t>
            </a:r>
          </a:p>
        </p:txBody>
      </p:sp>
      <p:pic>
        <p:nvPicPr>
          <p:cNvPr id="9" name="Grafik 8">
            <a:extLst>
              <a:ext uri="{FF2B5EF4-FFF2-40B4-BE49-F238E27FC236}">
                <a16:creationId xmlns:a16="http://schemas.microsoft.com/office/drawing/2014/main" xmlns="" id="{2A985EE7-2775-4F7C-BFE0-DB825A4E50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2" y="4816167"/>
            <a:ext cx="2343481" cy="1740778"/>
          </a:xfrm>
          <a:prstGeom prst="rect">
            <a:avLst/>
          </a:prstGeom>
        </p:spPr>
      </p:pic>
      <p:sp>
        <p:nvSpPr>
          <p:cNvPr id="12" name="Textfeld 11">
            <a:extLst>
              <a:ext uri="{FF2B5EF4-FFF2-40B4-BE49-F238E27FC236}">
                <a16:creationId xmlns:a16="http://schemas.microsoft.com/office/drawing/2014/main" xmlns="" id="{A831AB87-C183-42C4-B4DF-4E3BC9F32EC7}"/>
              </a:ext>
            </a:extLst>
          </p:cNvPr>
          <p:cNvSpPr txBox="1"/>
          <p:nvPr/>
        </p:nvSpPr>
        <p:spPr>
          <a:xfrm>
            <a:off x="3517651" y="6246168"/>
            <a:ext cx="2147922" cy="230832"/>
          </a:xfrm>
          <a:prstGeom prst="rect">
            <a:avLst/>
          </a:prstGeom>
          <a:noFill/>
          <a:ln>
            <a:solidFill>
              <a:schemeClr val="bg1"/>
            </a:solidFill>
            <a:prstDash val="dash"/>
          </a:ln>
        </p:spPr>
        <p:txBody>
          <a:bodyPr wrap="square" rtlCol="0">
            <a:spAutoFit/>
          </a:bodyPr>
          <a:lstStyle>
            <a:defPPr>
              <a:defRPr lang="de-DE"/>
            </a:defPPr>
            <a:lvl1pPr algn="ctr">
              <a:defRPr sz="900">
                <a:solidFill>
                  <a:srgbClr val="28465A"/>
                </a:solidFill>
              </a:defRPr>
            </a:lvl1pPr>
          </a:lstStyle>
          <a:p>
            <a:r>
              <a:rPr lang="fr-CH" dirty="0">
                <a:solidFill>
                  <a:schemeClr val="bg1"/>
                </a:solidFill>
              </a:rPr>
              <a:t>Berthold Steinhilber / KEYSTONE</a:t>
            </a:r>
          </a:p>
        </p:txBody>
      </p:sp>
      <p:sp>
        <p:nvSpPr>
          <p:cNvPr id="13" name="Textfeld 12">
            <a:extLst>
              <a:ext uri="{FF2B5EF4-FFF2-40B4-BE49-F238E27FC236}">
                <a16:creationId xmlns:a16="http://schemas.microsoft.com/office/drawing/2014/main" xmlns="" id="{3DEB6C08-5904-4568-8BA5-AE0D88F75E16}"/>
              </a:ext>
            </a:extLst>
          </p:cNvPr>
          <p:cNvSpPr txBox="1"/>
          <p:nvPr/>
        </p:nvSpPr>
        <p:spPr>
          <a:xfrm>
            <a:off x="5861132" y="4816166"/>
            <a:ext cx="2597068" cy="845082"/>
          </a:xfrm>
          <a:prstGeom prst="rect">
            <a:avLst/>
          </a:prstGeom>
          <a:solidFill>
            <a:schemeClr val="tx2">
              <a:lumMod val="20000"/>
              <a:lumOff val="80000"/>
            </a:schemeClr>
          </a:solidFill>
        </p:spPr>
        <p:txBody>
          <a:bodyPr wrap="square" rtlCol="0">
            <a:noAutofit/>
          </a:bodyPr>
          <a:lstStyle/>
          <a:p>
            <a:pPr>
              <a:spcAft>
                <a:spcPts val="300"/>
              </a:spcAft>
            </a:pPr>
            <a:r>
              <a:rPr lang="fr-CH" sz="900" dirty="0">
                <a:latin typeface="+mj-lt"/>
              </a:rPr>
              <a:t>S’il est impossible de trouver le photographe, l’agence photo ou la banque d’images, il est possible de renvoyer à l’URL de l’image:</a:t>
            </a:r>
          </a:p>
          <a:p>
            <a:pPr marL="171450" indent="-171450">
              <a:buFont typeface="Wingdings" panose="05000000000000000000" pitchFamily="2" charset="2"/>
              <a:buChar char="ü"/>
            </a:pPr>
            <a:r>
              <a:rPr lang="fr-CH" sz="900" dirty="0"/>
              <a:t>URL + consulté le [date]</a:t>
            </a:r>
          </a:p>
          <a:p>
            <a:endParaRPr lang="de-CH" sz="900" b="1" dirty="0">
              <a:latin typeface="+mj-lt"/>
            </a:endParaRPr>
          </a:p>
        </p:txBody>
      </p:sp>
      <p:sp>
        <p:nvSpPr>
          <p:cNvPr id="14" name="Textfeld 13">
            <a:extLst>
              <a:ext uri="{FF2B5EF4-FFF2-40B4-BE49-F238E27FC236}">
                <a16:creationId xmlns:a16="http://schemas.microsoft.com/office/drawing/2014/main" xmlns="" id="{53B0F7FD-0442-49EB-B7F3-5D85AF70919C}"/>
              </a:ext>
            </a:extLst>
          </p:cNvPr>
          <p:cNvSpPr txBox="1"/>
          <p:nvPr/>
        </p:nvSpPr>
        <p:spPr>
          <a:xfrm>
            <a:off x="5861132" y="5772583"/>
            <a:ext cx="2597068" cy="784362"/>
          </a:xfrm>
          <a:prstGeom prst="rect">
            <a:avLst/>
          </a:prstGeom>
          <a:solidFill>
            <a:schemeClr val="tx2">
              <a:lumMod val="20000"/>
              <a:lumOff val="80000"/>
            </a:schemeClr>
          </a:solidFill>
        </p:spPr>
        <p:txBody>
          <a:bodyPr wrap="square" rtlCol="0" anchor="ctr">
            <a:noAutofit/>
          </a:bodyPr>
          <a:lstStyle/>
          <a:p>
            <a:pPr>
              <a:spcAft>
                <a:spcPts val="300"/>
              </a:spcAft>
            </a:pPr>
            <a:r>
              <a:rPr lang="fr-CH" sz="900" dirty="0">
                <a:latin typeface="+mj-lt"/>
                <a:hlinkClick r:id="rId5"/>
              </a:rPr>
              <a:t>https://www.blick.ch/news/schweiz/bern/vermehrte-drohungen-gegen-bundesraete-securitas-zieht-ins-bundeshaus-id7554864.html</a:t>
            </a:r>
          </a:p>
          <a:p>
            <a:r>
              <a:rPr lang="fr-CH" sz="900" dirty="0">
                <a:latin typeface="+mj-lt"/>
              </a:rPr>
              <a:t>Consulté le: 27.08.2018</a:t>
            </a:r>
          </a:p>
        </p:txBody>
      </p:sp>
      <p:sp>
        <p:nvSpPr>
          <p:cNvPr id="3" name="Foliennummernplatzhalter 2">
            <a:extLst>
              <a:ext uri="{FF2B5EF4-FFF2-40B4-BE49-F238E27FC236}">
                <a16:creationId xmlns:a16="http://schemas.microsoft.com/office/drawing/2014/main" xmlns="" id="{D9F8FDA1-C8FC-41E7-8DF1-D098603DEE2D}"/>
              </a:ext>
            </a:extLst>
          </p:cNvPr>
          <p:cNvSpPr>
            <a:spLocks noGrp="1"/>
          </p:cNvSpPr>
          <p:nvPr>
            <p:ph type="sldNum" sz="quarter" idx="10"/>
          </p:nvPr>
        </p:nvSpPr>
        <p:spPr>
          <a:xfrm>
            <a:off x="7452320" y="6550088"/>
            <a:ext cx="1440160" cy="191280"/>
          </a:xfrm>
        </p:spPr>
        <p:txBody>
          <a:bodyPr/>
          <a:lstStyle/>
          <a:p>
            <a:pPr algn="r"/>
            <a:r>
              <a:rPr lang="fr-CH" dirty="0"/>
              <a:t>Page </a:t>
            </a:r>
            <a:fld id="{4D9E7F07-52BA-4676-A810-3F50F5451F27}" type="slidenum">
              <a:rPr lang="de-CH" smtClean="0"/>
              <a:pPr algn="r"/>
              <a:t>18</a:t>
            </a:fld>
            <a:endParaRPr lang="de-CH" dirty="0"/>
          </a:p>
        </p:txBody>
      </p:sp>
    </p:spTree>
    <p:extLst>
      <p:ext uri="{BB962C8B-B14F-4D97-AF65-F5344CB8AC3E}">
        <p14:creationId xmlns:p14="http://schemas.microsoft.com/office/powerpoint/2010/main" val="382965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BAC5FC6-A6D2-4301-90CB-B788D3D1AB49}"/>
              </a:ext>
            </a:extLst>
          </p:cNvPr>
          <p:cNvSpPr>
            <a:spLocks noGrp="1"/>
          </p:cNvSpPr>
          <p:nvPr>
            <p:ph type="title"/>
          </p:nvPr>
        </p:nvSpPr>
        <p:spPr/>
        <p:txBody>
          <a:bodyPr/>
          <a:lstStyle/>
          <a:p>
            <a:r>
              <a:rPr lang="fr-CH" dirty="0"/>
              <a:t>Droit d’auteur pour le selfie d’un macaque indonésien</a:t>
            </a:r>
          </a:p>
        </p:txBody>
      </p:sp>
      <p:pic>
        <p:nvPicPr>
          <p:cNvPr id="6" name="Inhaltsplatzhalter 5">
            <a:extLst>
              <a:ext uri="{FF2B5EF4-FFF2-40B4-BE49-F238E27FC236}">
                <a16:creationId xmlns:a16="http://schemas.microsoft.com/office/drawing/2014/main" xmlns="" id="{93EC3B34-BF98-4C57-B928-A7BE0128A3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2035533"/>
            <a:ext cx="6912546" cy="3886200"/>
          </a:xfrm>
        </p:spPr>
      </p:pic>
      <p:sp>
        <p:nvSpPr>
          <p:cNvPr id="7" name="Textfeld 6">
            <a:extLst>
              <a:ext uri="{FF2B5EF4-FFF2-40B4-BE49-F238E27FC236}">
                <a16:creationId xmlns:a16="http://schemas.microsoft.com/office/drawing/2014/main" xmlns="" id="{E868320B-919F-411B-BD98-F5D06498B303}"/>
              </a:ext>
            </a:extLst>
          </p:cNvPr>
          <p:cNvSpPr txBox="1"/>
          <p:nvPr/>
        </p:nvSpPr>
        <p:spPr>
          <a:xfrm>
            <a:off x="932606" y="5517232"/>
            <a:ext cx="1073696" cy="230832"/>
          </a:xfrm>
          <a:prstGeom prst="rect">
            <a:avLst/>
          </a:prstGeom>
          <a:noFill/>
          <a:ln>
            <a:solidFill>
              <a:schemeClr val="bg1"/>
            </a:solidFill>
            <a:prstDash val="dash"/>
          </a:ln>
        </p:spPr>
        <p:txBody>
          <a:bodyPr wrap="square" rtlCol="0">
            <a:spAutoFit/>
          </a:bodyPr>
          <a:lstStyle>
            <a:defPPr>
              <a:defRPr lang="de-DE"/>
            </a:defPPr>
            <a:lvl1pPr algn="ctr">
              <a:defRPr sz="900">
                <a:solidFill>
                  <a:srgbClr val="28465A"/>
                </a:solidFill>
              </a:defRPr>
            </a:lvl1pPr>
          </a:lstStyle>
          <a:p>
            <a:pPr algn="l"/>
            <a:r>
              <a:rPr lang="fr-CH" dirty="0">
                <a:solidFill>
                  <a:schemeClr val="bg1"/>
                </a:solidFill>
              </a:rPr>
              <a:t>Public Domain</a:t>
            </a:r>
          </a:p>
        </p:txBody>
      </p:sp>
      <p:sp>
        <p:nvSpPr>
          <p:cNvPr id="8" name="Textfeld 7">
            <a:extLst>
              <a:ext uri="{FF2B5EF4-FFF2-40B4-BE49-F238E27FC236}">
                <a16:creationId xmlns:a16="http://schemas.microsoft.com/office/drawing/2014/main" xmlns="" id="{CCBAD5D0-6C7A-44D2-A5CE-468787B5A1E4}"/>
              </a:ext>
            </a:extLst>
          </p:cNvPr>
          <p:cNvSpPr txBox="1"/>
          <p:nvPr/>
        </p:nvSpPr>
        <p:spPr>
          <a:xfrm>
            <a:off x="762001" y="6110009"/>
            <a:ext cx="4098032" cy="366424"/>
          </a:xfrm>
          <a:prstGeom prst="rect">
            <a:avLst/>
          </a:prstGeom>
          <a:noFill/>
          <a:ln>
            <a:solidFill>
              <a:srgbClr val="28465A"/>
            </a:solidFill>
            <a:prstDash val="dash"/>
          </a:ln>
        </p:spPr>
        <p:txBody>
          <a:bodyPr wrap="square" tIns="90000" bIns="90000" rtlCol="0" anchor="ctr">
            <a:spAutoFit/>
          </a:bodyPr>
          <a:lstStyle>
            <a:defPPr>
              <a:defRPr lang="de-DE"/>
            </a:defPPr>
            <a:lvl1pPr algn="ctr">
              <a:defRPr sz="900">
                <a:solidFill>
                  <a:srgbClr val="28465A"/>
                </a:solidFill>
              </a:defRPr>
            </a:lvl1pPr>
          </a:lstStyle>
          <a:p>
            <a:pPr algn="l"/>
            <a:r>
              <a:rPr lang="fr-CH" baseline="30000" dirty="0"/>
              <a:t>Public Domain: https://www.zeit.de/digital/internet/2016-01/urheberrecht-peta-affe-selfie-wikipedia </a:t>
            </a:r>
            <a:br>
              <a:rPr lang="fr-CH" baseline="30000" dirty="0"/>
            </a:br>
            <a:r>
              <a:rPr lang="fr-CH" baseline="30000" dirty="0"/>
              <a:t>consulté le: 278.2018</a:t>
            </a:r>
          </a:p>
        </p:txBody>
      </p:sp>
      <p:sp>
        <p:nvSpPr>
          <p:cNvPr id="3" name="Foliennummernplatzhalter 2">
            <a:extLst>
              <a:ext uri="{FF2B5EF4-FFF2-40B4-BE49-F238E27FC236}">
                <a16:creationId xmlns:a16="http://schemas.microsoft.com/office/drawing/2014/main" xmlns="" id="{E09DE39B-91A2-432F-809F-4E5988D6520A}"/>
              </a:ext>
            </a:extLst>
          </p:cNvPr>
          <p:cNvSpPr>
            <a:spLocks noGrp="1"/>
          </p:cNvSpPr>
          <p:nvPr>
            <p:ph type="sldNum" sz="quarter" idx="10"/>
          </p:nvPr>
        </p:nvSpPr>
        <p:spPr/>
        <p:txBody>
          <a:bodyPr/>
          <a:lstStyle/>
          <a:p>
            <a:pPr algn="r"/>
            <a:r>
              <a:rPr lang="fr-CH" dirty="0"/>
              <a:t>Page </a:t>
            </a:r>
            <a:fld id="{4D9E7F07-52BA-4676-A810-3F50F5451F27}" type="slidenum">
              <a:rPr lang="de-CH" smtClean="0"/>
              <a:pPr algn="r"/>
              <a:t>19</a:t>
            </a:fld>
            <a:endParaRPr lang="de-CH" dirty="0"/>
          </a:p>
        </p:txBody>
      </p:sp>
    </p:spTree>
    <p:extLst>
      <p:ext uri="{BB962C8B-B14F-4D97-AF65-F5344CB8AC3E}">
        <p14:creationId xmlns:p14="http://schemas.microsoft.com/office/powerpoint/2010/main" val="4175718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a:extLst>
              <a:ext uri="{FF2B5EF4-FFF2-40B4-BE49-F238E27FC236}">
                <a16:creationId xmlns:a16="http://schemas.microsoft.com/office/drawing/2014/main" xmlns="" id="{365A087D-48F6-4412-B97B-522B9BCE8DF0}"/>
              </a:ext>
            </a:extLst>
          </p:cNvPr>
          <p:cNvSpPr txBox="1">
            <a:spLocks/>
          </p:cNvSpPr>
          <p:nvPr/>
        </p:nvSpPr>
        <p:spPr bwMode="auto">
          <a:xfrm>
            <a:off x="754381" y="1052737"/>
            <a:ext cx="4321175"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1000" kern="1200">
                <a:solidFill>
                  <a:srgbClr val="2846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400" b="1" dirty="0"/>
              <a:t>Question introductive</a:t>
            </a:r>
          </a:p>
        </p:txBody>
      </p:sp>
      <p:sp>
        <p:nvSpPr>
          <p:cNvPr id="6" name="Rechteck 5">
            <a:extLst>
              <a:ext uri="{FF2B5EF4-FFF2-40B4-BE49-F238E27FC236}">
                <a16:creationId xmlns:a16="http://schemas.microsoft.com/office/drawing/2014/main" xmlns="" id="{E6E84353-69E3-4B52-946F-C8B36D5BCFAB}"/>
              </a:ext>
            </a:extLst>
          </p:cNvPr>
          <p:cNvSpPr/>
          <p:nvPr/>
        </p:nvSpPr>
        <p:spPr>
          <a:xfrm>
            <a:off x="0" y="1628800"/>
            <a:ext cx="7452320" cy="1512168"/>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7" name="Textplatzhalter 4">
            <a:extLst>
              <a:ext uri="{FF2B5EF4-FFF2-40B4-BE49-F238E27FC236}">
                <a16:creationId xmlns:a16="http://schemas.microsoft.com/office/drawing/2014/main" xmlns="" id="{AD6F19EA-B1E7-4EA6-9F29-4F9AFA9F86C6}"/>
              </a:ext>
            </a:extLst>
          </p:cNvPr>
          <p:cNvSpPr txBox="1">
            <a:spLocks/>
          </p:cNvSpPr>
          <p:nvPr/>
        </p:nvSpPr>
        <p:spPr bwMode="auto">
          <a:xfrm>
            <a:off x="754380" y="1844824"/>
            <a:ext cx="6553923"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400">
                <a:solidFill>
                  <a:schemeClr val="bg1"/>
                </a:solidFill>
                <a:latin typeface="+mj-lt"/>
                <a:ea typeface="+mn-ea"/>
                <a:cs typeface="+mn-cs"/>
              </a:defRPr>
            </a:lvl1pPr>
            <a:lvl2pPr marL="476250" indent="-279400" algn="l" rtl="0" eaLnBrk="1" fontAlgn="base" hangingPunct="1">
              <a:spcBef>
                <a:spcPct val="20000"/>
              </a:spcBef>
              <a:spcAft>
                <a:spcPct val="0"/>
              </a:spcAft>
              <a:buChar char="•"/>
              <a:defRPr sz="2400">
                <a:solidFill>
                  <a:srgbClr val="28465A"/>
                </a:solidFill>
                <a:latin typeface="+mj-lt"/>
              </a:defRPr>
            </a:lvl2pPr>
            <a:lvl3pPr marL="762000" indent="-284163" algn="l" rtl="0" eaLnBrk="1" fontAlgn="base" hangingPunct="1">
              <a:spcBef>
                <a:spcPct val="20000"/>
              </a:spcBef>
              <a:spcAft>
                <a:spcPct val="0"/>
              </a:spcAft>
              <a:buChar char="•"/>
              <a:defRPr sz="2400">
                <a:solidFill>
                  <a:srgbClr val="28465A"/>
                </a:solidFill>
                <a:latin typeface="+mj-lt"/>
              </a:defRPr>
            </a:lvl3pPr>
            <a:lvl4pPr marL="1049338" indent="-285750" algn="l" rtl="0" eaLnBrk="1" fontAlgn="base" hangingPunct="1">
              <a:spcBef>
                <a:spcPct val="20000"/>
              </a:spcBef>
              <a:spcAft>
                <a:spcPct val="0"/>
              </a:spcAft>
              <a:buChar char="•"/>
              <a:defRPr sz="2400">
                <a:solidFill>
                  <a:srgbClr val="28465A"/>
                </a:solidFill>
                <a:latin typeface="+mj-lt"/>
              </a:defRPr>
            </a:lvl4pPr>
            <a:lvl5pPr marL="1343025" indent="-292100" algn="l" rtl="0" eaLnBrk="1" fontAlgn="base" hangingPunct="1">
              <a:spcBef>
                <a:spcPct val="20000"/>
              </a:spcBef>
              <a:spcAft>
                <a:spcPct val="0"/>
              </a:spcAft>
              <a:buChar char="•"/>
              <a:defRPr sz="2400">
                <a:solidFill>
                  <a:srgbClr val="28465A"/>
                </a:solidFill>
                <a:latin typeface="+mj-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r>
              <a:rPr lang="fr-CH" dirty="0"/>
              <a:t>Est-ce que j’ai le droit de prendre des photos au sein de mon entreprise et de les poster sur Instagram ? </a:t>
            </a:r>
          </a:p>
        </p:txBody>
      </p:sp>
      <p:sp>
        <p:nvSpPr>
          <p:cNvPr id="14" name="Rechteck 13">
            <a:extLst>
              <a:ext uri="{FF2B5EF4-FFF2-40B4-BE49-F238E27FC236}">
                <a16:creationId xmlns:a16="http://schemas.microsoft.com/office/drawing/2014/main" xmlns="" id="{2B2E23E1-D042-43CD-BB73-2CF5BF2D7C8B}"/>
              </a:ext>
            </a:extLst>
          </p:cNvPr>
          <p:cNvSpPr/>
          <p:nvPr/>
        </p:nvSpPr>
        <p:spPr>
          <a:xfrm>
            <a:off x="6372200" y="3348281"/>
            <a:ext cx="2376264" cy="1323439"/>
          </a:xfrm>
          <a:prstGeom prst="rect">
            <a:avLst/>
          </a:prstGeom>
        </p:spPr>
        <p:txBody>
          <a:bodyPr wrap="square">
            <a:spAutoFit/>
          </a:bodyPr>
          <a:lstStyle/>
          <a:p>
            <a:r>
              <a:rPr lang="fr-CH" sz="1600" b="1" dirty="0">
                <a:solidFill>
                  <a:srgbClr val="A9646A"/>
                </a:solidFill>
                <a:latin typeface="+mj-lt"/>
              </a:rPr>
              <a:t>Lancer le film </a:t>
            </a:r>
          </a:p>
          <a:p>
            <a:r>
              <a:rPr lang="fr-CH" sz="1600" b="1" dirty="0">
                <a:solidFill>
                  <a:srgbClr val="A9646A"/>
                </a:solidFill>
                <a:latin typeface="+mj-lt"/>
              </a:rPr>
              <a:t>(sans audio)</a:t>
            </a:r>
            <a:br>
              <a:rPr lang="fr-CH" sz="1600" b="1" dirty="0">
                <a:solidFill>
                  <a:srgbClr val="A9646A"/>
                </a:solidFill>
                <a:latin typeface="+mj-lt"/>
              </a:rPr>
            </a:br>
            <a:r>
              <a:rPr lang="it-CH" sz="800" dirty="0">
                <a:solidFill>
                  <a:srgbClr val="A9646A"/>
                </a:solidFill>
              </a:rPr>
              <a:t>https://www.videoblocks.com/video/drunk-office-worker-drinking-beer-dancing-and-taking-a-selfie-with-his-colleagues-on-smartphone-vpbvngd6clikqv985t</a:t>
            </a:r>
          </a:p>
          <a:p>
            <a:r>
              <a:rPr lang="fr-CH" sz="1600" b="1" dirty="0">
                <a:solidFill>
                  <a:srgbClr val="A9646A"/>
                </a:solidFill>
                <a:latin typeface="+mj-lt"/>
              </a:rPr>
              <a:t>  </a:t>
            </a:r>
          </a:p>
        </p:txBody>
      </p:sp>
      <p:pic>
        <p:nvPicPr>
          <p:cNvPr id="11" name="drunk-office-worker-drinking-beer-dancing-and-taking-a-selfie-with-his-colleagues-on-smartphone_evkhwdp5l__D">
            <a:hlinkClick r:id="" action="ppaction://media"/>
            <a:extLst>
              <a:ext uri="{FF2B5EF4-FFF2-40B4-BE49-F238E27FC236}">
                <a16:creationId xmlns:a16="http://schemas.microsoft.com/office/drawing/2014/main" xmlns="" id="{394198B0-6FAC-4C24-AAB2-B0B930723B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8357" y="3429000"/>
            <a:ext cx="5376599" cy="3024336"/>
          </a:xfrm>
          <a:prstGeom prst="rect">
            <a:avLst/>
          </a:prstGeom>
        </p:spPr>
      </p:pic>
    </p:spTree>
    <p:extLst>
      <p:ext uri="{BB962C8B-B14F-4D97-AF65-F5344CB8AC3E}">
        <p14:creationId xmlns:p14="http://schemas.microsoft.com/office/powerpoint/2010/main" val="141300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0">
                <p:cTn id="12"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6265891" cy="432047"/>
          </a:xfrm>
        </p:spPr>
        <p:txBody>
          <a:bodyPr/>
          <a:lstStyle/>
          <a:p>
            <a:r>
              <a:rPr lang="fr-CH" dirty="0"/>
              <a:t>Licence</a:t>
            </a:r>
          </a:p>
          <a:p>
            <a:endParaRPr lang="de-CH" dirty="0"/>
          </a:p>
        </p:txBody>
      </p:sp>
      <p:sp>
        <p:nvSpPr>
          <p:cNvPr id="7" name="Inhaltsplatzhalter 2">
            <a:extLst>
              <a:ext uri="{FF2B5EF4-FFF2-40B4-BE49-F238E27FC236}">
                <a16:creationId xmlns:a16="http://schemas.microsoft.com/office/drawing/2014/main" xmlns="" id="{4356CA90-344B-473E-A990-FD3C09568C0C}"/>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Quels types de licence existe-t-il sur les images?</a:t>
            </a:r>
          </a:p>
        </p:txBody>
      </p:sp>
      <p:sp>
        <p:nvSpPr>
          <p:cNvPr id="6" name="Inhaltsplatzhalter 2">
            <a:extLst>
              <a:ext uri="{FF2B5EF4-FFF2-40B4-BE49-F238E27FC236}">
                <a16:creationId xmlns:a16="http://schemas.microsoft.com/office/drawing/2014/main" xmlns="" id="{39D2CD30-E6D4-4077-A1EE-D6B3D0F755BC}"/>
              </a:ext>
            </a:extLst>
          </p:cNvPr>
          <p:cNvSpPr txBox="1">
            <a:spLocks/>
          </p:cNvSpPr>
          <p:nvPr/>
        </p:nvSpPr>
        <p:spPr bwMode="auto">
          <a:xfrm>
            <a:off x="633804" y="3933056"/>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Où trouver des images libres de droits?</a:t>
            </a:r>
          </a:p>
        </p:txBody>
      </p:sp>
      <p:sp>
        <p:nvSpPr>
          <p:cNvPr id="8" name="Inhaltsplatzhalter 2">
            <a:extLst>
              <a:ext uri="{FF2B5EF4-FFF2-40B4-BE49-F238E27FC236}">
                <a16:creationId xmlns:a16="http://schemas.microsoft.com/office/drawing/2014/main" xmlns="" id="{6E199E20-2A91-4980-9ABC-1E6EF0534752}"/>
              </a:ext>
            </a:extLst>
          </p:cNvPr>
          <p:cNvSpPr txBox="1">
            <a:spLocks/>
          </p:cNvSpPr>
          <p:nvPr/>
        </p:nvSpPr>
        <p:spPr bwMode="auto">
          <a:xfrm>
            <a:off x="633804" y="4861943"/>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Où trouver des images avec des licence?</a:t>
            </a:r>
          </a:p>
        </p:txBody>
      </p:sp>
    </p:spTree>
    <p:extLst>
      <p:ext uri="{BB962C8B-B14F-4D97-AF65-F5344CB8AC3E}">
        <p14:creationId xmlns:p14="http://schemas.microsoft.com/office/powerpoint/2010/main" val="200422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A36413C-FA1E-4F13-B218-51B41F041814}"/>
              </a:ext>
            </a:extLst>
          </p:cNvPr>
          <p:cNvSpPr>
            <a:spLocks noGrp="1"/>
          </p:cNvSpPr>
          <p:nvPr>
            <p:ph type="title"/>
          </p:nvPr>
        </p:nvSpPr>
        <p:spPr/>
        <p:txBody>
          <a:bodyPr/>
          <a:lstStyle/>
          <a:p>
            <a:r>
              <a:rPr lang="fr-CH" dirty="0"/>
              <a:t>Licence</a:t>
            </a:r>
          </a:p>
        </p:txBody>
      </p:sp>
      <p:sp>
        <p:nvSpPr>
          <p:cNvPr id="3" name="Inhaltsplatzhalter 2">
            <a:extLst>
              <a:ext uri="{FF2B5EF4-FFF2-40B4-BE49-F238E27FC236}">
                <a16:creationId xmlns:a16="http://schemas.microsoft.com/office/drawing/2014/main" xmlns="" id="{785C9C8D-0BDE-427F-B1C7-70DE031A2A6D}"/>
              </a:ext>
            </a:extLst>
          </p:cNvPr>
          <p:cNvSpPr>
            <a:spLocks noGrp="1"/>
          </p:cNvSpPr>
          <p:nvPr>
            <p:ph idx="1"/>
          </p:nvPr>
        </p:nvSpPr>
        <p:spPr>
          <a:xfrm>
            <a:off x="762000" y="1868400"/>
            <a:ext cx="7696200" cy="4097965"/>
          </a:xfrm>
        </p:spPr>
        <p:txBody>
          <a:bodyPr/>
          <a:lstStyle/>
          <a:p>
            <a:pPr marL="0" indent="0">
              <a:buNone/>
            </a:pPr>
            <a:r>
              <a:rPr lang="fr-CH" sz="1350" b="1" dirty="0"/>
              <a:t>Licence pour une utilisation à des fins non commerciales</a:t>
            </a:r>
          </a:p>
          <a:p>
            <a:pPr marL="0" indent="0">
              <a:buNone/>
            </a:pPr>
            <a:r>
              <a:rPr lang="fr-CH" sz="1350" dirty="0"/>
              <a:t>Par exemple: </a:t>
            </a:r>
          </a:p>
          <a:p>
            <a:pPr lvl="1">
              <a:buFont typeface="Symbol" panose="05050102010706020507" pitchFamily="18" charset="2"/>
              <a:buChar char="-"/>
            </a:pPr>
            <a:r>
              <a:rPr lang="fr-CH" sz="1350" dirty="0"/>
              <a:t>Utilisation comme fond d’écran</a:t>
            </a:r>
          </a:p>
          <a:p>
            <a:pPr lvl="1">
              <a:buFont typeface="Symbol" panose="05050102010706020507" pitchFamily="18" charset="2"/>
              <a:buChar char="-"/>
            </a:pPr>
            <a:r>
              <a:rPr lang="fr-CH" sz="1350" dirty="0"/>
              <a:t>Utilisation pour une invitation à une fête d’anniversaire</a:t>
            </a:r>
          </a:p>
          <a:p>
            <a:pPr marL="90488" indent="-90488">
              <a:buNone/>
            </a:pPr>
            <a:endParaRPr lang="de-CH" sz="1350" dirty="0"/>
          </a:p>
          <a:p>
            <a:pPr marL="0" indent="0">
              <a:buNone/>
            </a:pPr>
            <a:r>
              <a:rPr lang="fr-CH" sz="1350" b="1" dirty="0"/>
              <a:t>Licence pour une utilisation à des fins commerciales</a:t>
            </a:r>
          </a:p>
          <a:p>
            <a:pPr lvl="1">
              <a:buFont typeface="Symbol" panose="05050102010706020507" pitchFamily="18" charset="2"/>
              <a:buChar char="-"/>
            </a:pPr>
            <a:r>
              <a:rPr lang="fr-CH" sz="1350" dirty="0"/>
              <a:t>Utilisation pour des articles commerciaux et des produits à la vente</a:t>
            </a:r>
            <a:br>
              <a:rPr lang="fr-CH" sz="1350" dirty="0"/>
            </a:br>
            <a:r>
              <a:rPr lang="fr-CH" sz="1350" dirty="0"/>
              <a:t>(exemple: poster)</a:t>
            </a:r>
          </a:p>
          <a:p>
            <a:pPr lvl="1">
              <a:buFont typeface="Symbol" panose="05050102010706020507" pitchFamily="18" charset="2"/>
              <a:buChar char="-"/>
            </a:pPr>
            <a:r>
              <a:rPr lang="fr-CH" sz="1350" dirty="0">
                <a:ea typeface="+mn-ea"/>
                <a:cs typeface="+mn-cs"/>
              </a:rPr>
              <a:t>Utilisation pour du marketing par courriel, de la publicité sur des appareils mobiles, des médias sociaux et des émissions d’une entreprise</a:t>
            </a:r>
          </a:p>
          <a:p>
            <a:pPr lvl="1">
              <a:buFont typeface="Symbol" panose="05050102010706020507" pitchFamily="18" charset="2"/>
              <a:buChar char="-"/>
            </a:pPr>
            <a:endParaRPr lang="de-CH" sz="1350" dirty="0"/>
          </a:p>
          <a:p>
            <a:pPr marL="0" indent="0">
              <a:buNone/>
            </a:pPr>
            <a:r>
              <a:rPr lang="fr-CH" sz="1350" b="1" dirty="0"/>
              <a:t>Licence pour une utilisation commerciale/non commerciale et modification</a:t>
            </a:r>
          </a:p>
          <a:p>
            <a:pPr lvl="1">
              <a:buFont typeface="Symbol" panose="05050102010706020507" pitchFamily="18" charset="2"/>
              <a:buChar char="-"/>
            </a:pPr>
            <a:r>
              <a:rPr lang="fr-CH" sz="1350" dirty="0"/>
              <a:t>L’image peut être remaniée</a:t>
            </a:r>
          </a:p>
          <a:p>
            <a:pPr marL="0" indent="0">
              <a:buNone/>
            </a:pPr>
            <a:endParaRPr lang="de-CH" sz="1350" dirty="0"/>
          </a:p>
          <a:p>
            <a:pPr marL="0" indent="0">
              <a:buNone/>
            </a:pPr>
            <a:r>
              <a:rPr lang="fr-CH" sz="1350" b="1" dirty="0"/>
              <a:t>Libre de droits = aucune licence</a:t>
            </a:r>
          </a:p>
          <a:p>
            <a:pPr lvl="1">
              <a:buFont typeface="Symbol" panose="05050102010706020507" pitchFamily="18" charset="2"/>
              <a:buChar char="-"/>
            </a:pPr>
            <a:r>
              <a:rPr lang="fr-CH" sz="1350" dirty="0"/>
              <a:t>L’image peut être utilisée librement</a:t>
            </a:r>
          </a:p>
          <a:p>
            <a:pPr marL="0" indent="0">
              <a:buNone/>
            </a:pPr>
            <a:endParaRPr lang="de-CH" dirty="0"/>
          </a:p>
        </p:txBody>
      </p:sp>
      <p:pic>
        <p:nvPicPr>
          <p:cNvPr id="6" name="Grafik 5">
            <a:extLst>
              <a:ext uri="{FF2B5EF4-FFF2-40B4-BE49-F238E27FC236}">
                <a16:creationId xmlns:a16="http://schemas.microsoft.com/office/drawing/2014/main" xmlns="" id="{BA0C78BC-4B0E-403C-8DE1-61408BD09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3428" y="1752984"/>
            <a:ext cx="1707148" cy="1609841"/>
          </a:xfrm>
          <a:prstGeom prst="rect">
            <a:avLst/>
          </a:prstGeom>
        </p:spPr>
      </p:pic>
      <p:pic>
        <p:nvPicPr>
          <p:cNvPr id="8" name="Grafik 7">
            <a:extLst>
              <a:ext uri="{FF2B5EF4-FFF2-40B4-BE49-F238E27FC236}">
                <a16:creationId xmlns:a16="http://schemas.microsoft.com/office/drawing/2014/main" xmlns="" id="{5E216EDD-527D-45EB-9D7E-8767F9EE0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812620"/>
            <a:ext cx="929680" cy="929680"/>
          </a:xfrm>
          <a:prstGeom prst="rect">
            <a:avLst/>
          </a:prstGeom>
        </p:spPr>
      </p:pic>
      <p:sp>
        <p:nvSpPr>
          <p:cNvPr id="9" name="Textfeld 8">
            <a:extLst>
              <a:ext uri="{FF2B5EF4-FFF2-40B4-BE49-F238E27FC236}">
                <a16:creationId xmlns:a16="http://schemas.microsoft.com/office/drawing/2014/main" xmlns="" id="{266830E5-4927-46B9-AEAC-2C5F0EEE2A00}"/>
              </a:ext>
            </a:extLst>
          </p:cNvPr>
          <p:cNvSpPr txBox="1"/>
          <p:nvPr/>
        </p:nvSpPr>
        <p:spPr>
          <a:xfrm>
            <a:off x="7030009" y="2311781"/>
            <a:ext cx="1660571"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r>
              <a:rPr lang="fr-CH" dirty="0"/>
              <a:t>Flower Bomber, Banksy</a:t>
            </a:r>
          </a:p>
        </p:txBody>
      </p:sp>
      <p:sp>
        <p:nvSpPr>
          <p:cNvPr id="5" name="Foliennummernplatzhalter 4">
            <a:extLst>
              <a:ext uri="{FF2B5EF4-FFF2-40B4-BE49-F238E27FC236}">
                <a16:creationId xmlns:a16="http://schemas.microsoft.com/office/drawing/2014/main" xmlns="" id="{80BAFA18-0214-4404-94A1-40D6EC042B7A}"/>
              </a:ext>
            </a:extLst>
          </p:cNvPr>
          <p:cNvSpPr>
            <a:spLocks noGrp="1"/>
          </p:cNvSpPr>
          <p:nvPr>
            <p:ph type="sldNum" sz="quarter" idx="10"/>
          </p:nvPr>
        </p:nvSpPr>
        <p:spPr/>
        <p:txBody>
          <a:bodyPr/>
          <a:lstStyle/>
          <a:p>
            <a:pPr algn="r"/>
            <a:r>
              <a:rPr lang="fr-CH" dirty="0"/>
              <a:t>Page </a:t>
            </a:r>
            <a:fld id="{4D9E7F07-52BA-4676-A810-3F50F5451F27}" type="slidenum">
              <a:rPr lang="de-CH" smtClean="0"/>
              <a:pPr algn="r"/>
              <a:t>21</a:t>
            </a:fld>
            <a:endParaRPr lang="de-CH" dirty="0"/>
          </a:p>
        </p:txBody>
      </p:sp>
      <p:pic>
        <p:nvPicPr>
          <p:cNvPr id="14" name="Grafik 13">
            <a:extLst>
              <a:ext uri="{FF2B5EF4-FFF2-40B4-BE49-F238E27FC236}">
                <a16:creationId xmlns:a16="http://schemas.microsoft.com/office/drawing/2014/main" xmlns="" id="{6CBA5B9F-A8F8-43EC-AC0A-F374E7445B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4725144"/>
            <a:ext cx="2176216" cy="1632162"/>
          </a:xfrm>
          <a:prstGeom prst="rect">
            <a:avLst/>
          </a:prstGeom>
        </p:spPr>
      </p:pic>
      <p:sp>
        <p:nvSpPr>
          <p:cNvPr id="15" name="Textfeld 14">
            <a:extLst>
              <a:ext uri="{FF2B5EF4-FFF2-40B4-BE49-F238E27FC236}">
                <a16:creationId xmlns:a16="http://schemas.microsoft.com/office/drawing/2014/main" xmlns="" id="{73153F49-0E01-4F2E-8A67-BE20F0C0E414}"/>
              </a:ext>
            </a:extLst>
          </p:cNvPr>
          <p:cNvSpPr txBox="1"/>
          <p:nvPr/>
        </p:nvSpPr>
        <p:spPr>
          <a:xfrm>
            <a:off x="7742311" y="6120359"/>
            <a:ext cx="1124525"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r>
              <a:rPr lang="fr-CH" dirty="0"/>
              <a:t>Imgeflip</a:t>
            </a:r>
          </a:p>
        </p:txBody>
      </p:sp>
    </p:spTree>
    <p:extLst>
      <p:ext uri="{BB962C8B-B14F-4D97-AF65-F5344CB8AC3E}">
        <p14:creationId xmlns:p14="http://schemas.microsoft.com/office/powerpoint/2010/main" val="302242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DF0E92-A740-49B8-8FF7-B4A3A0941251}"/>
              </a:ext>
            </a:extLst>
          </p:cNvPr>
          <p:cNvSpPr>
            <a:spLocks noGrp="1"/>
          </p:cNvSpPr>
          <p:nvPr>
            <p:ph type="title"/>
          </p:nvPr>
        </p:nvSpPr>
        <p:spPr/>
        <p:txBody>
          <a:bodyPr/>
          <a:lstStyle/>
          <a:p>
            <a:r>
              <a:rPr lang="fr-CH" dirty="0"/>
              <a:t>Licence sur Google</a:t>
            </a:r>
          </a:p>
        </p:txBody>
      </p:sp>
      <p:sp>
        <p:nvSpPr>
          <p:cNvPr id="3" name="Foliennummernplatzhalter 2">
            <a:extLst>
              <a:ext uri="{FF2B5EF4-FFF2-40B4-BE49-F238E27FC236}">
                <a16:creationId xmlns:a16="http://schemas.microsoft.com/office/drawing/2014/main" xmlns="" id="{257554F4-31BE-4C68-917B-EF9B0FF3541D}"/>
              </a:ext>
            </a:extLst>
          </p:cNvPr>
          <p:cNvSpPr>
            <a:spLocks noGrp="1"/>
          </p:cNvSpPr>
          <p:nvPr>
            <p:ph type="sldNum" sz="quarter" idx="10"/>
          </p:nvPr>
        </p:nvSpPr>
        <p:spPr/>
        <p:txBody>
          <a:bodyPr/>
          <a:lstStyle/>
          <a:p>
            <a:pPr algn="r"/>
            <a:r>
              <a:rPr lang="fr-CH" dirty="0"/>
              <a:t>Page </a:t>
            </a:r>
            <a:fld id="{4D9E7F07-52BA-4676-A810-3F50F5451F27}" type="slidenum">
              <a:rPr lang="de-CH" smtClean="0"/>
              <a:pPr algn="r"/>
              <a:t>22</a:t>
            </a:fld>
            <a:endParaRPr lang="de-CH" dirty="0"/>
          </a:p>
        </p:txBody>
      </p:sp>
      <p:pic>
        <p:nvPicPr>
          <p:cNvPr id="9" name="Image 8"/>
          <p:cNvPicPr>
            <a:picLocks noChangeAspect="1"/>
          </p:cNvPicPr>
          <p:nvPr/>
        </p:nvPicPr>
        <p:blipFill>
          <a:blip r:embed="rId3"/>
          <a:stretch>
            <a:fillRect/>
          </a:stretch>
        </p:blipFill>
        <p:spPr>
          <a:xfrm>
            <a:off x="1271587" y="1909762"/>
            <a:ext cx="6600825" cy="3038475"/>
          </a:xfrm>
          <a:prstGeom prst="rect">
            <a:avLst/>
          </a:prstGeom>
        </p:spPr>
      </p:pic>
    </p:spTree>
    <p:extLst>
      <p:ext uri="{BB962C8B-B14F-4D97-AF65-F5344CB8AC3E}">
        <p14:creationId xmlns:p14="http://schemas.microsoft.com/office/powerpoint/2010/main" val="1133264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8A76C55-41C8-44E7-8434-59AA47AB5968}"/>
              </a:ext>
            </a:extLst>
          </p:cNvPr>
          <p:cNvSpPr>
            <a:spLocks noGrp="1"/>
          </p:cNvSpPr>
          <p:nvPr>
            <p:ph type="title"/>
          </p:nvPr>
        </p:nvSpPr>
        <p:spPr/>
        <p:txBody>
          <a:bodyPr/>
          <a:lstStyle/>
          <a:p>
            <a:r>
              <a:rPr lang="fr-CH" dirty="0"/>
              <a:t>Licence flickr</a:t>
            </a:r>
          </a:p>
        </p:txBody>
      </p:sp>
      <p:sp>
        <p:nvSpPr>
          <p:cNvPr id="5" name="Foliennummernplatzhalter 4">
            <a:extLst>
              <a:ext uri="{FF2B5EF4-FFF2-40B4-BE49-F238E27FC236}">
                <a16:creationId xmlns:a16="http://schemas.microsoft.com/office/drawing/2014/main" xmlns="" id="{FE939995-9B47-4DAF-B6A5-903AE8A80F2D}"/>
              </a:ext>
            </a:extLst>
          </p:cNvPr>
          <p:cNvSpPr>
            <a:spLocks noGrp="1"/>
          </p:cNvSpPr>
          <p:nvPr>
            <p:ph type="sldNum" sz="quarter" idx="10"/>
          </p:nvPr>
        </p:nvSpPr>
        <p:spPr/>
        <p:txBody>
          <a:bodyPr/>
          <a:lstStyle/>
          <a:p>
            <a:pPr algn="r"/>
            <a:r>
              <a:rPr lang="fr-CH" dirty="0"/>
              <a:t>Page </a:t>
            </a:r>
            <a:fld id="{4D9E7F07-52BA-4676-A810-3F50F5451F27}" type="slidenum">
              <a:rPr lang="de-CH" smtClean="0"/>
              <a:pPr algn="r"/>
              <a:t>23</a:t>
            </a:fld>
            <a:endParaRPr lang="de-CH" dirty="0"/>
          </a:p>
        </p:txBody>
      </p:sp>
      <p:pic>
        <p:nvPicPr>
          <p:cNvPr id="6" name="Image 5"/>
          <p:cNvPicPr>
            <a:picLocks noChangeAspect="1"/>
          </p:cNvPicPr>
          <p:nvPr/>
        </p:nvPicPr>
        <p:blipFill>
          <a:blip r:embed="rId3"/>
          <a:stretch>
            <a:fillRect/>
          </a:stretch>
        </p:blipFill>
        <p:spPr>
          <a:xfrm>
            <a:off x="971600" y="1527000"/>
            <a:ext cx="6696744" cy="3895824"/>
          </a:xfrm>
          <a:prstGeom prst="rect">
            <a:avLst/>
          </a:prstGeom>
        </p:spPr>
      </p:pic>
    </p:spTree>
    <p:extLst>
      <p:ext uri="{BB962C8B-B14F-4D97-AF65-F5344CB8AC3E}">
        <p14:creationId xmlns:p14="http://schemas.microsoft.com/office/powerpoint/2010/main" val="3790300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A486623-365E-4B7E-A352-FF48211C43C1}"/>
              </a:ext>
            </a:extLst>
          </p:cNvPr>
          <p:cNvSpPr>
            <a:spLocks noGrp="1"/>
          </p:cNvSpPr>
          <p:nvPr>
            <p:ph type="title"/>
          </p:nvPr>
        </p:nvSpPr>
        <p:spPr/>
        <p:txBody>
          <a:bodyPr/>
          <a:lstStyle/>
          <a:p>
            <a:r>
              <a:rPr lang="fr-CH" dirty="0"/>
              <a:t>Banques d’images gratuites</a:t>
            </a:r>
          </a:p>
        </p:txBody>
      </p:sp>
      <p:pic>
        <p:nvPicPr>
          <p:cNvPr id="6" name="Inhaltsplatzhalter 5">
            <a:extLst>
              <a:ext uri="{FF2B5EF4-FFF2-40B4-BE49-F238E27FC236}">
                <a16:creationId xmlns:a16="http://schemas.microsoft.com/office/drawing/2014/main" xmlns="" id="{2C584236-4D85-4EFF-8C43-D90E28806E2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4897716"/>
            <a:ext cx="4047577" cy="1255483"/>
          </a:xfrm>
        </p:spPr>
      </p:pic>
      <p:pic>
        <p:nvPicPr>
          <p:cNvPr id="9" name="Grafik 8">
            <a:extLst>
              <a:ext uri="{FF2B5EF4-FFF2-40B4-BE49-F238E27FC236}">
                <a16:creationId xmlns:a16="http://schemas.microsoft.com/office/drawing/2014/main" xmlns="" id="{A6DBF969-8C72-40E1-83B3-75308722A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709652"/>
            <a:ext cx="4047577" cy="1075395"/>
          </a:xfrm>
          <a:prstGeom prst="rect">
            <a:avLst/>
          </a:prstGeom>
        </p:spPr>
      </p:pic>
      <p:pic>
        <p:nvPicPr>
          <p:cNvPr id="11" name="Grafik 10">
            <a:extLst>
              <a:ext uri="{FF2B5EF4-FFF2-40B4-BE49-F238E27FC236}">
                <a16:creationId xmlns:a16="http://schemas.microsoft.com/office/drawing/2014/main" xmlns="" id="{1D3A8016-CF57-4C53-A9D4-7C23F0959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2567310"/>
            <a:ext cx="4047576" cy="993601"/>
          </a:xfrm>
          <a:prstGeom prst="rect">
            <a:avLst/>
          </a:prstGeom>
        </p:spPr>
      </p:pic>
      <p:sp>
        <p:nvSpPr>
          <p:cNvPr id="12" name="Inhaltsplatzhalter 2">
            <a:extLst>
              <a:ext uri="{FF2B5EF4-FFF2-40B4-BE49-F238E27FC236}">
                <a16:creationId xmlns:a16="http://schemas.microsoft.com/office/drawing/2014/main" xmlns="" id="{AD31A7C4-D704-4293-BE91-B00D04A26908}"/>
              </a:ext>
            </a:extLst>
          </p:cNvPr>
          <p:cNvSpPr txBox="1">
            <a:spLocks/>
          </p:cNvSpPr>
          <p:nvPr/>
        </p:nvSpPr>
        <p:spPr bwMode="auto">
          <a:xfrm>
            <a:off x="6084168" y="2924944"/>
            <a:ext cx="2376264" cy="28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hlinkClick r:id="rId6"/>
              </a:rPr>
              <a:t>www.pexels.com</a:t>
            </a:r>
          </a:p>
        </p:txBody>
      </p:sp>
      <p:sp>
        <p:nvSpPr>
          <p:cNvPr id="13" name="Inhaltsplatzhalter 2">
            <a:extLst>
              <a:ext uri="{FF2B5EF4-FFF2-40B4-BE49-F238E27FC236}">
                <a16:creationId xmlns:a16="http://schemas.microsoft.com/office/drawing/2014/main" xmlns="" id="{1F36C99E-A8FB-4E46-B902-94C8B3EDEF28}"/>
              </a:ext>
            </a:extLst>
          </p:cNvPr>
          <p:cNvSpPr txBox="1">
            <a:spLocks/>
          </p:cNvSpPr>
          <p:nvPr/>
        </p:nvSpPr>
        <p:spPr bwMode="auto">
          <a:xfrm>
            <a:off x="762000" y="1628800"/>
            <a:ext cx="7696200" cy="775258"/>
          </a:xfrm>
          <a:prstGeom prst="rect">
            <a:avLst/>
          </a:prstGeom>
          <a:solidFill>
            <a:schemeClr val="tx2">
              <a:lumMod val="20000"/>
              <a:lumOff val="80000"/>
            </a:schemeClr>
          </a:solidFill>
          <a:ln>
            <a:noFill/>
          </a:ln>
          <a:effectLst/>
          <a:extLst/>
        </p:spPr>
        <p:txBody>
          <a:bodyPr vert="horz" wrap="square" lIns="144000" tIns="72000" rIns="72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FontTx/>
              <a:buNone/>
            </a:pPr>
            <a:r>
              <a:rPr lang="fr-CH" dirty="0"/>
              <a:t>Toutes les images de </a:t>
            </a:r>
            <a:r>
              <a:rPr lang="fr-CH" i="1" dirty="0"/>
              <a:t>Pexels</a:t>
            </a:r>
            <a:r>
              <a:rPr lang="fr-CH" dirty="0"/>
              <a:t>, </a:t>
            </a:r>
            <a:r>
              <a:rPr lang="fr-CH" i="1" dirty="0"/>
              <a:t>Pixabay</a:t>
            </a:r>
            <a:r>
              <a:rPr lang="fr-CH" dirty="0"/>
              <a:t> ou </a:t>
            </a:r>
            <a:r>
              <a:rPr lang="fr-CH" i="1" dirty="0"/>
              <a:t>Unplash</a:t>
            </a:r>
            <a:r>
              <a:rPr lang="fr-CH" dirty="0"/>
              <a:t> peuvent être utilisées librement à des fins non commerciales ou commerciales. Les images peuvent être </a:t>
            </a:r>
            <a:r>
              <a:rPr lang="fr-CH" b="1" dirty="0"/>
              <a:t>copiées, modifiées et diffusées sans problèmes.</a:t>
            </a:r>
          </a:p>
        </p:txBody>
      </p:sp>
      <p:sp>
        <p:nvSpPr>
          <p:cNvPr id="14" name="Inhaltsplatzhalter 2">
            <a:extLst>
              <a:ext uri="{FF2B5EF4-FFF2-40B4-BE49-F238E27FC236}">
                <a16:creationId xmlns:a16="http://schemas.microsoft.com/office/drawing/2014/main" xmlns="" id="{8C54A06C-439E-449B-BF7E-97E93495958B}"/>
              </a:ext>
            </a:extLst>
          </p:cNvPr>
          <p:cNvSpPr txBox="1">
            <a:spLocks/>
          </p:cNvSpPr>
          <p:nvPr/>
        </p:nvSpPr>
        <p:spPr bwMode="auto">
          <a:xfrm>
            <a:off x="6084168" y="4149080"/>
            <a:ext cx="2376264" cy="28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hlinkClick r:id="rId7"/>
              </a:rPr>
              <a:t>www.pixabay.com</a:t>
            </a:r>
          </a:p>
        </p:txBody>
      </p:sp>
      <p:sp>
        <p:nvSpPr>
          <p:cNvPr id="15" name="Inhaltsplatzhalter 2">
            <a:extLst>
              <a:ext uri="{FF2B5EF4-FFF2-40B4-BE49-F238E27FC236}">
                <a16:creationId xmlns:a16="http://schemas.microsoft.com/office/drawing/2014/main" xmlns="" id="{54EC9056-0C47-4BBC-9F6C-2C986A3B61BF}"/>
              </a:ext>
            </a:extLst>
          </p:cNvPr>
          <p:cNvSpPr txBox="1">
            <a:spLocks/>
          </p:cNvSpPr>
          <p:nvPr/>
        </p:nvSpPr>
        <p:spPr bwMode="auto">
          <a:xfrm>
            <a:off x="6084168" y="5462865"/>
            <a:ext cx="237626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hlinkClick r:id="rId8"/>
              </a:rPr>
              <a:t>www.unsplash.com</a:t>
            </a:r>
          </a:p>
        </p:txBody>
      </p:sp>
      <p:sp>
        <p:nvSpPr>
          <p:cNvPr id="3" name="Pfeil: nach rechts 2">
            <a:extLst>
              <a:ext uri="{FF2B5EF4-FFF2-40B4-BE49-F238E27FC236}">
                <a16:creationId xmlns:a16="http://schemas.microsoft.com/office/drawing/2014/main" xmlns="" id="{80D28930-350F-4D37-A14B-AD775125D3CE}"/>
              </a:ext>
            </a:extLst>
          </p:cNvPr>
          <p:cNvSpPr/>
          <p:nvPr/>
        </p:nvSpPr>
        <p:spPr>
          <a:xfrm>
            <a:off x="5076056" y="2924944"/>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6" name="Pfeil: nach rechts 15">
            <a:extLst>
              <a:ext uri="{FF2B5EF4-FFF2-40B4-BE49-F238E27FC236}">
                <a16:creationId xmlns:a16="http://schemas.microsoft.com/office/drawing/2014/main" xmlns="" id="{1ED754EF-FB89-424E-B4AD-BA37C523623F}"/>
              </a:ext>
            </a:extLst>
          </p:cNvPr>
          <p:cNvSpPr/>
          <p:nvPr/>
        </p:nvSpPr>
        <p:spPr>
          <a:xfrm>
            <a:off x="5076056" y="4191215"/>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7" name="Pfeil: nach rechts 16">
            <a:extLst>
              <a:ext uri="{FF2B5EF4-FFF2-40B4-BE49-F238E27FC236}">
                <a16:creationId xmlns:a16="http://schemas.microsoft.com/office/drawing/2014/main" xmlns="" id="{9186C24B-6E6D-48C4-AB00-B77B1B91C53A}"/>
              </a:ext>
            </a:extLst>
          </p:cNvPr>
          <p:cNvSpPr/>
          <p:nvPr/>
        </p:nvSpPr>
        <p:spPr>
          <a:xfrm>
            <a:off x="5076056" y="5445224"/>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5" name="Foliennummernplatzhalter 4">
            <a:extLst>
              <a:ext uri="{FF2B5EF4-FFF2-40B4-BE49-F238E27FC236}">
                <a16:creationId xmlns:a16="http://schemas.microsoft.com/office/drawing/2014/main" xmlns="" id="{C4674B12-A3C6-4DAA-A55B-CF7F5395B931}"/>
              </a:ext>
            </a:extLst>
          </p:cNvPr>
          <p:cNvSpPr>
            <a:spLocks noGrp="1"/>
          </p:cNvSpPr>
          <p:nvPr>
            <p:ph type="sldNum" sz="quarter" idx="10"/>
          </p:nvPr>
        </p:nvSpPr>
        <p:spPr/>
        <p:txBody>
          <a:bodyPr/>
          <a:lstStyle/>
          <a:p>
            <a:pPr algn="r"/>
            <a:r>
              <a:rPr lang="fr-CH" dirty="0"/>
              <a:t>Page </a:t>
            </a:r>
            <a:fld id="{4D9E7F07-52BA-4676-A810-3F50F5451F27}" type="slidenum">
              <a:rPr lang="de-CH" smtClean="0"/>
              <a:pPr algn="r"/>
              <a:t>24</a:t>
            </a:fld>
            <a:endParaRPr lang="de-CH" dirty="0"/>
          </a:p>
        </p:txBody>
      </p:sp>
    </p:spTree>
    <p:extLst>
      <p:ext uri="{BB962C8B-B14F-4D97-AF65-F5344CB8AC3E}">
        <p14:creationId xmlns:p14="http://schemas.microsoft.com/office/powerpoint/2010/main" val="195292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xmlns="" id="{10F5D007-B593-4FC8-BBF5-E94B2BEC1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932" y="4725144"/>
            <a:ext cx="4029645" cy="988825"/>
          </a:xfrm>
          <a:prstGeom prst="rect">
            <a:avLst/>
          </a:prstGeom>
        </p:spPr>
      </p:pic>
      <p:pic>
        <p:nvPicPr>
          <p:cNvPr id="8" name="Grafik 7">
            <a:extLst>
              <a:ext uri="{FF2B5EF4-FFF2-40B4-BE49-F238E27FC236}">
                <a16:creationId xmlns:a16="http://schemas.microsoft.com/office/drawing/2014/main" xmlns="" id="{A209C28A-A147-4692-A3E0-6CE58D4953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2"/>
          <a:stretch/>
        </p:blipFill>
        <p:spPr>
          <a:xfrm>
            <a:off x="779932" y="3573016"/>
            <a:ext cx="4029645" cy="1034990"/>
          </a:xfrm>
          <a:prstGeom prst="rect">
            <a:avLst/>
          </a:prstGeom>
        </p:spPr>
      </p:pic>
      <p:pic>
        <p:nvPicPr>
          <p:cNvPr id="6" name="Grafik 5">
            <a:extLst>
              <a:ext uri="{FF2B5EF4-FFF2-40B4-BE49-F238E27FC236}">
                <a16:creationId xmlns:a16="http://schemas.microsoft.com/office/drawing/2014/main" xmlns="" id="{56B08784-6361-4683-BDCB-70D5FAB9F7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2564904"/>
            <a:ext cx="4047577" cy="848239"/>
          </a:xfrm>
          <a:prstGeom prst="rect">
            <a:avLst/>
          </a:prstGeom>
        </p:spPr>
      </p:pic>
      <p:sp>
        <p:nvSpPr>
          <p:cNvPr id="2" name="Titel 1">
            <a:extLst>
              <a:ext uri="{FF2B5EF4-FFF2-40B4-BE49-F238E27FC236}">
                <a16:creationId xmlns:a16="http://schemas.microsoft.com/office/drawing/2014/main" xmlns="" id="{30B39783-7C1F-4746-9C8A-4F13FB11A278}"/>
              </a:ext>
            </a:extLst>
          </p:cNvPr>
          <p:cNvSpPr>
            <a:spLocks noGrp="1"/>
          </p:cNvSpPr>
          <p:nvPr>
            <p:ph type="title"/>
          </p:nvPr>
        </p:nvSpPr>
        <p:spPr/>
        <p:txBody>
          <a:bodyPr/>
          <a:lstStyle/>
          <a:p>
            <a:r>
              <a:rPr lang="fr-CH" dirty="0"/>
              <a:t>Acheter une licence</a:t>
            </a:r>
          </a:p>
        </p:txBody>
      </p:sp>
      <p:sp>
        <p:nvSpPr>
          <p:cNvPr id="3" name="Inhaltsplatzhalter 2">
            <a:extLst>
              <a:ext uri="{FF2B5EF4-FFF2-40B4-BE49-F238E27FC236}">
                <a16:creationId xmlns:a16="http://schemas.microsoft.com/office/drawing/2014/main" xmlns="" id="{843AECBD-D4DD-4FB9-ACB5-9C071F56A84E}"/>
              </a:ext>
            </a:extLst>
          </p:cNvPr>
          <p:cNvSpPr>
            <a:spLocks noGrp="1"/>
          </p:cNvSpPr>
          <p:nvPr>
            <p:ph idx="1"/>
          </p:nvPr>
        </p:nvSpPr>
        <p:spPr>
          <a:xfrm>
            <a:off x="6086400" y="2887185"/>
            <a:ext cx="2734072" cy="356925"/>
          </a:xfrm>
        </p:spPr>
        <p:txBody>
          <a:bodyPr/>
          <a:lstStyle/>
          <a:p>
            <a:pPr marL="0" indent="0">
              <a:buNone/>
            </a:pPr>
            <a:r>
              <a:rPr lang="fr-CH" dirty="0">
                <a:hlinkClick r:id="rId6"/>
              </a:rPr>
              <a:t>www.fotolia.com</a:t>
            </a:r>
          </a:p>
          <a:p>
            <a:pPr marL="0" indent="0">
              <a:buNone/>
            </a:pPr>
            <a:endParaRPr lang="de-CH" dirty="0"/>
          </a:p>
          <a:p>
            <a:pPr marL="0" indent="0">
              <a:buNone/>
            </a:pPr>
            <a:endParaRPr lang="de-CH" dirty="0"/>
          </a:p>
        </p:txBody>
      </p:sp>
      <p:sp>
        <p:nvSpPr>
          <p:cNvPr id="9" name="Inhaltsplatzhalter 2">
            <a:extLst>
              <a:ext uri="{FF2B5EF4-FFF2-40B4-BE49-F238E27FC236}">
                <a16:creationId xmlns:a16="http://schemas.microsoft.com/office/drawing/2014/main" xmlns="" id="{A75029A6-CBF7-4FF6-88C6-99B204089FBE}"/>
              </a:ext>
            </a:extLst>
          </p:cNvPr>
          <p:cNvSpPr txBox="1">
            <a:spLocks/>
          </p:cNvSpPr>
          <p:nvPr/>
        </p:nvSpPr>
        <p:spPr bwMode="auto">
          <a:xfrm>
            <a:off x="762000" y="1627200"/>
            <a:ext cx="7696200" cy="848239"/>
          </a:xfrm>
          <a:prstGeom prst="rect">
            <a:avLst/>
          </a:prstGeom>
          <a:solidFill>
            <a:schemeClr val="tx2">
              <a:lumMod val="20000"/>
              <a:lumOff val="80000"/>
            </a:schemeClr>
          </a:solidFill>
          <a:ln>
            <a:noFill/>
          </a:ln>
          <a:effectLst/>
          <a:extLst/>
        </p:spPr>
        <p:txBody>
          <a:bodyPr vert="horz" wrap="square" lIns="144000" tIns="72000" rIns="72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FontTx/>
              <a:buNone/>
            </a:pPr>
            <a:r>
              <a:rPr lang="fr-CH" i="1" dirty="0"/>
              <a:t>Fotolia</a:t>
            </a:r>
            <a:r>
              <a:rPr lang="fr-CH" dirty="0"/>
              <a:t>, </a:t>
            </a:r>
            <a:r>
              <a:rPr lang="fr-CH" i="1" dirty="0"/>
              <a:t>Shutterstock</a:t>
            </a:r>
            <a:r>
              <a:rPr lang="fr-CH" dirty="0"/>
              <a:t> et </a:t>
            </a:r>
            <a:r>
              <a:rPr lang="fr-CH" i="1" dirty="0"/>
              <a:t>iStock</a:t>
            </a:r>
            <a:r>
              <a:rPr lang="fr-CH" dirty="0"/>
              <a:t> sont les banques d’images payantes les plus connues sur internet. Elles offrent un vaste de choix et un </a:t>
            </a:r>
            <a:r>
              <a:rPr lang="fr-CH" b="1" dirty="0"/>
              <a:t>standard de qualité élevé</a:t>
            </a:r>
            <a:r>
              <a:rPr lang="fr-CH" dirty="0"/>
              <a:t>.</a:t>
            </a:r>
          </a:p>
        </p:txBody>
      </p:sp>
      <p:sp>
        <p:nvSpPr>
          <p:cNvPr id="11" name="Inhaltsplatzhalter 2">
            <a:extLst>
              <a:ext uri="{FF2B5EF4-FFF2-40B4-BE49-F238E27FC236}">
                <a16:creationId xmlns:a16="http://schemas.microsoft.com/office/drawing/2014/main" xmlns="" id="{3178FCF4-701A-4F4C-856E-7735905B2BF1}"/>
              </a:ext>
            </a:extLst>
          </p:cNvPr>
          <p:cNvSpPr txBox="1">
            <a:spLocks/>
          </p:cNvSpPr>
          <p:nvPr/>
        </p:nvSpPr>
        <p:spPr bwMode="auto">
          <a:xfrm>
            <a:off x="779932" y="5828681"/>
            <a:ext cx="7696200" cy="599728"/>
          </a:xfrm>
          <a:prstGeom prst="rect">
            <a:avLst/>
          </a:prstGeom>
          <a:solidFill>
            <a:schemeClr val="tx2">
              <a:lumMod val="20000"/>
              <a:lumOff val="80000"/>
            </a:schemeClr>
          </a:solidFill>
          <a:ln>
            <a:noFill/>
          </a:ln>
          <a:effectLst/>
          <a:extLst/>
        </p:spPr>
        <p:txBody>
          <a:bodyPr vert="horz" wrap="square" lIns="144000" tIns="72000" rIns="72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FontTx/>
              <a:buNone/>
            </a:pPr>
            <a:r>
              <a:rPr lang="fr-CH" dirty="0"/>
              <a:t>Si vous souhaitez utiliser une image de l’un de ces sites, adressez-vous à votre supérieur. </a:t>
            </a:r>
          </a:p>
        </p:txBody>
      </p:sp>
      <p:sp>
        <p:nvSpPr>
          <p:cNvPr id="12" name="Inhaltsplatzhalter 2">
            <a:extLst>
              <a:ext uri="{FF2B5EF4-FFF2-40B4-BE49-F238E27FC236}">
                <a16:creationId xmlns:a16="http://schemas.microsoft.com/office/drawing/2014/main" xmlns="" id="{D36CE403-9EFC-4EA6-8753-916FB75A14D8}"/>
              </a:ext>
            </a:extLst>
          </p:cNvPr>
          <p:cNvSpPr txBox="1">
            <a:spLocks/>
          </p:cNvSpPr>
          <p:nvPr/>
        </p:nvSpPr>
        <p:spPr bwMode="auto">
          <a:xfrm>
            <a:off x="6086400" y="4034407"/>
            <a:ext cx="2734072" cy="28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FontTx/>
              <a:buNone/>
            </a:pPr>
            <a:r>
              <a:rPr lang="fr-CH" dirty="0">
                <a:hlinkClick r:id="rId7"/>
              </a:rPr>
              <a:t>www.shutterstock.com</a:t>
            </a:r>
          </a:p>
          <a:p>
            <a:endParaRPr lang="de-CH" kern="0" dirty="0"/>
          </a:p>
          <a:p>
            <a:pPr marL="0" indent="0">
              <a:buFontTx/>
              <a:buNone/>
            </a:pPr>
            <a:endParaRPr lang="de-CH" kern="0" dirty="0"/>
          </a:p>
        </p:txBody>
      </p:sp>
      <p:sp>
        <p:nvSpPr>
          <p:cNvPr id="13" name="Inhaltsplatzhalter 2">
            <a:extLst>
              <a:ext uri="{FF2B5EF4-FFF2-40B4-BE49-F238E27FC236}">
                <a16:creationId xmlns:a16="http://schemas.microsoft.com/office/drawing/2014/main" xmlns="" id="{4C8D216A-905D-43D0-A6EE-AB3C51F987B2}"/>
              </a:ext>
            </a:extLst>
          </p:cNvPr>
          <p:cNvSpPr txBox="1">
            <a:spLocks/>
          </p:cNvSpPr>
          <p:nvPr/>
        </p:nvSpPr>
        <p:spPr bwMode="auto">
          <a:xfrm>
            <a:off x="6086400" y="5063083"/>
            <a:ext cx="2734072" cy="33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FontTx/>
              <a:buNone/>
            </a:pPr>
            <a:r>
              <a:rPr lang="fr-CH" dirty="0">
                <a:hlinkClick r:id="rId8"/>
              </a:rPr>
              <a:t>www.istockphoto.com</a:t>
            </a:r>
          </a:p>
          <a:p>
            <a:endParaRPr lang="de-CH" kern="0" dirty="0"/>
          </a:p>
          <a:p>
            <a:pPr marL="0" indent="0">
              <a:buFontTx/>
              <a:buNone/>
            </a:pPr>
            <a:endParaRPr lang="de-CH" kern="0" dirty="0"/>
          </a:p>
        </p:txBody>
      </p:sp>
      <p:sp>
        <p:nvSpPr>
          <p:cNvPr id="14" name="Pfeil: nach rechts 13">
            <a:extLst>
              <a:ext uri="{FF2B5EF4-FFF2-40B4-BE49-F238E27FC236}">
                <a16:creationId xmlns:a16="http://schemas.microsoft.com/office/drawing/2014/main" xmlns="" id="{328BA6B6-269C-45EE-871D-9220954C6473}"/>
              </a:ext>
            </a:extLst>
          </p:cNvPr>
          <p:cNvSpPr/>
          <p:nvPr/>
        </p:nvSpPr>
        <p:spPr>
          <a:xfrm>
            <a:off x="5076056" y="2852936"/>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5" name="Pfeil: nach rechts 14">
            <a:extLst>
              <a:ext uri="{FF2B5EF4-FFF2-40B4-BE49-F238E27FC236}">
                <a16:creationId xmlns:a16="http://schemas.microsoft.com/office/drawing/2014/main" xmlns="" id="{018BEFC8-0A92-4D48-B2D7-8E2E8531B857}"/>
              </a:ext>
            </a:extLst>
          </p:cNvPr>
          <p:cNvSpPr/>
          <p:nvPr/>
        </p:nvSpPr>
        <p:spPr>
          <a:xfrm>
            <a:off x="5076056" y="4005064"/>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6" name="Pfeil: nach rechts 15">
            <a:extLst>
              <a:ext uri="{FF2B5EF4-FFF2-40B4-BE49-F238E27FC236}">
                <a16:creationId xmlns:a16="http://schemas.microsoft.com/office/drawing/2014/main" xmlns="" id="{5E961BD8-E6F2-4862-B8EB-5272A04A6C8F}"/>
              </a:ext>
            </a:extLst>
          </p:cNvPr>
          <p:cNvSpPr/>
          <p:nvPr/>
        </p:nvSpPr>
        <p:spPr>
          <a:xfrm>
            <a:off x="5076056" y="5085184"/>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5" name="Foliennummernplatzhalter 4">
            <a:extLst>
              <a:ext uri="{FF2B5EF4-FFF2-40B4-BE49-F238E27FC236}">
                <a16:creationId xmlns:a16="http://schemas.microsoft.com/office/drawing/2014/main" xmlns="" id="{A0D5E25F-FDDF-4D6A-AA17-4529AB2F40C3}"/>
              </a:ext>
            </a:extLst>
          </p:cNvPr>
          <p:cNvSpPr>
            <a:spLocks noGrp="1"/>
          </p:cNvSpPr>
          <p:nvPr>
            <p:ph type="sldNum" sz="quarter" idx="10"/>
          </p:nvPr>
        </p:nvSpPr>
        <p:spPr/>
        <p:txBody>
          <a:bodyPr/>
          <a:lstStyle/>
          <a:p>
            <a:pPr algn="r"/>
            <a:r>
              <a:rPr lang="fr-CH" dirty="0"/>
              <a:t>Page </a:t>
            </a:r>
            <a:fld id="{4D9E7F07-52BA-4676-A810-3F50F5451F27}" type="slidenum">
              <a:rPr lang="de-CH" smtClean="0"/>
              <a:pPr algn="r"/>
              <a:t>25</a:t>
            </a:fld>
            <a:endParaRPr lang="de-CH" dirty="0"/>
          </a:p>
        </p:txBody>
      </p:sp>
    </p:spTree>
    <p:extLst>
      <p:ext uri="{BB962C8B-B14F-4D97-AF65-F5344CB8AC3E}">
        <p14:creationId xmlns:p14="http://schemas.microsoft.com/office/powerpoint/2010/main" val="887957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6265891" cy="432047"/>
          </a:xfrm>
        </p:spPr>
        <p:txBody>
          <a:bodyPr/>
          <a:lstStyle/>
          <a:p>
            <a:r>
              <a:rPr lang="fr-CH" dirty="0"/>
              <a:t>Droit à la propre image</a:t>
            </a:r>
          </a:p>
          <a:p>
            <a:endParaRPr lang="de-CH" dirty="0"/>
          </a:p>
        </p:txBody>
      </p:sp>
      <p:sp>
        <p:nvSpPr>
          <p:cNvPr id="7" name="Inhaltsplatzhalter 2">
            <a:extLst>
              <a:ext uri="{FF2B5EF4-FFF2-40B4-BE49-F238E27FC236}">
                <a16:creationId xmlns:a16="http://schemas.microsoft.com/office/drawing/2014/main" xmlns="" id="{4356CA90-344B-473E-A990-FD3C09568C0C}"/>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Comment tenir compte des droits de la personnalité lorsque je prends des photos?</a:t>
            </a:r>
          </a:p>
        </p:txBody>
      </p:sp>
    </p:spTree>
    <p:extLst>
      <p:ext uri="{BB962C8B-B14F-4D97-AF65-F5344CB8AC3E}">
        <p14:creationId xmlns:p14="http://schemas.microsoft.com/office/powerpoint/2010/main" val="1842171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F9A4BCA-70CA-433E-94C6-5ACAF7F2F27C}"/>
              </a:ext>
            </a:extLst>
          </p:cNvPr>
          <p:cNvSpPr>
            <a:spLocks noGrp="1"/>
          </p:cNvSpPr>
          <p:nvPr>
            <p:ph type="title"/>
          </p:nvPr>
        </p:nvSpPr>
        <p:spPr/>
        <p:txBody>
          <a:bodyPr/>
          <a:lstStyle/>
          <a:p>
            <a:r>
              <a:rPr lang="fr-CH" dirty="0"/>
              <a:t>Prendre des photos d’autres personnes</a:t>
            </a:r>
          </a:p>
        </p:txBody>
      </p:sp>
      <p:sp>
        <p:nvSpPr>
          <p:cNvPr id="3" name="Inhaltsplatzhalter 2">
            <a:extLst>
              <a:ext uri="{FF2B5EF4-FFF2-40B4-BE49-F238E27FC236}">
                <a16:creationId xmlns:a16="http://schemas.microsoft.com/office/drawing/2014/main" xmlns="" id="{71124B18-993B-4726-9EA9-37C3D6A99B6F}"/>
              </a:ext>
            </a:extLst>
          </p:cNvPr>
          <p:cNvSpPr>
            <a:spLocks noGrp="1"/>
          </p:cNvSpPr>
          <p:nvPr>
            <p:ph idx="1"/>
          </p:nvPr>
        </p:nvSpPr>
        <p:spPr>
          <a:xfrm>
            <a:off x="762000" y="1868400"/>
            <a:ext cx="7696200" cy="3025849"/>
          </a:xfrm>
        </p:spPr>
        <p:txBody>
          <a:bodyPr/>
          <a:lstStyle/>
          <a:p>
            <a:pPr marL="0" indent="0">
              <a:buNone/>
            </a:pPr>
            <a:r>
              <a:rPr lang="fr-CH" b="1" dirty="0"/>
              <a:t>Droit à la propre image</a:t>
            </a:r>
          </a:p>
          <a:p>
            <a:pPr marL="0" indent="0">
              <a:buNone/>
            </a:pPr>
            <a:r>
              <a:rPr lang="fr-CH" dirty="0"/>
              <a:t>Le droit à la propre image est un droit de la personnalité. Même si le photographe est l’auteur de la photo, les personnes qu’il a photographiées peuvent en général décider si la photo peut être prise et si elle peut être publiée. </a:t>
            </a:r>
          </a:p>
          <a:p>
            <a:pPr marL="0" indent="0">
              <a:buNone/>
            </a:pPr>
            <a:endParaRPr lang="de-CH" dirty="0"/>
          </a:p>
          <a:p>
            <a:pPr marL="0" indent="0">
              <a:buNone/>
            </a:pPr>
            <a:r>
              <a:rPr lang="fr-CH" b="1" dirty="0"/>
              <a:t>Droits de la personnalité</a:t>
            </a:r>
          </a:p>
          <a:p>
            <a:pPr marL="0" indent="0">
              <a:buNone/>
            </a:pPr>
            <a:r>
              <a:rPr lang="fr-CH" dirty="0"/>
              <a:t>Les droits de la personnalité existent tout au long de la vie et peuvent être revendiqués à tout moment. Vous avez le droit de retirer un consentement à tout moment.</a:t>
            </a:r>
          </a:p>
          <a:p>
            <a:endParaRPr lang="de-CH" dirty="0"/>
          </a:p>
          <a:p>
            <a:endParaRPr lang="de-CH" dirty="0"/>
          </a:p>
          <a:p>
            <a:pPr marL="0" indent="0">
              <a:buNone/>
            </a:pPr>
            <a:endParaRPr lang="de-CH" dirty="0"/>
          </a:p>
        </p:txBody>
      </p:sp>
      <p:sp>
        <p:nvSpPr>
          <p:cNvPr id="5" name="Foliennummernplatzhalter 4">
            <a:extLst>
              <a:ext uri="{FF2B5EF4-FFF2-40B4-BE49-F238E27FC236}">
                <a16:creationId xmlns:a16="http://schemas.microsoft.com/office/drawing/2014/main" xmlns="" id="{0D1D04F4-BE3E-4029-BF21-596F9BCB97C6}"/>
              </a:ext>
            </a:extLst>
          </p:cNvPr>
          <p:cNvSpPr>
            <a:spLocks noGrp="1"/>
          </p:cNvSpPr>
          <p:nvPr>
            <p:ph type="sldNum" sz="quarter" idx="10"/>
          </p:nvPr>
        </p:nvSpPr>
        <p:spPr/>
        <p:txBody>
          <a:bodyPr/>
          <a:lstStyle/>
          <a:p>
            <a:pPr algn="r"/>
            <a:r>
              <a:rPr lang="fr-CH" dirty="0"/>
              <a:t>Page </a:t>
            </a:r>
            <a:fld id="{4D9E7F07-52BA-4676-A810-3F50F5451F27}" type="slidenum">
              <a:rPr lang="de-CH" smtClean="0"/>
              <a:pPr algn="r"/>
              <a:t>27</a:t>
            </a:fld>
            <a:endParaRPr lang="de-CH" dirty="0"/>
          </a:p>
        </p:txBody>
      </p:sp>
    </p:spTree>
    <p:extLst>
      <p:ext uri="{BB962C8B-B14F-4D97-AF65-F5344CB8AC3E}">
        <p14:creationId xmlns:p14="http://schemas.microsoft.com/office/powerpoint/2010/main" val="2665056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450D0A-F8EB-4CF4-A9D8-1CBABCFB78BD}"/>
              </a:ext>
            </a:extLst>
          </p:cNvPr>
          <p:cNvSpPr>
            <a:spLocks noGrp="1"/>
          </p:cNvSpPr>
          <p:nvPr>
            <p:ph type="title"/>
          </p:nvPr>
        </p:nvSpPr>
        <p:spPr/>
        <p:txBody>
          <a:bodyPr/>
          <a:lstStyle/>
          <a:p>
            <a:r>
              <a:rPr lang="fr-CH" dirty="0"/>
              <a:t>Droit à la propre image</a:t>
            </a:r>
          </a:p>
        </p:txBody>
      </p:sp>
      <p:sp>
        <p:nvSpPr>
          <p:cNvPr id="3" name="Inhaltsplatzhalter 2">
            <a:extLst>
              <a:ext uri="{FF2B5EF4-FFF2-40B4-BE49-F238E27FC236}">
                <a16:creationId xmlns:a16="http://schemas.microsoft.com/office/drawing/2014/main" xmlns="" id="{0B0194F3-989B-446A-9C53-D87E6F3E752A}"/>
              </a:ext>
            </a:extLst>
          </p:cNvPr>
          <p:cNvSpPr>
            <a:spLocks noGrp="1"/>
          </p:cNvSpPr>
          <p:nvPr>
            <p:ph idx="1"/>
          </p:nvPr>
        </p:nvSpPr>
        <p:spPr>
          <a:xfrm>
            <a:off x="762000" y="2289592"/>
            <a:ext cx="7696200" cy="3013586"/>
          </a:xfrm>
        </p:spPr>
        <p:txBody>
          <a:bodyPr/>
          <a:lstStyle/>
          <a:p>
            <a:pPr marL="0" indent="0">
              <a:buNone/>
            </a:pPr>
            <a:r>
              <a:rPr lang="fr-CH" b="1" dirty="0"/>
              <a:t>Prise de photos dans l’espace public</a:t>
            </a:r>
          </a:p>
          <a:p>
            <a:pPr marL="0" indent="0">
              <a:buNone/>
            </a:pPr>
            <a:r>
              <a:rPr lang="fr-CH" dirty="0"/>
              <a:t>Lorsqu’il prend des photos dans l’espace public sur lesquelles les personnes apparaissent seulement à l’arrière-plan (p. ex. passants près d’un monument  historique), le photographe n’a pas besoin de leur demander expressément leur consentement pour prendre la photo. </a:t>
            </a:r>
          </a:p>
          <a:p>
            <a:pPr>
              <a:buFont typeface="Arial" panose="020B0604020202020204" pitchFamily="34" charset="0"/>
              <a:buChar char="•"/>
            </a:pPr>
            <a:endParaRPr lang="fr-CH" dirty="0"/>
          </a:p>
          <a:p>
            <a:pPr marL="0" indent="0">
              <a:buNone/>
            </a:pPr>
            <a:r>
              <a:rPr lang="fr-CH" dirty="0"/>
              <a:t>L’auteur de la photo est toutefois tenu d’effacer l’image si les personnes qui apparaissent dessus le lui demandent (sur place ou à un moment ultérieur).</a:t>
            </a:r>
          </a:p>
          <a:p>
            <a:pPr marL="0" indent="0">
              <a:buNone/>
            </a:pPr>
            <a:endParaRPr lang="fr-CH" b="1" dirty="0"/>
          </a:p>
          <a:p>
            <a:pPr marL="0" indent="0">
              <a:buNone/>
            </a:pPr>
            <a:r>
              <a:rPr lang="fr-CH" b="1" dirty="0"/>
              <a:t>Droits de la personnalité</a:t>
            </a:r>
          </a:p>
          <a:p>
            <a:pPr marL="0" indent="0">
              <a:buNone/>
            </a:pPr>
            <a:r>
              <a:rPr lang="fr-CH" dirty="0"/>
              <a:t>Il y a viol des droits de la personnalité seulement lorsque certaines personnes sont clairement visibles et reconnaissables au premier plan de la photo. </a:t>
            </a:r>
          </a:p>
          <a:p>
            <a:pPr marL="0" indent="0">
              <a:buNone/>
            </a:pPr>
            <a:endParaRPr lang="fr-CH" sz="1200" dirty="0"/>
          </a:p>
          <a:p>
            <a:pPr marL="0" indent="0">
              <a:buNone/>
            </a:pPr>
            <a:endParaRPr lang="fr-CH" sz="1200" dirty="0"/>
          </a:p>
          <a:p>
            <a:pPr marL="0" indent="0">
              <a:buNone/>
            </a:pPr>
            <a:endParaRPr lang="fr-CH" sz="1200" dirty="0"/>
          </a:p>
          <a:p>
            <a:endParaRPr lang="fr-CH" sz="1200" dirty="0"/>
          </a:p>
          <a:p>
            <a:pPr marL="0" indent="0">
              <a:buNone/>
            </a:pPr>
            <a:endParaRPr lang="fr-CH" sz="1200" dirty="0"/>
          </a:p>
        </p:txBody>
      </p:sp>
      <p:pic>
        <p:nvPicPr>
          <p:cNvPr id="7" name="Grafik 6">
            <a:extLst>
              <a:ext uri="{FF2B5EF4-FFF2-40B4-BE49-F238E27FC236}">
                <a16:creationId xmlns:a16="http://schemas.microsoft.com/office/drawing/2014/main" xmlns="" id="{8BAF89B5-645A-4C00-A4F0-B37198017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9451" y="1187018"/>
            <a:ext cx="1728192" cy="1267340"/>
          </a:xfrm>
          <a:prstGeom prst="rect">
            <a:avLst/>
          </a:prstGeom>
        </p:spPr>
      </p:pic>
      <p:sp>
        <p:nvSpPr>
          <p:cNvPr id="8" name="Textfeld 7">
            <a:extLst>
              <a:ext uri="{FF2B5EF4-FFF2-40B4-BE49-F238E27FC236}">
                <a16:creationId xmlns:a16="http://schemas.microsoft.com/office/drawing/2014/main" xmlns="" id="{5D0F584D-37D4-4201-ABFF-578B5CE721CB}"/>
              </a:ext>
            </a:extLst>
          </p:cNvPr>
          <p:cNvSpPr txBox="1"/>
          <p:nvPr/>
        </p:nvSpPr>
        <p:spPr>
          <a:xfrm>
            <a:off x="6444208" y="2223526"/>
            <a:ext cx="1728192"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pPr algn="l"/>
            <a:r>
              <a:rPr lang="fr-CH" dirty="0"/>
              <a:t>Fontaine de Trevi, Rome</a:t>
            </a:r>
            <a:r>
              <a:rPr lang="fr-CH" baseline="30000" dirty="0"/>
              <a:t>1</a:t>
            </a:r>
          </a:p>
        </p:txBody>
      </p:sp>
      <p:sp>
        <p:nvSpPr>
          <p:cNvPr id="9" name="Textfeld 8">
            <a:extLst>
              <a:ext uri="{FF2B5EF4-FFF2-40B4-BE49-F238E27FC236}">
                <a16:creationId xmlns:a16="http://schemas.microsoft.com/office/drawing/2014/main" xmlns="" id="{5E66F881-0BB9-4709-BC79-7AFF847DF95C}"/>
              </a:ext>
            </a:extLst>
          </p:cNvPr>
          <p:cNvSpPr txBox="1"/>
          <p:nvPr/>
        </p:nvSpPr>
        <p:spPr>
          <a:xfrm>
            <a:off x="746882" y="6387556"/>
            <a:ext cx="6993470"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pPr algn="l"/>
            <a:r>
              <a:rPr lang="fr-CH" dirty="0"/>
              <a:t>1: </a:t>
            </a:r>
            <a:r>
              <a:rPr lang="fr-CH" dirty="0">
                <a:hlinkClick r:id="rId3">
                  <a:extLst>
                    <a:ext uri="{A12FA001-AC4F-418D-AE19-62706E023703}">
                      <ahyp:hlinkClr xmlns:ahyp="http://schemas.microsoft.com/office/drawing/2018/hyperlinkcolor" xmlns="" val="tx"/>
                    </a:ext>
                  </a:extLst>
                </a:hlinkClick>
              </a:rPr>
              <a:t>https://www.walksofitaly.com/blog/rome/9-surprising-facts-trevi-fountain-rome</a:t>
            </a:r>
            <a:r>
              <a:rPr lang="fr-CH" dirty="0"/>
              <a:t> consulté le : 27.08.2018</a:t>
            </a:r>
            <a:endParaRPr lang="fr-CH" baseline="30000" dirty="0"/>
          </a:p>
        </p:txBody>
      </p:sp>
      <p:sp>
        <p:nvSpPr>
          <p:cNvPr id="6" name="Foliennummernplatzhalter 5">
            <a:extLst>
              <a:ext uri="{FF2B5EF4-FFF2-40B4-BE49-F238E27FC236}">
                <a16:creationId xmlns:a16="http://schemas.microsoft.com/office/drawing/2014/main" xmlns="" id="{B0B7C681-12D4-48E3-86C5-88703190F279}"/>
              </a:ext>
            </a:extLst>
          </p:cNvPr>
          <p:cNvSpPr>
            <a:spLocks noGrp="1"/>
          </p:cNvSpPr>
          <p:nvPr>
            <p:ph type="sldNum" sz="quarter" idx="10"/>
          </p:nvPr>
        </p:nvSpPr>
        <p:spPr/>
        <p:txBody>
          <a:bodyPr/>
          <a:lstStyle/>
          <a:p>
            <a:pPr algn="r"/>
            <a:r>
              <a:rPr lang="fr-CH" dirty="0"/>
              <a:t>Page </a:t>
            </a:r>
            <a:fld id="{4D9E7F07-52BA-4676-A810-3F50F5451F27}" type="slidenum">
              <a:rPr lang="fr-CH" smtClean="0"/>
              <a:pPr algn="r"/>
              <a:t>28</a:t>
            </a:fld>
            <a:endParaRPr lang="fr-CH" dirty="0"/>
          </a:p>
        </p:txBody>
      </p:sp>
    </p:spTree>
    <p:extLst>
      <p:ext uri="{BB962C8B-B14F-4D97-AF65-F5344CB8AC3E}">
        <p14:creationId xmlns:p14="http://schemas.microsoft.com/office/powerpoint/2010/main" val="3071021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90B117B-40E6-4638-A097-266EE3CB0613}"/>
              </a:ext>
            </a:extLst>
          </p:cNvPr>
          <p:cNvSpPr>
            <a:spLocks noGrp="1"/>
          </p:cNvSpPr>
          <p:nvPr>
            <p:ph type="title"/>
          </p:nvPr>
        </p:nvSpPr>
        <p:spPr/>
        <p:txBody>
          <a:bodyPr/>
          <a:lstStyle/>
          <a:p>
            <a:r>
              <a:rPr lang="fr-CH" dirty="0"/>
              <a:t>Droit à la propre image</a:t>
            </a:r>
          </a:p>
        </p:txBody>
      </p:sp>
      <p:sp>
        <p:nvSpPr>
          <p:cNvPr id="3" name="Inhaltsplatzhalter 2">
            <a:extLst>
              <a:ext uri="{FF2B5EF4-FFF2-40B4-BE49-F238E27FC236}">
                <a16:creationId xmlns:a16="http://schemas.microsoft.com/office/drawing/2014/main" xmlns="" id="{2868E4FA-608D-4543-B403-3A202B5DECCB}"/>
              </a:ext>
            </a:extLst>
          </p:cNvPr>
          <p:cNvSpPr>
            <a:spLocks noGrp="1"/>
          </p:cNvSpPr>
          <p:nvPr>
            <p:ph idx="1"/>
          </p:nvPr>
        </p:nvSpPr>
        <p:spPr>
          <a:xfrm>
            <a:off x="762000" y="1868400"/>
            <a:ext cx="7696200" cy="2009492"/>
          </a:xfrm>
        </p:spPr>
        <p:txBody>
          <a:bodyPr/>
          <a:lstStyle/>
          <a:p>
            <a:pPr marL="0" indent="0">
              <a:buNone/>
            </a:pPr>
            <a:r>
              <a:rPr lang="fr-CH" b="1" dirty="0"/>
              <a:t>Photos de personnes en particulier</a:t>
            </a:r>
          </a:p>
          <a:p>
            <a:pPr marL="0" indent="0">
              <a:spcBef>
                <a:spcPts val="0"/>
              </a:spcBef>
              <a:spcAft>
                <a:spcPts val="1200"/>
              </a:spcAft>
              <a:buNone/>
            </a:pPr>
            <a:r>
              <a:rPr lang="fr-CH" dirty="0"/>
              <a:t>Si plusieurs personnes sont clairement reconnaissables sur une photo, il faut demander leur consentement pour prendre et diffuser la photo. </a:t>
            </a:r>
            <a:br>
              <a:rPr lang="fr-CH" dirty="0"/>
            </a:br>
            <a:r>
              <a:rPr lang="fr-CH" dirty="0"/>
              <a:t>L’autorisation n’est valable que lorsque les personnes ont été </a:t>
            </a:r>
            <a:r>
              <a:rPr lang="fr-CH" b="1" dirty="0"/>
              <a:t>informées de manière appropriée et sans obligation</a:t>
            </a:r>
            <a:r>
              <a:rPr lang="fr-CH" dirty="0"/>
              <a:t>.</a:t>
            </a:r>
          </a:p>
          <a:p>
            <a:pPr marL="0" indent="0">
              <a:spcBef>
                <a:spcPts val="0"/>
              </a:spcBef>
              <a:spcAft>
                <a:spcPts val="1200"/>
              </a:spcAft>
              <a:buNone/>
            </a:pPr>
            <a:r>
              <a:rPr lang="fr-CH" dirty="0"/>
              <a:t>Les personnes photographiées doivent avoir la possibilité de voir les photos avant publication. Elles doivent en outre être informées du contexte de la publication.</a:t>
            </a:r>
          </a:p>
          <a:p>
            <a:pPr>
              <a:buFont typeface="Symbol" panose="05050102010706020507" pitchFamily="18" charset="2"/>
              <a:buChar char="-"/>
            </a:pPr>
            <a:endParaRPr lang="de-CH" sz="1200" dirty="0"/>
          </a:p>
          <a:p>
            <a:pPr marL="0" indent="0">
              <a:buNone/>
            </a:pPr>
            <a:endParaRPr lang="de-CH" sz="1200" b="1" dirty="0"/>
          </a:p>
        </p:txBody>
      </p:sp>
      <p:pic>
        <p:nvPicPr>
          <p:cNvPr id="6" name="Grafik 5">
            <a:extLst>
              <a:ext uri="{FF2B5EF4-FFF2-40B4-BE49-F238E27FC236}">
                <a16:creationId xmlns:a16="http://schemas.microsoft.com/office/drawing/2014/main" xmlns="" id="{E52B8AEF-C8B9-4712-95E5-CF6A40AA7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068664"/>
            <a:ext cx="1793776" cy="2240656"/>
          </a:xfrm>
          <a:prstGeom prst="rect">
            <a:avLst/>
          </a:prstGeom>
        </p:spPr>
      </p:pic>
      <p:sp>
        <p:nvSpPr>
          <p:cNvPr id="7" name="Textfeld 6">
            <a:extLst>
              <a:ext uri="{FF2B5EF4-FFF2-40B4-BE49-F238E27FC236}">
                <a16:creationId xmlns:a16="http://schemas.microsoft.com/office/drawing/2014/main" xmlns="" id="{9C6806D4-17CF-4A20-AE45-68EEBA3A7F5A}"/>
              </a:ext>
            </a:extLst>
          </p:cNvPr>
          <p:cNvSpPr txBox="1"/>
          <p:nvPr/>
        </p:nvSpPr>
        <p:spPr>
          <a:xfrm>
            <a:off x="2627784" y="4068664"/>
            <a:ext cx="1080120" cy="320257"/>
          </a:xfrm>
          <a:prstGeom prst="rect">
            <a:avLst/>
          </a:prstGeom>
          <a:noFill/>
          <a:ln>
            <a:solidFill>
              <a:srgbClr val="28465A"/>
            </a:solidFill>
            <a:prstDash val="dash"/>
          </a:ln>
        </p:spPr>
        <p:txBody>
          <a:bodyPr wrap="square" tIns="90000" bIns="90000" rtlCol="0" anchor="ctr">
            <a:spAutoFit/>
          </a:bodyPr>
          <a:lstStyle>
            <a:defPPr>
              <a:defRPr lang="de-DE"/>
            </a:defPPr>
            <a:lvl1pPr>
              <a:defRPr sz="900">
                <a:solidFill>
                  <a:srgbClr val="28465A"/>
                </a:solidFill>
              </a:defRPr>
            </a:lvl1pPr>
          </a:lstStyle>
          <a:p>
            <a:r>
              <a:rPr lang="fr-CH" dirty="0"/>
              <a:t>Getty Images</a:t>
            </a:r>
          </a:p>
        </p:txBody>
      </p:sp>
      <p:sp>
        <p:nvSpPr>
          <p:cNvPr id="5" name="Foliennummernplatzhalter 4">
            <a:extLst>
              <a:ext uri="{FF2B5EF4-FFF2-40B4-BE49-F238E27FC236}">
                <a16:creationId xmlns:a16="http://schemas.microsoft.com/office/drawing/2014/main" xmlns="" id="{442695CA-264A-415A-8C27-BAB0FAC85413}"/>
              </a:ext>
            </a:extLst>
          </p:cNvPr>
          <p:cNvSpPr>
            <a:spLocks noGrp="1"/>
          </p:cNvSpPr>
          <p:nvPr>
            <p:ph type="sldNum" sz="quarter" idx="10"/>
          </p:nvPr>
        </p:nvSpPr>
        <p:spPr/>
        <p:txBody>
          <a:bodyPr/>
          <a:lstStyle/>
          <a:p>
            <a:pPr algn="r"/>
            <a:r>
              <a:rPr lang="fr-CH" dirty="0"/>
              <a:t>Page </a:t>
            </a:r>
            <a:fld id="{4D9E7F07-52BA-4676-A810-3F50F5451F27}" type="slidenum">
              <a:rPr lang="de-CH" smtClean="0"/>
              <a:pPr algn="r"/>
              <a:t>29</a:t>
            </a:fld>
            <a:endParaRPr lang="de-CH" dirty="0"/>
          </a:p>
        </p:txBody>
      </p:sp>
      <p:pic>
        <p:nvPicPr>
          <p:cNvPr id="11" name="Grafik 10">
            <a:extLst>
              <a:ext uri="{FF2B5EF4-FFF2-40B4-BE49-F238E27FC236}">
                <a16:creationId xmlns:a16="http://schemas.microsoft.com/office/drawing/2014/main" xmlns="" id="{7896742B-CBD4-48B1-A8AD-3B841D24E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354" y="4068664"/>
            <a:ext cx="1793776" cy="2242220"/>
          </a:xfrm>
          <a:prstGeom prst="rect">
            <a:avLst/>
          </a:prstGeom>
        </p:spPr>
      </p:pic>
      <p:sp>
        <p:nvSpPr>
          <p:cNvPr id="12" name="Textfeld 11">
            <a:extLst>
              <a:ext uri="{FF2B5EF4-FFF2-40B4-BE49-F238E27FC236}">
                <a16:creationId xmlns:a16="http://schemas.microsoft.com/office/drawing/2014/main" xmlns="" id="{4FEBFF02-7683-4330-B1A0-F2D6B2702BD3}"/>
              </a:ext>
            </a:extLst>
          </p:cNvPr>
          <p:cNvSpPr txBox="1"/>
          <p:nvPr/>
        </p:nvSpPr>
        <p:spPr>
          <a:xfrm>
            <a:off x="5796136" y="4080843"/>
            <a:ext cx="1001684" cy="320257"/>
          </a:xfrm>
          <a:prstGeom prst="rect">
            <a:avLst/>
          </a:prstGeom>
          <a:noFill/>
          <a:ln>
            <a:solidFill>
              <a:srgbClr val="28465A"/>
            </a:solidFill>
            <a:prstDash val="dash"/>
          </a:ln>
        </p:spPr>
        <p:txBody>
          <a:bodyPr wrap="square" tIns="90000" bIns="90000" rtlCol="0" anchor="ctr">
            <a:spAutoFit/>
          </a:bodyPr>
          <a:lstStyle>
            <a:defPPr>
              <a:defRPr lang="de-DE"/>
            </a:defPPr>
            <a:lvl1pPr algn="ctr">
              <a:defRPr sz="900">
                <a:solidFill>
                  <a:srgbClr val="28465A"/>
                </a:solidFill>
              </a:defRPr>
            </a:lvl1pPr>
          </a:lstStyle>
          <a:p>
            <a:pPr algn="l"/>
            <a:r>
              <a:rPr lang="fr-CH" dirty="0"/>
              <a:t>P.D Jankens</a:t>
            </a:r>
          </a:p>
        </p:txBody>
      </p:sp>
    </p:spTree>
    <p:extLst>
      <p:ext uri="{BB962C8B-B14F-4D97-AF65-F5344CB8AC3E}">
        <p14:creationId xmlns:p14="http://schemas.microsoft.com/office/powerpoint/2010/main" val="461026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a:extLst>
              <a:ext uri="{FF2B5EF4-FFF2-40B4-BE49-F238E27FC236}">
                <a16:creationId xmlns:a16="http://schemas.microsoft.com/office/drawing/2014/main" xmlns="" id="{365A087D-48F6-4412-B97B-522B9BCE8DF0}"/>
              </a:ext>
            </a:extLst>
          </p:cNvPr>
          <p:cNvSpPr txBox="1">
            <a:spLocks/>
          </p:cNvSpPr>
          <p:nvPr/>
        </p:nvSpPr>
        <p:spPr bwMode="auto">
          <a:xfrm>
            <a:off x="754381" y="1700809"/>
            <a:ext cx="4321175"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1000" kern="1200">
                <a:solidFill>
                  <a:srgbClr val="2846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400" b="1" dirty="0"/>
              <a:t>Structure du chapitre</a:t>
            </a:r>
          </a:p>
        </p:txBody>
      </p:sp>
      <p:sp>
        <p:nvSpPr>
          <p:cNvPr id="7" name="Textplatzhalter 4">
            <a:extLst>
              <a:ext uri="{FF2B5EF4-FFF2-40B4-BE49-F238E27FC236}">
                <a16:creationId xmlns:a16="http://schemas.microsoft.com/office/drawing/2014/main" xmlns="" id="{AD6F19EA-B1E7-4EA6-9F29-4F9AFA9F86C6}"/>
              </a:ext>
            </a:extLst>
          </p:cNvPr>
          <p:cNvSpPr txBox="1">
            <a:spLocks/>
          </p:cNvSpPr>
          <p:nvPr/>
        </p:nvSpPr>
        <p:spPr bwMode="auto">
          <a:xfrm>
            <a:off x="754381" y="2492896"/>
            <a:ext cx="576303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2400">
                <a:solidFill>
                  <a:schemeClr val="bg1"/>
                </a:solidFill>
                <a:latin typeface="+mj-lt"/>
                <a:ea typeface="+mn-ea"/>
                <a:cs typeface="+mn-cs"/>
              </a:defRPr>
            </a:lvl1pPr>
            <a:lvl2pPr marL="476250" indent="-279400" algn="l" rtl="0" eaLnBrk="1" fontAlgn="base" hangingPunct="1">
              <a:spcBef>
                <a:spcPct val="20000"/>
              </a:spcBef>
              <a:spcAft>
                <a:spcPct val="0"/>
              </a:spcAft>
              <a:buChar char="•"/>
              <a:defRPr sz="2400">
                <a:solidFill>
                  <a:srgbClr val="28465A"/>
                </a:solidFill>
                <a:latin typeface="+mj-lt"/>
              </a:defRPr>
            </a:lvl2pPr>
            <a:lvl3pPr marL="762000" indent="-284163" algn="l" rtl="0" eaLnBrk="1" fontAlgn="base" hangingPunct="1">
              <a:spcBef>
                <a:spcPct val="20000"/>
              </a:spcBef>
              <a:spcAft>
                <a:spcPct val="0"/>
              </a:spcAft>
              <a:buChar char="•"/>
              <a:defRPr sz="2400">
                <a:solidFill>
                  <a:srgbClr val="28465A"/>
                </a:solidFill>
                <a:latin typeface="+mj-lt"/>
              </a:defRPr>
            </a:lvl3pPr>
            <a:lvl4pPr marL="1049338" indent="-285750" algn="l" rtl="0" eaLnBrk="1" fontAlgn="base" hangingPunct="1">
              <a:spcBef>
                <a:spcPct val="20000"/>
              </a:spcBef>
              <a:spcAft>
                <a:spcPct val="0"/>
              </a:spcAft>
              <a:buChar char="•"/>
              <a:defRPr sz="2400">
                <a:solidFill>
                  <a:srgbClr val="28465A"/>
                </a:solidFill>
                <a:latin typeface="+mj-lt"/>
              </a:defRPr>
            </a:lvl4pPr>
            <a:lvl5pPr marL="1343025" indent="-292100" algn="l" rtl="0" eaLnBrk="1" fontAlgn="base" hangingPunct="1">
              <a:spcBef>
                <a:spcPct val="20000"/>
              </a:spcBef>
              <a:spcAft>
                <a:spcPct val="0"/>
              </a:spcAft>
              <a:buChar char="•"/>
              <a:defRPr sz="2400">
                <a:solidFill>
                  <a:srgbClr val="28465A"/>
                </a:solidFill>
                <a:latin typeface="+mj-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spcAft>
                <a:spcPts val="600"/>
              </a:spcAft>
            </a:pPr>
            <a:r>
              <a:rPr lang="fr-CH" sz="1200" dirty="0">
                <a:solidFill>
                  <a:srgbClr val="28465A"/>
                </a:solidFill>
              </a:rPr>
              <a:t>1. Top secret - Secret d’affaires</a:t>
            </a:r>
          </a:p>
          <a:p>
            <a:r>
              <a:rPr lang="fr-CH" sz="1200" dirty="0">
                <a:solidFill>
                  <a:srgbClr val="28465A"/>
                </a:solidFill>
              </a:rPr>
              <a:t>2. Indication des sources</a:t>
            </a:r>
          </a:p>
          <a:p>
            <a:pPr>
              <a:lnSpc>
                <a:spcPct val="150000"/>
              </a:lnSpc>
              <a:tabLst>
                <a:tab pos="274638" algn="l"/>
              </a:tabLst>
            </a:pPr>
            <a:r>
              <a:rPr lang="fr-CH" sz="1200" dirty="0">
                <a:solidFill>
                  <a:srgbClr val="28465A"/>
                </a:solidFill>
              </a:rPr>
              <a:t>	2.1 Droits sur le texte</a:t>
            </a:r>
          </a:p>
          <a:p>
            <a:pPr>
              <a:lnSpc>
                <a:spcPct val="150000"/>
              </a:lnSpc>
              <a:tabLst>
                <a:tab pos="274638" algn="l"/>
              </a:tabLst>
            </a:pPr>
            <a:r>
              <a:rPr lang="fr-CH" sz="1200" dirty="0">
                <a:solidFill>
                  <a:srgbClr val="28465A"/>
                </a:solidFill>
              </a:rPr>
              <a:t>	2.2 Droit à l’image</a:t>
            </a:r>
          </a:p>
          <a:p>
            <a:pPr marL="896938" lvl="4">
              <a:spcBef>
                <a:spcPts val="0"/>
              </a:spcBef>
              <a:buFont typeface="Symbol" panose="05050102010706020507" pitchFamily="18" charset="2"/>
              <a:buChar char="-"/>
              <a:tabLst>
                <a:tab pos="274638" algn="l"/>
              </a:tabLst>
            </a:pPr>
            <a:r>
              <a:rPr lang="fr-CH" sz="1200" dirty="0"/>
              <a:t>Droit d’auteur sur des photos</a:t>
            </a:r>
          </a:p>
          <a:p>
            <a:pPr marL="896938" lvl="4">
              <a:spcBef>
                <a:spcPts val="0"/>
              </a:spcBef>
              <a:buFont typeface="Symbol" panose="05050102010706020507" pitchFamily="18" charset="2"/>
              <a:buChar char="-"/>
              <a:tabLst>
                <a:tab pos="274638" algn="l"/>
              </a:tabLst>
            </a:pPr>
            <a:r>
              <a:rPr lang="fr-CH" sz="1200" dirty="0"/>
              <a:t>Licence</a:t>
            </a:r>
          </a:p>
          <a:p>
            <a:pPr>
              <a:lnSpc>
                <a:spcPct val="150000"/>
              </a:lnSpc>
              <a:tabLst>
                <a:tab pos="274638" algn="l"/>
              </a:tabLst>
            </a:pPr>
            <a:r>
              <a:rPr lang="fr-CH" sz="1200" dirty="0">
                <a:solidFill>
                  <a:srgbClr val="28465A"/>
                </a:solidFill>
              </a:rPr>
              <a:t>	2.3 Droit à la propre image</a:t>
            </a:r>
          </a:p>
          <a:p>
            <a:pPr>
              <a:lnSpc>
                <a:spcPct val="150000"/>
              </a:lnSpc>
              <a:spcAft>
                <a:spcPts val="600"/>
              </a:spcAft>
              <a:tabLst>
                <a:tab pos="274638" algn="l"/>
              </a:tabLst>
            </a:pPr>
            <a:r>
              <a:rPr lang="fr-CH" sz="1200" dirty="0">
                <a:solidFill>
                  <a:srgbClr val="28465A"/>
                </a:solidFill>
              </a:rPr>
              <a:t>	2.4 Droit à l’image cinématographique</a:t>
            </a:r>
          </a:p>
          <a:p>
            <a:pPr>
              <a:lnSpc>
                <a:spcPct val="150000"/>
              </a:lnSpc>
              <a:tabLst>
                <a:tab pos="274638" algn="l"/>
              </a:tabLst>
            </a:pPr>
            <a:r>
              <a:rPr lang="fr-CH" sz="1200" dirty="0">
                <a:solidFill>
                  <a:srgbClr val="28465A"/>
                </a:solidFill>
              </a:rPr>
              <a:t>3. Synthèse</a:t>
            </a:r>
          </a:p>
          <a:p>
            <a:endParaRPr lang="de-CH" sz="1200" kern="0" dirty="0"/>
          </a:p>
        </p:txBody>
      </p:sp>
    </p:spTree>
    <p:extLst>
      <p:ext uri="{BB962C8B-B14F-4D97-AF65-F5344CB8AC3E}">
        <p14:creationId xmlns:p14="http://schemas.microsoft.com/office/powerpoint/2010/main" val="1030252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79660C4-C93E-4160-B3E5-506A1D7ECA3E}"/>
              </a:ext>
            </a:extLst>
          </p:cNvPr>
          <p:cNvSpPr>
            <a:spLocks noGrp="1"/>
          </p:cNvSpPr>
          <p:nvPr>
            <p:ph type="title"/>
          </p:nvPr>
        </p:nvSpPr>
        <p:spPr/>
        <p:txBody>
          <a:bodyPr/>
          <a:lstStyle/>
          <a:p>
            <a:r>
              <a:rPr lang="fr-CH" dirty="0"/>
              <a:t>Droit à la propre image : Code de conduite</a:t>
            </a:r>
          </a:p>
        </p:txBody>
      </p:sp>
      <p:sp>
        <p:nvSpPr>
          <p:cNvPr id="5" name="Inhaltsplatzhalter 4">
            <a:extLst>
              <a:ext uri="{FF2B5EF4-FFF2-40B4-BE49-F238E27FC236}">
                <a16:creationId xmlns:a16="http://schemas.microsoft.com/office/drawing/2014/main" xmlns="" id="{C5580F4F-37E4-4A35-BE57-8D35C7FA9124}"/>
              </a:ext>
            </a:extLst>
          </p:cNvPr>
          <p:cNvSpPr txBox="1">
            <a:spLocks noGrp="1"/>
          </p:cNvSpPr>
          <p:nvPr>
            <p:ph idx="1"/>
          </p:nvPr>
        </p:nvSpPr>
        <p:spPr>
          <a:xfrm>
            <a:off x="762000" y="1868400"/>
            <a:ext cx="7696200" cy="1504950"/>
          </a:xfrm>
          <a:prstGeom prst="rect">
            <a:avLst/>
          </a:prstGeom>
          <a:solidFill>
            <a:schemeClr val="bg1">
              <a:lumMod val="95000"/>
            </a:schemeClr>
          </a:solidFill>
        </p:spPr>
        <p:txBody>
          <a:bodyPr wrap="square" lIns="90000" tIns="90000" rIns="90000" bIns="90000" rtlCol="0" anchor="t" anchorCtr="0">
            <a:noAutofit/>
          </a:bodyPr>
          <a:lstStyle/>
          <a:p>
            <a:pPr marL="0" indent="0">
              <a:spcAft>
                <a:spcPts val="300"/>
              </a:spcAft>
              <a:buNone/>
            </a:pPr>
            <a:r>
              <a:rPr lang="fr-CH" sz="1400" b="1" dirty="0">
                <a:solidFill>
                  <a:srgbClr val="28465A"/>
                </a:solidFill>
              </a:rPr>
              <a:t>Photos de personnes en particulier</a:t>
            </a:r>
          </a:p>
          <a:p>
            <a:pPr>
              <a:spcAft>
                <a:spcPts val="300"/>
              </a:spcAft>
              <a:buFont typeface="Wingdings" panose="05000000000000000000" pitchFamily="2" charset="2"/>
              <a:buChar char="ü"/>
            </a:pPr>
            <a:r>
              <a:rPr lang="fr-CH" sz="1400" dirty="0">
                <a:solidFill>
                  <a:srgbClr val="28465A"/>
                </a:solidFill>
              </a:rPr>
              <a:t>Informer de la prise de vue</a:t>
            </a:r>
          </a:p>
          <a:p>
            <a:pPr>
              <a:spcAft>
                <a:spcPts val="300"/>
              </a:spcAft>
              <a:buFont typeface="Wingdings" panose="05000000000000000000" pitchFamily="2" charset="2"/>
              <a:buChar char="ü"/>
            </a:pPr>
            <a:r>
              <a:rPr lang="fr-CH" sz="1400" dirty="0">
                <a:solidFill>
                  <a:srgbClr val="28465A"/>
                </a:solidFill>
              </a:rPr>
              <a:t>Informer des publications prévues</a:t>
            </a:r>
            <a:br>
              <a:rPr lang="fr-CH" sz="1400" dirty="0">
                <a:solidFill>
                  <a:srgbClr val="28465A"/>
                </a:solidFill>
              </a:rPr>
            </a:br>
            <a:r>
              <a:rPr lang="fr-CH" sz="1400" dirty="0">
                <a:solidFill>
                  <a:srgbClr val="28465A"/>
                </a:solidFill>
              </a:rPr>
              <a:t>(internet, médias imprimés, brochures publicitaires, etc.)</a:t>
            </a:r>
          </a:p>
          <a:p>
            <a:pPr>
              <a:spcBef>
                <a:spcPts val="0"/>
              </a:spcBef>
              <a:spcAft>
                <a:spcPts val="300"/>
              </a:spcAft>
              <a:buFont typeface="Wingdings" panose="05000000000000000000" pitchFamily="2" charset="2"/>
              <a:buChar char="ü"/>
            </a:pPr>
            <a:r>
              <a:rPr lang="fr-CH" dirty="0"/>
              <a:t>Donner la p</a:t>
            </a:r>
            <a:r>
              <a:rPr lang="fr-CH" sz="1400" dirty="0">
                <a:solidFill>
                  <a:srgbClr val="28465A"/>
                </a:solidFill>
              </a:rPr>
              <a:t>ossibilité de voir les photos</a:t>
            </a:r>
          </a:p>
          <a:p>
            <a:pPr marL="0" indent="0">
              <a:spcBef>
                <a:spcPts val="0"/>
              </a:spcBef>
              <a:spcAft>
                <a:spcPts val="300"/>
              </a:spcAft>
              <a:buNone/>
            </a:pPr>
            <a:endParaRPr lang="de-CH" sz="1400" dirty="0">
              <a:solidFill>
                <a:srgbClr val="28465A"/>
              </a:solidFill>
            </a:endParaRPr>
          </a:p>
        </p:txBody>
      </p:sp>
      <p:sp>
        <p:nvSpPr>
          <p:cNvPr id="6" name="Inhaltsplatzhalter 4">
            <a:extLst>
              <a:ext uri="{FF2B5EF4-FFF2-40B4-BE49-F238E27FC236}">
                <a16:creationId xmlns:a16="http://schemas.microsoft.com/office/drawing/2014/main" xmlns="" id="{ACED43CF-A369-4D67-A1F6-2625A8BED8E7}"/>
              </a:ext>
            </a:extLst>
          </p:cNvPr>
          <p:cNvSpPr txBox="1">
            <a:spLocks/>
          </p:cNvSpPr>
          <p:nvPr/>
        </p:nvSpPr>
        <p:spPr bwMode="auto">
          <a:xfrm>
            <a:off x="762000" y="3573016"/>
            <a:ext cx="7696200" cy="2736304"/>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rtlCol="0" anchor="t" anchorCtr="0" compatLnSpc="1">
            <a:prstTxWarp prst="textNoShape">
              <a:avLst/>
            </a:prstTxWarp>
            <a:noAutofit/>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FontTx/>
              <a:buNone/>
            </a:pPr>
            <a:r>
              <a:rPr lang="fr-CH" b="1" dirty="0"/>
              <a:t>Photos de groupes</a:t>
            </a:r>
          </a:p>
          <a:p>
            <a:pPr marL="285750" indent="-285750">
              <a:spcAft>
                <a:spcPts val="300"/>
              </a:spcAft>
              <a:buFont typeface="Wingdings" panose="05000000000000000000" pitchFamily="2" charset="2"/>
              <a:buChar char="ü"/>
            </a:pPr>
            <a:r>
              <a:rPr lang="fr-CH" dirty="0"/>
              <a:t>Informer de la prise de vue </a:t>
            </a:r>
          </a:p>
          <a:p>
            <a:pPr marL="285750" indent="-285750">
              <a:spcAft>
                <a:spcPts val="300"/>
              </a:spcAft>
              <a:buFont typeface="Wingdings" panose="05000000000000000000" pitchFamily="2" charset="2"/>
              <a:buChar char="ü"/>
            </a:pPr>
            <a:r>
              <a:rPr lang="fr-CH" dirty="0"/>
              <a:t>Informer des publications prévues</a:t>
            </a:r>
            <a:br>
              <a:rPr lang="fr-CH" dirty="0"/>
            </a:br>
            <a:r>
              <a:rPr lang="fr-CH" dirty="0"/>
              <a:t>(internet, médias imprimés, brochures publicitaires, etc.)</a:t>
            </a:r>
          </a:p>
        </p:txBody>
      </p:sp>
      <p:pic>
        <p:nvPicPr>
          <p:cNvPr id="9" name="Grafik 8">
            <a:extLst>
              <a:ext uri="{FF2B5EF4-FFF2-40B4-BE49-F238E27FC236}">
                <a16:creationId xmlns:a16="http://schemas.microsoft.com/office/drawing/2014/main" xmlns="" id="{3F21AB47-E620-4410-98A5-EDBBB8D8B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473" y="4951446"/>
            <a:ext cx="3639343" cy="1213858"/>
          </a:xfrm>
          <a:prstGeom prst="rect">
            <a:avLst/>
          </a:prstGeom>
        </p:spPr>
      </p:pic>
      <p:sp>
        <p:nvSpPr>
          <p:cNvPr id="10" name="Textfeld 9">
            <a:extLst>
              <a:ext uri="{FF2B5EF4-FFF2-40B4-BE49-F238E27FC236}">
                <a16:creationId xmlns:a16="http://schemas.microsoft.com/office/drawing/2014/main" xmlns="" id="{7D4EFFE8-AB80-4D43-939C-49F7D6DD0DFE}"/>
              </a:ext>
            </a:extLst>
          </p:cNvPr>
          <p:cNvSpPr txBox="1"/>
          <p:nvPr/>
        </p:nvSpPr>
        <p:spPr>
          <a:xfrm>
            <a:off x="4638836" y="5845047"/>
            <a:ext cx="720080" cy="320257"/>
          </a:xfrm>
          <a:prstGeom prst="rect">
            <a:avLst/>
          </a:prstGeom>
          <a:noFill/>
          <a:ln>
            <a:solidFill>
              <a:srgbClr val="28465A"/>
            </a:solidFill>
            <a:prstDash val="dash"/>
          </a:ln>
        </p:spPr>
        <p:txBody>
          <a:bodyPr wrap="square" tIns="90000" bIns="90000" rtlCol="0" anchor="ctr">
            <a:spAutoFit/>
          </a:bodyPr>
          <a:lstStyle>
            <a:defPPr>
              <a:defRPr lang="de-DE"/>
            </a:defPPr>
            <a:lvl1pPr>
              <a:defRPr sz="900">
                <a:solidFill>
                  <a:srgbClr val="28465A"/>
                </a:solidFill>
              </a:defRPr>
            </a:lvl1pPr>
          </a:lstStyle>
          <a:p>
            <a:r>
              <a:rPr lang="fr-CH" dirty="0"/>
              <a:t>Keystone</a:t>
            </a:r>
          </a:p>
        </p:txBody>
      </p:sp>
      <p:sp>
        <p:nvSpPr>
          <p:cNvPr id="3" name="Foliennummernplatzhalter 2">
            <a:extLst>
              <a:ext uri="{FF2B5EF4-FFF2-40B4-BE49-F238E27FC236}">
                <a16:creationId xmlns:a16="http://schemas.microsoft.com/office/drawing/2014/main" xmlns="" id="{18F03B30-02F0-4C7D-868B-FA1E0208EFA7}"/>
              </a:ext>
            </a:extLst>
          </p:cNvPr>
          <p:cNvSpPr>
            <a:spLocks noGrp="1"/>
          </p:cNvSpPr>
          <p:nvPr>
            <p:ph type="sldNum" sz="quarter" idx="10"/>
          </p:nvPr>
        </p:nvSpPr>
        <p:spPr/>
        <p:txBody>
          <a:bodyPr/>
          <a:lstStyle/>
          <a:p>
            <a:pPr algn="r"/>
            <a:r>
              <a:rPr lang="fr-CH" dirty="0"/>
              <a:t>Page </a:t>
            </a:r>
            <a:fld id="{4D9E7F07-52BA-4676-A810-3F50F5451F27}" type="slidenum">
              <a:rPr lang="de-CH" smtClean="0"/>
              <a:pPr algn="r"/>
              <a:t>30</a:t>
            </a:fld>
            <a:endParaRPr lang="de-CH" dirty="0"/>
          </a:p>
        </p:txBody>
      </p:sp>
    </p:spTree>
    <p:extLst>
      <p:ext uri="{BB962C8B-B14F-4D97-AF65-F5344CB8AC3E}">
        <p14:creationId xmlns:p14="http://schemas.microsoft.com/office/powerpoint/2010/main" val="1613302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6409907" cy="432047"/>
          </a:xfrm>
        </p:spPr>
        <p:txBody>
          <a:bodyPr/>
          <a:lstStyle/>
          <a:p>
            <a:r>
              <a:rPr lang="fr-CH" dirty="0"/>
              <a:t>2.3 Droit à l’image cinématographique</a:t>
            </a:r>
          </a:p>
        </p:txBody>
      </p:sp>
      <p:sp>
        <p:nvSpPr>
          <p:cNvPr id="7" name="Inhaltsplatzhalter 2">
            <a:extLst>
              <a:ext uri="{FF2B5EF4-FFF2-40B4-BE49-F238E27FC236}">
                <a16:creationId xmlns:a16="http://schemas.microsoft.com/office/drawing/2014/main" xmlns="" id="{71C963C7-1805-45DD-96E5-AABD45D10C17}"/>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Comment citer les sources de vidéos?</a:t>
            </a:r>
          </a:p>
        </p:txBody>
      </p:sp>
    </p:spTree>
    <p:extLst>
      <p:ext uri="{BB962C8B-B14F-4D97-AF65-F5344CB8AC3E}">
        <p14:creationId xmlns:p14="http://schemas.microsoft.com/office/powerpoint/2010/main" val="409321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xmlns="" id="{FAC74851-1AFC-4823-9545-C1659CFCBAE6}"/>
              </a:ext>
            </a:extLst>
          </p:cNvPr>
          <p:cNvPicPr>
            <a:picLocks noChangeAspect="1"/>
          </p:cNvPicPr>
          <p:nvPr/>
        </p:nvPicPr>
        <p:blipFill rotWithShape="1">
          <a:blip r:embed="rId3"/>
          <a:srcRect r="9501"/>
          <a:stretch/>
        </p:blipFill>
        <p:spPr>
          <a:xfrm>
            <a:off x="6228184" y="3736876"/>
            <a:ext cx="2131415" cy="1184889"/>
          </a:xfrm>
          <a:prstGeom prst="rect">
            <a:avLst/>
          </a:prstGeom>
        </p:spPr>
      </p:pic>
      <p:pic>
        <p:nvPicPr>
          <p:cNvPr id="4" name="Grafik 3">
            <a:extLst>
              <a:ext uri="{FF2B5EF4-FFF2-40B4-BE49-F238E27FC236}">
                <a16:creationId xmlns:a16="http://schemas.microsoft.com/office/drawing/2014/main" xmlns="" id="{E54DCCBF-867B-4183-8229-E6B2DE161B79}"/>
              </a:ext>
            </a:extLst>
          </p:cNvPr>
          <p:cNvPicPr>
            <a:picLocks noChangeAspect="1"/>
          </p:cNvPicPr>
          <p:nvPr/>
        </p:nvPicPr>
        <p:blipFill>
          <a:blip r:embed="rId4"/>
          <a:stretch>
            <a:fillRect/>
          </a:stretch>
        </p:blipFill>
        <p:spPr>
          <a:xfrm>
            <a:off x="816820" y="3736930"/>
            <a:ext cx="2250374" cy="1236070"/>
          </a:xfrm>
          <a:prstGeom prst="rect">
            <a:avLst/>
          </a:prstGeom>
        </p:spPr>
      </p:pic>
      <p:sp>
        <p:nvSpPr>
          <p:cNvPr id="2" name="Titel 1">
            <a:extLst>
              <a:ext uri="{FF2B5EF4-FFF2-40B4-BE49-F238E27FC236}">
                <a16:creationId xmlns:a16="http://schemas.microsoft.com/office/drawing/2014/main" xmlns="" id="{D9493BDF-B37B-4CF8-A415-44DD2EA4F0B6}"/>
              </a:ext>
            </a:extLst>
          </p:cNvPr>
          <p:cNvSpPr>
            <a:spLocks noGrp="1"/>
          </p:cNvSpPr>
          <p:nvPr>
            <p:ph type="title"/>
          </p:nvPr>
        </p:nvSpPr>
        <p:spPr/>
        <p:txBody>
          <a:bodyPr/>
          <a:lstStyle/>
          <a:p>
            <a:r>
              <a:rPr lang="fr-CH" dirty="0"/>
              <a:t>Matériel vidéo</a:t>
            </a:r>
          </a:p>
        </p:txBody>
      </p:sp>
      <p:sp>
        <p:nvSpPr>
          <p:cNvPr id="3" name="Inhaltsplatzhalter 2">
            <a:extLst>
              <a:ext uri="{FF2B5EF4-FFF2-40B4-BE49-F238E27FC236}">
                <a16:creationId xmlns:a16="http://schemas.microsoft.com/office/drawing/2014/main" xmlns="" id="{9C70CD2B-2AC1-44FC-A022-D2036EAA585A}"/>
              </a:ext>
            </a:extLst>
          </p:cNvPr>
          <p:cNvSpPr>
            <a:spLocks noGrp="1"/>
          </p:cNvSpPr>
          <p:nvPr>
            <p:ph idx="1"/>
          </p:nvPr>
        </p:nvSpPr>
        <p:spPr>
          <a:xfrm>
            <a:off x="3347864" y="983595"/>
            <a:ext cx="5110336" cy="584775"/>
          </a:xfrm>
          <a:solidFill>
            <a:schemeClr val="tx2">
              <a:lumMod val="20000"/>
              <a:lumOff val="80000"/>
            </a:schemeClr>
          </a:solidFill>
        </p:spPr>
        <p:txBody>
          <a:bodyPr lIns="360000" tIns="90000" rIns="90000" bIns="90000"/>
          <a:lstStyle/>
          <a:p>
            <a:pPr marL="0" indent="0">
              <a:buNone/>
            </a:pPr>
            <a:r>
              <a:rPr lang="fr-CH" sz="1000" b="1" dirty="0"/>
              <a:t>Droits à la propre image</a:t>
            </a:r>
          </a:p>
          <a:p>
            <a:pPr marL="0" indent="0">
              <a:buNone/>
            </a:pPr>
            <a:r>
              <a:rPr lang="fr-CH" sz="1000" dirty="0"/>
              <a:t>Pour le matériel vidéo, les mêmes droits de la personnalité sont applicables pour que pour les photos.</a:t>
            </a:r>
          </a:p>
        </p:txBody>
      </p:sp>
      <p:sp>
        <p:nvSpPr>
          <p:cNvPr id="8" name="Textfeld 7">
            <a:extLst>
              <a:ext uri="{FF2B5EF4-FFF2-40B4-BE49-F238E27FC236}">
                <a16:creationId xmlns:a16="http://schemas.microsoft.com/office/drawing/2014/main" xmlns="" id="{123F5909-AC28-4DBC-ADA3-5A4C5B30AD2B}"/>
              </a:ext>
            </a:extLst>
          </p:cNvPr>
          <p:cNvSpPr txBox="1"/>
          <p:nvPr/>
        </p:nvSpPr>
        <p:spPr>
          <a:xfrm>
            <a:off x="834269" y="4428401"/>
            <a:ext cx="2184327" cy="584775"/>
          </a:xfrm>
          <a:prstGeom prst="rect">
            <a:avLst/>
          </a:prstGeom>
          <a:noFill/>
        </p:spPr>
        <p:txBody>
          <a:bodyPr wrap="square" rtlCol="0">
            <a:spAutoFit/>
          </a:bodyPr>
          <a:lstStyle/>
          <a:p>
            <a:r>
              <a:rPr lang="fr-CH" sz="1600" b="1" dirty="0">
                <a:solidFill>
                  <a:schemeClr val="bg1"/>
                </a:solidFill>
                <a:latin typeface="+mj-lt"/>
              </a:rPr>
              <a:t>VIDÉO</a:t>
            </a:r>
            <a:br>
              <a:rPr lang="fr-CH" sz="1600" b="1" dirty="0">
                <a:solidFill>
                  <a:schemeClr val="bg1"/>
                </a:solidFill>
                <a:latin typeface="+mj-lt"/>
              </a:rPr>
            </a:br>
            <a:r>
              <a:rPr lang="fr-CH" sz="800" b="1" dirty="0">
                <a:solidFill>
                  <a:schemeClr val="bg1"/>
                </a:solidFill>
                <a:latin typeface="+mj-lt"/>
              </a:rPr>
              <a:t>«</a:t>
            </a:r>
            <a:r>
              <a:rPr lang="fr-FR" sz="800" b="1" dirty="0">
                <a:solidFill>
                  <a:schemeClr val="bg1"/>
                </a:solidFill>
                <a:latin typeface="+mj-lt"/>
              </a:rPr>
              <a:t>Deux minutes pour comprendre le développement durable</a:t>
            </a:r>
            <a:r>
              <a:rPr lang="fr-CH" sz="800" b="1" dirty="0">
                <a:solidFill>
                  <a:schemeClr val="bg1"/>
                </a:solidFill>
                <a:latin typeface="+mj-lt"/>
              </a:rPr>
              <a:t>»</a:t>
            </a:r>
          </a:p>
        </p:txBody>
      </p:sp>
      <p:sp>
        <p:nvSpPr>
          <p:cNvPr id="10" name="Inhaltsplatzhalter 2">
            <a:extLst>
              <a:ext uri="{FF2B5EF4-FFF2-40B4-BE49-F238E27FC236}">
                <a16:creationId xmlns:a16="http://schemas.microsoft.com/office/drawing/2014/main" xmlns="" id="{8174655C-FDF3-4340-A7E5-9678AC578CD3}"/>
              </a:ext>
            </a:extLst>
          </p:cNvPr>
          <p:cNvSpPr txBox="1">
            <a:spLocks/>
          </p:cNvSpPr>
          <p:nvPr/>
        </p:nvSpPr>
        <p:spPr bwMode="auto">
          <a:xfrm>
            <a:off x="782622" y="1868399"/>
            <a:ext cx="7696200" cy="1571791"/>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t>Indication de la source du matériel vidéo</a:t>
            </a:r>
          </a:p>
          <a:p>
            <a:pPr>
              <a:spcAft>
                <a:spcPts val="300"/>
              </a:spcAft>
              <a:buFont typeface="Wingdings" panose="05000000000000000000" pitchFamily="2" charset="2"/>
              <a:buChar char="§"/>
            </a:pPr>
            <a:r>
              <a:rPr lang="fr-CH" dirty="0"/>
              <a:t>Auteur : propriétaire légal de la vidéo, de la production cinématographique</a:t>
            </a:r>
            <a:br>
              <a:rPr lang="fr-CH" dirty="0"/>
            </a:br>
            <a:r>
              <a:rPr lang="fr-CH" dirty="0"/>
              <a:t>ou nom du producteur</a:t>
            </a:r>
          </a:p>
          <a:p>
            <a:pPr>
              <a:spcAft>
                <a:spcPts val="300"/>
              </a:spcAft>
              <a:buFont typeface="Wingdings" panose="05000000000000000000" pitchFamily="2" charset="2"/>
              <a:buChar char="§"/>
            </a:pPr>
            <a:r>
              <a:rPr lang="fr-CH" dirty="0"/>
              <a:t>Année de publication</a:t>
            </a:r>
          </a:p>
          <a:p>
            <a:pPr>
              <a:spcAft>
                <a:spcPts val="300"/>
              </a:spcAft>
              <a:buFont typeface="Wingdings" panose="05000000000000000000" pitchFamily="2" charset="2"/>
              <a:buChar char="§"/>
            </a:pPr>
            <a:r>
              <a:rPr lang="fr-CH" dirty="0"/>
              <a:t>URL + consulté le [date] </a:t>
            </a:r>
          </a:p>
        </p:txBody>
      </p:sp>
      <p:sp>
        <p:nvSpPr>
          <p:cNvPr id="11" name="Textfeld 10">
            <a:extLst>
              <a:ext uri="{FF2B5EF4-FFF2-40B4-BE49-F238E27FC236}">
                <a16:creationId xmlns:a16="http://schemas.microsoft.com/office/drawing/2014/main" xmlns="" id="{7322918C-EDFF-4F14-8D8B-29BA08F009EB}"/>
              </a:ext>
            </a:extLst>
          </p:cNvPr>
          <p:cNvSpPr txBox="1"/>
          <p:nvPr/>
        </p:nvSpPr>
        <p:spPr>
          <a:xfrm>
            <a:off x="782622" y="5202161"/>
            <a:ext cx="2284572" cy="891134"/>
          </a:xfrm>
          <a:prstGeom prst="rect">
            <a:avLst/>
          </a:prstGeom>
          <a:noFill/>
          <a:ln>
            <a:solidFill>
              <a:srgbClr val="28465A"/>
            </a:solidFill>
            <a:prstDash val="dash"/>
          </a:ln>
        </p:spPr>
        <p:txBody>
          <a:bodyPr wrap="square" rtlCol="0">
            <a:noAutofit/>
          </a:bodyPr>
          <a:lstStyle>
            <a:defPPr>
              <a:defRPr lang="de-DE"/>
            </a:defPPr>
            <a:lvl1pPr algn="ctr">
              <a:defRPr sz="900">
                <a:solidFill>
                  <a:srgbClr val="28465A"/>
                </a:solidFill>
              </a:defRPr>
            </a:lvl1pPr>
          </a:lstStyle>
          <a:p>
            <a:pPr algn="l"/>
            <a:r>
              <a:rPr lang="fr-FR" dirty="0"/>
              <a:t>« Deux minutes pour comprendre le développement durable »</a:t>
            </a:r>
          </a:p>
          <a:p>
            <a:pPr algn="l"/>
            <a:r>
              <a:rPr lang="fr-CH" dirty="0">
                <a:hlinkClick r:id="rId5"/>
              </a:rPr>
              <a:t>https://www.youtube.com/watch?reload=9&amp;v=VAPfpaTwp_A</a:t>
            </a:r>
            <a:r>
              <a:rPr lang="fr-CH" dirty="0"/>
              <a:t> </a:t>
            </a:r>
            <a:br>
              <a:rPr lang="fr-CH" dirty="0"/>
            </a:br>
            <a:r>
              <a:rPr lang="fr-CH" dirty="0"/>
              <a:t>Consulté le: 18.08.2018</a:t>
            </a:r>
          </a:p>
        </p:txBody>
      </p:sp>
      <p:sp>
        <p:nvSpPr>
          <p:cNvPr id="14" name="Textfeld 13">
            <a:extLst>
              <a:ext uri="{FF2B5EF4-FFF2-40B4-BE49-F238E27FC236}">
                <a16:creationId xmlns:a16="http://schemas.microsoft.com/office/drawing/2014/main" xmlns="" id="{6EA999A6-B0D3-411C-BB92-A4A4A486C819}"/>
              </a:ext>
            </a:extLst>
          </p:cNvPr>
          <p:cNvSpPr txBox="1"/>
          <p:nvPr/>
        </p:nvSpPr>
        <p:spPr>
          <a:xfrm>
            <a:off x="3641288" y="5202160"/>
            <a:ext cx="2167638" cy="891135"/>
          </a:xfrm>
          <a:prstGeom prst="rect">
            <a:avLst/>
          </a:prstGeom>
          <a:noFill/>
          <a:ln>
            <a:solidFill>
              <a:srgbClr val="28465A"/>
            </a:solidFill>
            <a:prstDash val="dash"/>
          </a:ln>
        </p:spPr>
        <p:txBody>
          <a:bodyPr wrap="square" rtlCol="0">
            <a:noAutofit/>
          </a:bodyPr>
          <a:lstStyle>
            <a:defPPr>
              <a:defRPr lang="de-DE"/>
            </a:defPPr>
            <a:lvl1pPr algn="ctr">
              <a:defRPr sz="900">
                <a:solidFill>
                  <a:srgbClr val="28465A"/>
                </a:solidFill>
              </a:defRPr>
            </a:lvl1pPr>
          </a:lstStyle>
          <a:p>
            <a:pPr algn="l"/>
            <a:r>
              <a:rPr lang="fr-CH" dirty="0"/>
              <a:t>«</a:t>
            </a:r>
            <a:r>
              <a:rPr lang="fr-FR" dirty="0" err="1"/>
              <a:t>Appenzeller</a:t>
            </a:r>
            <a:r>
              <a:rPr lang="fr-FR" dirty="0"/>
              <a:t> Fromage - Banque - France - 2016</a:t>
            </a:r>
            <a:r>
              <a:rPr lang="fr-CH" dirty="0"/>
              <a:t>» </a:t>
            </a:r>
          </a:p>
          <a:p>
            <a:pPr algn="l"/>
            <a:r>
              <a:rPr lang="fr-CH" dirty="0">
                <a:hlinkClick r:id="rId6"/>
              </a:rPr>
              <a:t>https://www.youtube.com/watch?v=IOL4P0PSfRI</a:t>
            </a:r>
            <a:r>
              <a:rPr lang="fr-CH" dirty="0"/>
              <a:t>  </a:t>
            </a:r>
          </a:p>
          <a:p>
            <a:pPr algn="l"/>
            <a:r>
              <a:rPr lang="fr-CH" dirty="0"/>
              <a:t>Consulté le: 18.08.2018</a:t>
            </a:r>
          </a:p>
        </p:txBody>
      </p:sp>
      <p:grpSp>
        <p:nvGrpSpPr>
          <p:cNvPr id="5" name="Gruppieren 4">
            <a:extLst>
              <a:ext uri="{FF2B5EF4-FFF2-40B4-BE49-F238E27FC236}">
                <a16:creationId xmlns:a16="http://schemas.microsoft.com/office/drawing/2014/main" xmlns="" id="{69020746-39C0-44D7-A1ED-69467261C2F6}"/>
              </a:ext>
            </a:extLst>
          </p:cNvPr>
          <p:cNvGrpSpPr/>
          <p:nvPr/>
        </p:nvGrpSpPr>
        <p:grpSpPr>
          <a:xfrm>
            <a:off x="3641288" y="3722192"/>
            <a:ext cx="2170326" cy="1375257"/>
            <a:chOff x="3641288" y="3430606"/>
            <a:chExt cx="2170326" cy="1375257"/>
          </a:xfrm>
        </p:grpSpPr>
        <p:pic>
          <p:nvPicPr>
            <p:cNvPr id="16" name="Grafik 15">
              <a:extLst>
                <a:ext uri="{FF2B5EF4-FFF2-40B4-BE49-F238E27FC236}">
                  <a16:creationId xmlns:a16="http://schemas.microsoft.com/office/drawing/2014/main" xmlns="" id="{04F61127-A05E-4362-99E1-AB3F791563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288" y="3430606"/>
              <a:ext cx="2167638" cy="1375257"/>
            </a:xfrm>
            <a:prstGeom prst="rect">
              <a:avLst/>
            </a:prstGeom>
          </p:spPr>
        </p:pic>
        <p:sp>
          <p:nvSpPr>
            <p:cNvPr id="17" name="Rechteck 16">
              <a:extLst>
                <a:ext uri="{FF2B5EF4-FFF2-40B4-BE49-F238E27FC236}">
                  <a16:creationId xmlns:a16="http://schemas.microsoft.com/office/drawing/2014/main" xmlns="" id="{1AF17BD1-6940-489A-8CF5-3E04E8216420}"/>
                </a:ext>
              </a:extLst>
            </p:cNvPr>
            <p:cNvSpPr/>
            <p:nvPr/>
          </p:nvSpPr>
          <p:spPr>
            <a:xfrm>
              <a:off x="3643976" y="4045404"/>
              <a:ext cx="2167638" cy="584775"/>
            </a:xfrm>
            <a:prstGeom prst="rect">
              <a:avLst/>
            </a:prstGeom>
          </p:spPr>
          <p:txBody>
            <a:bodyPr wrap="square">
              <a:spAutoFit/>
            </a:bodyPr>
            <a:lstStyle/>
            <a:p>
              <a:r>
                <a:rPr lang="fr-CH" sz="1600" b="1" dirty="0">
                  <a:solidFill>
                    <a:schemeClr val="bg1"/>
                  </a:solidFill>
                </a:rPr>
                <a:t>VIDÉO</a:t>
              </a:r>
              <a:r>
                <a:rPr lang="fr-CH" sz="4400" b="1" dirty="0">
                  <a:solidFill>
                    <a:schemeClr val="bg1"/>
                  </a:solidFill>
                </a:rPr>
                <a:t/>
              </a:r>
              <a:br>
                <a:rPr lang="fr-CH" sz="4400" b="1" dirty="0">
                  <a:solidFill>
                    <a:schemeClr val="bg1"/>
                  </a:solidFill>
                </a:rPr>
              </a:br>
              <a:r>
                <a:rPr lang="fr-CH" sz="800" b="1" dirty="0">
                  <a:solidFill>
                    <a:schemeClr val="bg1"/>
                  </a:solidFill>
                </a:rPr>
                <a:t>«</a:t>
              </a:r>
              <a:r>
                <a:rPr lang="fr-FR" sz="800" b="1" dirty="0" err="1">
                  <a:solidFill>
                    <a:schemeClr val="bg1"/>
                  </a:solidFill>
                </a:rPr>
                <a:t>Appenzeller</a:t>
              </a:r>
              <a:r>
                <a:rPr lang="fr-FR" sz="800" b="1" dirty="0">
                  <a:solidFill>
                    <a:schemeClr val="bg1"/>
                  </a:solidFill>
                </a:rPr>
                <a:t> Fromage - Banque - France - 2016</a:t>
              </a:r>
              <a:r>
                <a:rPr lang="fr-CH" sz="800" b="1" dirty="0">
                  <a:solidFill>
                    <a:schemeClr val="bg1"/>
                  </a:solidFill>
                </a:rPr>
                <a:t>»</a:t>
              </a:r>
            </a:p>
          </p:txBody>
        </p:sp>
      </p:grpSp>
      <p:sp>
        <p:nvSpPr>
          <p:cNvPr id="18" name="Rechteck 17">
            <a:extLst>
              <a:ext uri="{FF2B5EF4-FFF2-40B4-BE49-F238E27FC236}">
                <a16:creationId xmlns:a16="http://schemas.microsoft.com/office/drawing/2014/main" xmlns="" id="{7D1A9D0D-A7E6-41DD-95CD-4F8FE25270DF}"/>
              </a:ext>
            </a:extLst>
          </p:cNvPr>
          <p:cNvSpPr/>
          <p:nvPr/>
        </p:nvSpPr>
        <p:spPr>
          <a:xfrm>
            <a:off x="6228184" y="3736876"/>
            <a:ext cx="2131415" cy="707886"/>
          </a:xfrm>
          <a:prstGeom prst="rect">
            <a:avLst/>
          </a:prstGeom>
        </p:spPr>
        <p:txBody>
          <a:bodyPr wrap="square">
            <a:spAutoFit/>
          </a:bodyPr>
          <a:lstStyle/>
          <a:p>
            <a:r>
              <a:rPr lang="fr-CH" sz="1600" b="1" dirty="0">
                <a:solidFill>
                  <a:schemeClr val="tx1">
                    <a:lumMod val="75000"/>
                    <a:lumOff val="25000"/>
                  </a:schemeClr>
                </a:solidFill>
              </a:rPr>
              <a:t>VIDÉO</a:t>
            </a:r>
            <a:r>
              <a:rPr lang="fr-CH" sz="9600" b="1" dirty="0">
                <a:solidFill>
                  <a:schemeClr val="tx1">
                    <a:lumMod val="75000"/>
                    <a:lumOff val="25000"/>
                  </a:schemeClr>
                </a:solidFill>
              </a:rPr>
              <a:t/>
            </a:r>
            <a:br>
              <a:rPr lang="fr-CH" sz="9600" b="1" dirty="0">
                <a:solidFill>
                  <a:schemeClr val="tx1">
                    <a:lumMod val="75000"/>
                    <a:lumOff val="25000"/>
                  </a:schemeClr>
                </a:solidFill>
              </a:rPr>
            </a:br>
            <a:r>
              <a:rPr lang="fr-CH" sz="800" b="1" dirty="0">
                <a:solidFill>
                  <a:schemeClr val="tx1">
                    <a:lumMod val="75000"/>
                    <a:lumOff val="25000"/>
                  </a:schemeClr>
                </a:solidFill>
              </a:rPr>
              <a:t>«</a:t>
            </a:r>
            <a:r>
              <a:rPr lang="fr-FR" sz="800" b="1" dirty="0">
                <a:solidFill>
                  <a:schemeClr val="tx1">
                    <a:lumMod val="75000"/>
                    <a:lumOff val="25000"/>
                  </a:schemeClr>
                </a:solidFill>
              </a:rPr>
              <a:t>La crise des </a:t>
            </a:r>
            <a:r>
              <a:rPr lang="fr-FR" sz="800" b="1" dirty="0" err="1">
                <a:solidFill>
                  <a:schemeClr val="tx1">
                    <a:lumMod val="75000"/>
                    <a:lumOff val="25000"/>
                  </a:schemeClr>
                </a:solidFill>
              </a:rPr>
              <a:t>subprimes</a:t>
            </a:r>
            <a:r>
              <a:rPr lang="fr-FR" sz="800" b="1" dirty="0">
                <a:solidFill>
                  <a:schemeClr val="tx1">
                    <a:lumMod val="75000"/>
                    <a:lumOff val="25000"/>
                  </a:schemeClr>
                </a:solidFill>
              </a:rPr>
              <a:t> 2nde </a:t>
            </a:r>
          </a:p>
          <a:p>
            <a:r>
              <a:rPr lang="fr-FR" sz="800" b="1" dirty="0">
                <a:solidFill>
                  <a:schemeClr val="tx1">
                    <a:lumMod val="75000"/>
                    <a:lumOff val="25000"/>
                  </a:schemeClr>
                </a:solidFill>
              </a:rPr>
              <a:t>partie: Crise des emprunteurs »</a:t>
            </a:r>
            <a:endParaRPr lang="fr-CH" sz="800" b="1" dirty="0">
              <a:solidFill>
                <a:schemeClr val="tx1">
                  <a:lumMod val="75000"/>
                  <a:lumOff val="25000"/>
                </a:schemeClr>
              </a:solidFill>
            </a:endParaRPr>
          </a:p>
          <a:p>
            <a:endParaRPr lang="de-CH" sz="800" b="1" dirty="0">
              <a:solidFill>
                <a:schemeClr val="bg1"/>
              </a:solidFill>
            </a:endParaRPr>
          </a:p>
        </p:txBody>
      </p:sp>
      <p:sp>
        <p:nvSpPr>
          <p:cNvPr id="19" name="Textfeld 18">
            <a:extLst>
              <a:ext uri="{FF2B5EF4-FFF2-40B4-BE49-F238E27FC236}">
                <a16:creationId xmlns:a16="http://schemas.microsoft.com/office/drawing/2014/main" xmlns="" id="{757FC390-9817-4BBF-A71F-6B97D7F0AB8E}"/>
              </a:ext>
            </a:extLst>
          </p:cNvPr>
          <p:cNvSpPr txBox="1"/>
          <p:nvPr/>
        </p:nvSpPr>
        <p:spPr>
          <a:xfrm>
            <a:off x="6229964" y="5202160"/>
            <a:ext cx="2131414" cy="891136"/>
          </a:xfrm>
          <a:prstGeom prst="rect">
            <a:avLst/>
          </a:prstGeom>
          <a:noFill/>
          <a:ln>
            <a:solidFill>
              <a:srgbClr val="28465A"/>
            </a:solidFill>
            <a:prstDash val="dash"/>
          </a:ln>
        </p:spPr>
        <p:txBody>
          <a:bodyPr wrap="square" rtlCol="0">
            <a:noAutofit/>
          </a:bodyPr>
          <a:lstStyle>
            <a:defPPr>
              <a:defRPr lang="de-DE"/>
            </a:defPPr>
            <a:lvl1pPr algn="ctr">
              <a:defRPr sz="900">
                <a:solidFill>
                  <a:srgbClr val="28465A"/>
                </a:solidFill>
              </a:defRPr>
            </a:lvl1pPr>
          </a:lstStyle>
          <a:p>
            <a:pPr algn="l"/>
            <a:r>
              <a:rPr lang="fr-CH" dirty="0"/>
              <a:t>Benedikt Martini. «</a:t>
            </a:r>
            <a:r>
              <a:rPr lang="fr-FR" dirty="0"/>
              <a:t>La crise des </a:t>
            </a:r>
            <a:r>
              <a:rPr lang="fr-FR" dirty="0" err="1"/>
              <a:t>subprimes</a:t>
            </a:r>
            <a:r>
              <a:rPr lang="fr-FR" dirty="0"/>
              <a:t> 2nde partie: Crise des emprunteurs</a:t>
            </a:r>
            <a:r>
              <a:rPr lang="fr-CH" dirty="0"/>
              <a:t>» </a:t>
            </a:r>
          </a:p>
          <a:p>
            <a:pPr algn="l"/>
            <a:r>
              <a:rPr lang="fr-CH" dirty="0">
                <a:hlinkClick r:id="rId8"/>
              </a:rPr>
              <a:t>https://www.youtube.com/watch?v=z0vdPo34WPI</a:t>
            </a:r>
            <a:r>
              <a:rPr lang="fr-CH" dirty="0"/>
              <a:t> </a:t>
            </a:r>
          </a:p>
          <a:p>
            <a:pPr algn="l"/>
            <a:r>
              <a:rPr lang="fr-CH" dirty="0"/>
              <a:t>Consulté le: 18.08.2018</a:t>
            </a:r>
          </a:p>
        </p:txBody>
      </p:sp>
      <p:sp>
        <p:nvSpPr>
          <p:cNvPr id="9" name="Foliennummernplatzhalter 8">
            <a:extLst>
              <a:ext uri="{FF2B5EF4-FFF2-40B4-BE49-F238E27FC236}">
                <a16:creationId xmlns:a16="http://schemas.microsoft.com/office/drawing/2014/main" xmlns="" id="{03DFC0E6-ACEF-413D-A2BA-9A236E52249A}"/>
              </a:ext>
            </a:extLst>
          </p:cNvPr>
          <p:cNvSpPr>
            <a:spLocks noGrp="1"/>
          </p:cNvSpPr>
          <p:nvPr>
            <p:ph type="sldNum" sz="quarter" idx="10"/>
          </p:nvPr>
        </p:nvSpPr>
        <p:spPr/>
        <p:txBody>
          <a:bodyPr/>
          <a:lstStyle/>
          <a:p>
            <a:pPr algn="r"/>
            <a:r>
              <a:rPr lang="fr-CH" dirty="0"/>
              <a:t>Page </a:t>
            </a:r>
            <a:fld id="{4D9E7F07-52BA-4676-A810-3F50F5451F27}" type="slidenum">
              <a:rPr lang="de-CH" smtClean="0"/>
              <a:pPr algn="r"/>
              <a:t>32</a:t>
            </a:fld>
            <a:endParaRPr lang="de-CH" dirty="0"/>
          </a:p>
        </p:txBody>
      </p:sp>
      <p:sp>
        <p:nvSpPr>
          <p:cNvPr id="22" name="Pfeil: nach unten 21">
            <a:extLst>
              <a:ext uri="{FF2B5EF4-FFF2-40B4-BE49-F238E27FC236}">
                <a16:creationId xmlns:a16="http://schemas.microsoft.com/office/drawing/2014/main" xmlns="" id="{9D551DA5-533C-4962-A81A-74CAEF4FCCD1}"/>
              </a:ext>
            </a:extLst>
          </p:cNvPr>
          <p:cNvSpPr/>
          <p:nvPr/>
        </p:nvSpPr>
        <p:spPr>
          <a:xfrm rot="16200000">
            <a:off x="3317252" y="1079633"/>
            <a:ext cx="288032"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Tree>
    <p:extLst>
      <p:ext uri="{BB962C8B-B14F-4D97-AF65-F5344CB8AC3E}">
        <p14:creationId xmlns:p14="http://schemas.microsoft.com/office/powerpoint/2010/main" val="2602719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xmlns="" id="{DDD97DC8-9DF8-4FF0-97D9-523D975FC4EF}"/>
              </a:ext>
            </a:extLst>
          </p:cNvPr>
          <p:cNvSpPr>
            <a:spLocks noGrp="1"/>
          </p:cNvSpPr>
          <p:nvPr>
            <p:ph type="sldNum" sz="quarter" idx="10"/>
          </p:nvPr>
        </p:nvSpPr>
        <p:spPr/>
        <p:txBody>
          <a:bodyPr/>
          <a:lstStyle/>
          <a:p>
            <a:pPr algn="r"/>
            <a:r>
              <a:rPr lang="fr-CH" dirty="0"/>
              <a:t>Page </a:t>
            </a:r>
            <a:fld id="{4D9E7F07-52BA-4676-A810-3F50F5451F27}" type="slidenum">
              <a:rPr lang="de-CH" smtClean="0"/>
              <a:pPr algn="r"/>
              <a:t>33</a:t>
            </a:fld>
            <a:endParaRPr lang="de-CH" dirty="0"/>
          </a:p>
        </p:txBody>
      </p:sp>
      <p:sp>
        <p:nvSpPr>
          <p:cNvPr id="5" name="Rechteck 4">
            <a:extLst>
              <a:ext uri="{FF2B5EF4-FFF2-40B4-BE49-F238E27FC236}">
                <a16:creationId xmlns:a16="http://schemas.microsoft.com/office/drawing/2014/main" xmlns="" id="{006B1CCB-6544-469B-AA8A-52202D8AB39D}"/>
              </a:ext>
            </a:extLst>
          </p:cNvPr>
          <p:cNvSpPr/>
          <p:nvPr/>
        </p:nvSpPr>
        <p:spPr>
          <a:xfrm>
            <a:off x="0" y="1628800"/>
            <a:ext cx="7452321" cy="576063"/>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8" name="Textplatzhalter 4">
            <a:extLst>
              <a:ext uri="{FF2B5EF4-FFF2-40B4-BE49-F238E27FC236}">
                <a16:creationId xmlns:a16="http://schemas.microsoft.com/office/drawing/2014/main" xmlns="" id="{6ADA0C53-1AB9-494F-9813-1CD596082B88}"/>
              </a:ext>
            </a:extLst>
          </p:cNvPr>
          <p:cNvSpPr txBox="1">
            <a:spLocks/>
          </p:cNvSpPr>
          <p:nvPr/>
        </p:nvSpPr>
        <p:spPr bwMode="auto">
          <a:xfrm>
            <a:off x="754381" y="1700809"/>
            <a:ext cx="5473803"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1000" kern="1200">
                <a:solidFill>
                  <a:srgbClr val="2846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400" dirty="0">
                <a:solidFill>
                  <a:schemeClr val="bg1"/>
                </a:solidFill>
                <a:latin typeface="Verdana (Überschriften)"/>
              </a:rPr>
              <a:t>3. Synthèse</a:t>
            </a:r>
          </a:p>
        </p:txBody>
      </p:sp>
      <p:sp>
        <p:nvSpPr>
          <p:cNvPr id="9" name="Inhaltsplatzhalter 2">
            <a:extLst>
              <a:ext uri="{FF2B5EF4-FFF2-40B4-BE49-F238E27FC236}">
                <a16:creationId xmlns:a16="http://schemas.microsoft.com/office/drawing/2014/main" xmlns="" id="{323B346D-DC67-4001-B42A-668EAA0318BB}"/>
              </a:ext>
            </a:extLst>
          </p:cNvPr>
          <p:cNvSpPr txBox="1">
            <a:spLocks/>
          </p:cNvSpPr>
          <p:nvPr/>
        </p:nvSpPr>
        <p:spPr bwMode="auto">
          <a:xfrm>
            <a:off x="611561" y="2564904"/>
            <a:ext cx="6840760" cy="3744416"/>
          </a:xfrm>
          <a:prstGeom prst="rect">
            <a:avLst/>
          </a:prstGeom>
          <a:solidFill>
            <a:schemeClr val="bg1">
              <a:lumMod val="95000"/>
            </a:schemeClr>
          </a:solidFill>
          <a:ln>
            <a:noFill/>
          </a:ln>
          <a:effectLst/>
          <a:extLst/>
        </p:spPr>
        <p:txBody>
          <a:bodyPr vert="horz" wrap="square" lIns="90000" tIns="90000" rIns="90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lnSpc>
                <a:spcPct val="130000"/>
              </a:lnSpc>
              <a:spcBef>
                <a:spcPts val="0"/>
              </a:spcBef>
              <a:spcAft>
                <a:spcPts val="4200"/>
              </a:spcAft>
              <a:buFont typeface="Wingdings" panose="05000000000000000000" pitchFamily="2" charset="2"/>
              <a:buChar char="§"/>
            </a:pPr>
            <a:r>
              <a:rPr lang="fr-CH" dirty="0"/>
              <a:t>Lors de la publication de données et d’informations issues de l’entreprise qui n’ont pas été publiées, il faut toujours </a:t>
            </a:r>
            <a:r>
              <a:rPr lang="fr-CH" b="1" dirty="0"/>
              <a:t>demander l’autorisation auprès du supérieur avant publication</a:t>
            </a:r>
            <a:r>
              <a:rPr lang="fr-CH" dirty="0"/>
              <a:t>.</a:t>
            </a:r>
          </a:p>
          <a:p>
            <a:pPr>
              <a:lnSpc>
                <a:spcPct val="130000"/>
              </a:lnSpc>
              <a:spcBef>
                <a:spcPts val="0"/>
              </a:spcBef>
              <a:spcAft>
                <a:spcPts val="4200"/>
              </a:spcAft>
              <a:buFont typeface="Wingdings" panose="05000000000000000000" pitchFamily="2" charset="2"/>
              <a:buChar char="§"/>
            </a:pPr>
            <a:r>
              <a:rPr lang="fr-CH" dirty="0"/>
              <a:t>Lorsque vous utilisez des contenus que vous n’avez pas élaborés vous-même, vous devez toujours indiquer </a:t>
            </a:r>
            <a:r>
              <a:rPr lang="fr-CH" b="1" dirty="0"/>
              <a:t>la source</a:t>
            </a:r>
            <a:r>
              <a:rPr lang="fr-CH" dirty="0"/>
              <a:t>. </a:t>
            </a:r>
          </a:p>
          <a:p>
            <a:pPr>
              <a:lnSpc>
                <a:spcPct val="130000"/>
              </a:lnSpc>
              <a:spcBef>
                <a:spcPts val="0"/>
              </a:spcBef>
              <a:spcAft>
                <a:spcPts val="4200"/>
              </a:spcAft>
              <a:buFont typeface="Wingdings" panose="05000000000000000000" pitchFamily="2" charset="2"/>
              <a:buChar char="§"/>
            </a:pPr>
            <a:r>
              <a:rPr lang="fr-CH" dirty="0"/>
              <a:t>Pour prendre et publier des photos et des vidéos de personnes, vous devez demander le </a:t>
            </a:r>
            <a:r>
              <a:rPr lang="fr-CH" b="1" dirty="0"/>
              <a:t>consentement</a:t>
            </a:r>
            <a:r>
              <a:rPr lang="fr-CH" dirty="0"/>
              <a:t> de ces personnes. </a:t>
            </a:r>
          </a:p>
          <a:p>
            <a:pPr>
              <a:lnSpc>
                <a:spcPct val="130000"/>
              </a:lnSpc>
              <a:spcBef>
                <a:spcPts val="0"/>
              </a:spcBef>
              <a:spcAft>
                <a:spcPts val="4200"/>
              </a:spcAft>
              <a:buFont typeface="Wingdings" panose="05000000000000000000" pitchFamily="2" charset="2"/>
              <a:buChar char="§"/>
            </a:pPr>
            <a:endParaRPr lang="de-CH" dirty="0"/>
          </a:p>
          <a:p>
            <a:pPr>
              <a:buFont typeface="Wingdings" panose="05000000000000000000" pitchFamily="2" charset="2"/>
              <a:buChar char="§"/>
            </a:pPr>
            <a:endParaRPr lang="de-CH" sz="1200" dirty="0"/>
          </a:p>
          <a:p>
            <a:pPr marL="0" indent="0">
              <a:buNone/>
            </a:pPr>
            <a:endParaRPr lang="de-CH" sz="1200" dirty="0"/>
          </a:p>
          <a:p>
            <a:pPr>
              <a:buFont typeface="Wingdings" panose="05000000000000000000" pitchFamily="2" charset="2"/>
              <a:buChar char="§"/>
            </a:pPr>
            <a:endParaRPr lang="de-CH" sz="1200" b="1" kern="0" dirty="0"/>
          </a:p>
        </p:txBody>
      </p:sp>
    </p:spTree>
    <p:extLst>
      <p:ext uri="{BB962C8B-B14F-4D97-AF65-F5344CB8AC3E}">
        <p14:creationId xmlns:p14="http://schemas.microsoft.com/office/powerpoint/2010/main" val="3676858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5A541A6-D5E0-4EF4-85F2-119520FE6BD7}"/>
              </a:ext>
            </a:extLst>
          </p:cNvPr>
          <p:cNvSpPr>
            <a:spLocks noGrp="1"/>
          </p:cNvSpPr>
          <p:nvPr>
            <p:ph type="title"/>
          </p:nvPr>
        </p:nvSpPr>
        <p:spPr/>
        <p:txBody>
          <a:bodyPr/>
          <a:lstStyle/>
          <a:p>
            <a:r>
              <a:rPr lang="fr-CH" dirty="0"/>
              <a:t>Conséquences pour le contrôle de compétences</a:t>
            </a:r>
          </a:p>
        </p:txBody>
      </p:sp>
      <p:sp>
        <p:nvSpPr>
          <p:cNvPr id="4" name="Foliennummernplatzhalter 3">
            <a:extLst>
              <a:ext uri="{FF2B5EF4-FFF2-40B4-BE49-F238E27FC236}">
                <a16:creationId xmlns:a16="http://schemas.microsoft.com/office/drawing/2014/main" xmlns="" id="{BAAECFB3-E717-4698-BE9D-D0A7E64AC372}"/>
              </a:ext>
            </a:extLst>
          </p:cNvPr>
          <p:cNvSpPr>
            <a:spLocks noGrp="1"/>
          </p:cNvSpPr>
          <p:nvPr>
            <p:ph type="sldNum" sz="quarter" idx="10"/>
          </p:nvPr>
        </p:nvSpPr>
        <p:spPr/>
        <p:txBody>
          <a:bodyPr/>
          <a:lstStyle/>
          <a:p>
            <a:pPr algn="r"/>
            <a:r>
              <a:rPr lang="de-CH" dirty="0"/>
              <a:t>Page </a:t>
            </a:r>
            <a:fld id="{4D9E7F07-52BA-4676-A810-3F50F5451F27}" type="slidenum">
              <a:rPr lang="de-CH" smtClean="0"/>
              <a:pPr algn="r"/>
              <a:t>34</a:t>
            </a:fld>
            <a:endParaRPr lang="de-CH" dirty="0"/>
          </a:p>
        </p:txBody>
      </p:sp>
      <p:sp>
        <p:nvSpPr>
          <p:cNvPr id="5" name="Inhaltsplatzhalter 2">
            <a:extLst>
              <a:ext uri="{FF2B5EF4-FFF2-40B4-BE49-F238E27FC236}">
                <a16:creationId xmlns:a16="http://schemas.microsoft.com/office/drawing/2014/main" xmlns="" id="{602FAB6B-5BD1-4E8F-86AC-A5E0DA52F766}"/>
              </a:ext>
            </a:extLst>
          </p:cNvPr>
          <p:cNvSpPr txBox="1">
            <a:spLocks/>
          </p:cNvSpPr>
          <p:nvPr/>
        </p:nvSpPr>
        <p:spPr bwMode="auto">
          <a:xfrm>
            <a:off x="611561" y="2564904"/>
            <a:ext cx="6840760" cy="3744416"/>
          </a:xfrm>
          <a:prstGeom prst="rect">
            <a:avLst/>
          </a:prstGeom>
          <a:solidFill>
            <a:schemeClr val="bg1">
              <a:lumMod val="95000"/>
            </a:schemeClr>
          </a:solidFill>
          <a:ln>
            <a:noFill/>
          </a:ln>
          <a:effectLst/>
          <a:extLst/>
        </p:spPr>
        <p:txBody>
          <a:bodyPr vert="horz" wrap="square" lIns="90000" tIns="90000" rIns="90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lnSpc>
                <a:spcPct val="130000"/>
              </a:lnSpc>
              <a:spcBef>
                <a:spcPts val="0"/>
              </a:spcBef>
              <a:spcAft>
                <a:spcPts val="4200"/>
              </a:spcAft>
              <a:buFont typeface="Wingdings" panose="05000000000000000000" pitchFamily="2" charset="2"/>
              <a:buChar char="§"/>
            </a:pPr>
            <a:r>
              <a:rPr lang="fr-CH" dirty="0"/>
              <a:t>Votre œuvre doit être rédigé de manière individuelle et autonome. Tous les contenus dont les apprentis ne sont pas les auteurs doivent être signalés et la </a:t>
            </a:r>
            <a:r>
              <a:rPr lang="fr-CH" b="1" dirty="0"/>
              <a:t>source</a:t>
            </a:r>
            <a:r>
              <a:rPr lang="fr-CH" dirty="0"/>
              <a:t> doit toujours être indiquée. </a:t>
            </a:r>
          </a:p>
          <a:p>
            <a:pPr>
              <a:lnSpc>
                <a:spcPct val="130000"/>
              </a:lnSpc>
              <a:spcBef>
                <a:spcPts val="0"/>
              </a:spcBef>
              <a:spcAft>
                <a:spcPts val="4200"/>
              </a:spcAft>
              <a:buFont typeface="Wingdings" panose="05000000000000000000" pitchFamily="2" charset="2"/>
              <a:buChar char="§"/>
            </a:pPr>
            <a:r>
              <a:rPr lang="fr-CH" dirty="0"/>
              <a:t>La reprise de textes et d’idées ou d’autres présentations, sans indication </a:t>
            </a:r>
            <a:r>
              <a:rPr lang="fr-CH"/>
              <a:t>claire constitue </a:t>
            </a:r>
            <a:r>
              <a:rPr lang="fr-CH" dirty="0"/>
              <a:t>en général une violation des droits d’auteur. Un plagiat enfreint le règlement d’examen et est sanctionné en conséquences dans l’évaluation.</a:t>
            </a:r>
          </a:p>
          <a:p>
            <a:pPr>
              <a:buFont typeface="Wingdings" panose="05000000000000000000" pitchFamily="2" charset="2"/>
              <a:buChar char="§"/>
            </a:pPr>
            <a:endParaRPr lang="de-CH" sz="1200" dirty="0"/>
          </a:p>
          <a:p>
            <a:pPr marL="0" indent="0">
              <a:buNone/>
            </a:pPr>
            <a:endParaRPr lang="de-CH" sz="1200" dirty="0"/>
          </a:p>
          <a:p>
            <a:pPr>
              <a:buFont typeface="Wingdings" panose="05000000000000000000" pitchFamily="2" charset="2"/>
              <a:buChar char="§"/>
            </a:pPr>
            <a:endParaRPr lang="de-CH" sz="1200" b="1" kern="0" dirty="0"/>
          </a:p>
        </p:txBody>
      </p:sp>
    </p:spTree>
    <p:extLst>
      <p:ext uri="{BB962C8B-B14F-4D97-AF65-F5344CB8AC3E}">
        <p14:creationId xmlns:p14="http://schemas.microsoft.com/office/powerpoint/2010/main" val="301067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1A3152B-213E-4E89-87EA-0E664C28E6D9}"/>
              </a:ext>
            </a:extLst>
          </p:cNvPr>
          <p:cNvSpPr>
            <a:spLocks noGrp="1"/>
          </p:cNvSpPr>
          <p:nvPr>
            <p:ph type="title"/>
          </p:nvPr>
        </p:nvSpPr>
        <p:spPr/>
        <p:txBody>
          <a:bodyPr/>
          <a:lstStyle/>
          <a:p>
            <a:r>
              <a:rPr lang="fr-CH" dirty="0"/>
              <a:t>Indication des sources</a:t>
            </a:r>
          </a:p>
        </p:txBody>
      </p:sp>
      <p:sp>
        <p:nvSpPr>
          <p:cNvPr id="3" name="Inhaltsplatzhalter 2">
            <a:extLst>
              <a:ext uri="{FF2B5EF4-FFF2-40B4-BE49-F238E27FC236}">
                <a16:creationId xmlns:a16="http://schemas.microsoft.com/office/drawing/2014/main" xmlns="" id="{82185B47-D440-470D-8CA2-C5C35C768569}"/>
              </a:ext>
            </a:extLst>
          </p:cNvPr>
          <p:cNvSpPr>
            <a:spLocks noGrp="1"/>
          </p:cNvSpPr>
          <p:nvPr>
            <p:ph idx="1"/>
          </p:nvPr>
        </p:nvSpPr>
        <p:spPr>
          <a:xfrm>
            <a:off x="762000" y="1868400"/>
            <a:ext cx="7696200" cy="4440920"/>
          </a:xfrm>
        </p:spPr>
        <p:txBody>
          <a:bodyPr/>
          <a:lstStyle/>
          <a:p>
            <a:pPr marL="0" indent="0">
              <a:buNone/>
            </a:pPr>
            <a:r>
              <a:rPr lang="fr-CH" sz="1000" dirty="0">
                <a:latin typeface="+mj-lt"/>
              </a:rPr>
              <a:t>ArbeitsRatgeber (2013, 10. Dezember). Betriebsgeheimnis oder Geschäftsgeheimnis. </a:t>
            </a:r>
          </a:p>
          <a:p>
            <a:pPr marL="0" indent="0">
              <a:buNone/>
            </a:pPr>
            <a:r>
              <a:rPr lang="fr-CH" sz="1000" dirty="0">
                <a:latin typeface="+mj-lt"/>
              </a:rPr>
              <a:t>Consulté le 27 août 2018 sur </a:t>
            </a:r>
            <a:r>
              <a:rPr lang="fr-CH" sz="1000" dirty="0">
                <a:latin typeface="+mj-lt"/>
                <a:hlinkClick r:id="rId3"/>
              </a:rPr>
              <a:t>http://www.arbeitsratgeber.com/betriebsgeheimnis-geschaeftsgeheimnis/</a:t>
            </a:r>
          </a:p>
          <a:p>
            <a:pPr marL="0" indent="0">
              <a:buNone/>
            </a:pPr>
            <a:endParaRPr lang="de-CH" sz="1000" dirty="0">
              <a:latin typeface="+mj-lt"/>
            </a:endParaRPr>
          </a:p>
          <a:p>
            <a:pPr marL="0" indent="0">
              <a:buNone/>
            </a:pPr>
            <a:r>
              <a:rPr lang="fr-CH" sz="1000" dirty="0">
                <a:latin typeface="+mj-lt"/>
              </a:rPr>
              <a:t>Beobachter (2018, 20. April). Keine Einwilligung, kein Foto! </a:t>
            </a:r>
            <a:r>
              <a:rPr lang="fr-CH" sz="1000" dirty="0"/>
              <a:t>Consulté le 27 août 2018 sur </a:t>
            </a:r>
            <a:endParaRPr lang="fr-CH" sz="1000" dirty="0">
              <a:latin typeface="+mj-lt"/>
            </a:endParaRPr>
          </a:p>
          <a:p>
            <a:pPr marL="0" indent="0">
              <a:buNone/>
            </a:pPr>
            <a:r>
              <a:rPr lang="fr-CH" sz="1000" dirty="0">
                <a:latin typeface="+mj-lt"/>
                <a:hlinkClick r:id="rId4"/>
              </a:rPr>
              <a:t>https://www.beobachter.ch/gesetze-recht/recht-am-eigenen-bild-keine-einwilligung-kein-foto</a:t>
            </a:r>
          </a:p>
          <a:p>
            <a:pPr marL="0" indent="0">
              <a:buNone/>
            </a:pPr>
            <a:endParaRPr lang="de-CH" sz="1000" dirty="0">
              <a:latin typeface="+mj-lt"/>
            </a:endParaRPr>
          </a:p>
          <a:p>
            <a:pPr marL="0" indent="0">
              <a:buNone/>
            </a:pPr>
            <a:r>
              <a:rPr lang="fr-CH" sz="1000" dirty="0">
                <a:latin typeface="+mj-lt"/>
              </a:rPr>
              <a:t>Préposé fédéra à la protection des données et à la transparence (2014). </a:t>
            </a:r>
            <a:r>
              <a:rPr lang="fr-CH" sz="1000" dirty="0"/>
              <a:t>Publication de photographies</a:t>
            </a:r>
            <a:r>
              <a:rPr lang="fr-CH" sz="1000" dirty="0">
                <a:latin typeface="+mj-lt"/>
              </a:rPr>
              <a:t>. </a:t>
            </a:r>
            <a:br>
              <a:rPr lang="fr-CH" sz="1000" dirty="0">
                <a:latin typeface="+mj-lt"/>
              </a:rPr>
            </a:br>
            <a:r>
              <a:rPr lang="fr-CH" sz="1000" dirty="0"/>
              <a:t>Consulté le 27 août 2018 sur </a:t>
            </a:r>
            <a:r>
              <a:rPr lang="fr-CH" sz="1000" dirty="0">
                <a:latin typeface="+mj-lt"/>
                <a:hlinkClick r:id="rId5"/>
              </a:rPr>
              <a:t>https://www.edoeb.admin.ch/edoeb/fr/home/protection-des-donnees/Internet_und_Computer/publication-de-photographies.html</a:t>
            </a:r>
            <a:endParaRPr lang="de-CH" sz="1000" dirty="0">
              <a:latin typeface="+mj-lt"/>
            </a:endParaRPr>
          </a:p>
          <a:p>
            <a:pPr marL="0" indent="0">
              <a:buNone/>
            </a:pPr>
            <a:endParaRPr lang="fr-CH" sz="1000" dirty="0">
              <a:latin typeface="+mj-lt"/>
            </a:endParaRPr>
          </a:p>
          <a:p>
            <a:pPr marL="0" indent="0">
              <a:buNone/>
            </a:pPr>
            <a:r>
              <a:rPr lang="fr-CH" sz="1000" dirty="0">
                <a:latin typeface="+mj-lt"/>
              </a:rPr>
              <a:t>iRights.info (2018, 12. Januar). Offen für Kommerz? Bildungsmaterialien und das Problem nicht-kommerzieller Lizenzen. </a:t>
            </a:r>
            <a:r>
              <a:rPr lang="fr-CH" sz="1000" dirty="0"/>
              <a:t>Consulté le 27 août 2018 sur </a:t>
            </a:r>
            <a:r>
              <a:rPr lang="fr-CH" sz="1000" dirty="0">
                <a:latin typeface="+mj-lt"/>
                <a:hlinkClick r:id="rId6"/>
              </a:rPr>
              <a:t>https://irights.info/artikel/oer-creative-commons-noncommercial/28879</a:t>
            </a:r>
          </a:p>
          <a:p>
            <a:pPr marL="0" indent="0">
              <a:buNone/>
            </a:pPr>
            <a:endParaRPr lang="de-CH" sz="1000" dirty="0">
              <a:latin typeface="+mj-lt"/>
            </a:endParaRPr>
          </a:p>
          <a:p>
            <a:pPr marL="0" indent="0">
              <a:buNone/>
            </a:pPr>
            <a:r>
              <a:rPr lang="fr-CH" sz="1000" dirty="0">
                <a:latin typeface="+mj-lt"/>
              </a:rPr>
              <a:t>schoolseasy (2017, 25. Februar). Quellen richtig angeben – So </a:t>
            </a:r>
            <a:r>
              <a:rPr lang="fr-CH" sz="1000" dirty="0" err="1">
                <a:latin typeface="+mj-lt"/>
              </a:rPr>
              <a:t>wird’s</a:t>
            </a:r>
            <a:r>
              <a:rPr lang="fr-CH" sz="1000" dirty="0">
                <a:latin typeface="+mj-lt"/>
              </a:rPr>
              <a:t> gemacht! </a:t>
            </a:r>
            <a:br>
              <a:rPr lang="fr-CH" sz="1000" dirty="0">
                <a:latin typeface="+mj-lt"/>
              </a:rPr>
            </a:br>
            <a:r>
              <a:rPr lang="fr-CH" sz="1000" dirty="0"/>
              <a:t>Consulté le 27 août 2018 sur </a:t>
            </a:r>
            <a:r>
              <a:rPr lang="fr-CH" sz="1000" dirty="0">
                <a:latin typeface="+mj-lt"/>
                <a:hlinkClick r:id="rId7"/>
              </a:rPr>
              <a:t>https://www.youtube.com/watch?time_continue=1&amp;v=hITqgS_G7vA</a:t>
            </a:r>
          </a:p>
          <a:p>
            <a:pPr marL="0" indent="0">
              <a:buNone/>
            </a:pPr>
            <a:endParaRPr lang="de-CH" sz="1000" dirty="0">
              <a:latin typeface="+mj-lt"/>
            </a:endParaRPr>
          </a:p>
          <a:p>
            <a:pPr marL="0" indent="0">
              <a:buNone/>
            </a:pPr>
            <a:r>
              <a:rPr lang="fr-CH" sz="1000" dirty="0"/>
              <a:t>Prévention Suisse de la Criminalité PSC </a:t>
            </a:r>
            <a:r>
              <a:rPr lang="fr-CH" sz="1000" dirty="0">
                <a:latin typeface="+mj-lt"/>
              </a:rPr>
              <a:t>(2015). </a:t>
            </a:r>
            <a:r>
              <a:rPr lang="fr-CH" sz="1000" dirty="0"/>
              <a:t>Mon image : agir de bon droit</a:t>
            </a:r>
            <a:r>
              <a:rPr lang="fr-CH" sz="1000" dirty="0">
                <a:latin typeface="+mj-lt"/>
              </a:rPr>
              <a:t>. </a:t>
            </a:r>
            <a:r>
              <a:rPr lang="fr-CH" sz="1000" dirty="0"/>
              <a:t>Informations sur le droit à sa propre image</a:t>
            </a:r>
            <a:r>
              <a:rPr lang="fr-CH" sz="1000" dirty="0">
                <a:latin typeface="+mj-lt"/>
              </a:rPr>
              <a:t>. </a:t>
            </a:r>
            <a:r>
              <a:rPr lang="fr-CH" sz="1000" dirty="0"/>
              <a:t>Consulté le 27 août 2018 sur </a:t>
            </a:r>
            <a:r>
              <a:rPr lang="fr-CH" sz="1000" dirty="0">
                <a:latin typeface="+mj-lt"/>
                <a:hlinkClick r:id="rId8"/>
              </a:rPr>
              <a:t>https://www.skppsc.ch/fr/wp-content/uploads/sites/5/2016/12/droitmonimage.pdf</a:t>
            </a:r>
          </a:p>
          <a:p>
            <a:pPr marL="0" indent="0">
              <a:buNone/>
            </a:pPr>
            <a:endParaRPr lang="de-CH" sz="1000" dirty="0">
              <a:latin typeface="+mj-lt"/>
            </a:endParaRPr>
          </a:p>
          <a:p>
            <a:pPr marL="0" indent="0">
              <a:buNone/>
            </a:pPr>
            <a:r>
              <a:rPr lang="fr-CH" sz="1000" dirty="0">
                <a:solidFill>
                  <a:schemeClr val="tx1"/>
                </a:solidFill>
                <a:latin typeface="+mj-lt"/>
                <a:ea typeface="Verdana" panose="020B0604030504040204" pitchFamily="34" charset="0"/>
                <a:cs typeface="Verdana" panose="020B0604030504040204" pitchFamily="34" charset="0"/>
              </a:rPr>
              <a:t>Le Figaro.fr (2018, 25 avril). </a:t>
            </a:r>
            <a:r>
              <a:rPr lang="fr-CH" sz="1000" dirty="0">
                <a:latin typeface="+mj-lt"/>
                <a:ea typeface="Verdana" panose="020B0604030504040204" pitchFamily="34" charset="0"/>
                <a:cs typeface="Verdana" panose="020B0604030504040204" pitchFamily="34" charset="0"/>
              </a:rPr>
              <a:t>Selfie du singe: pas de droits d’auteur pour le macaque Naruto </a:t>
            </a:r>
            <a:br>
              <a:rPr lang="fr-CH" sz="1000" dirty="0">
                <a:latin typeface="+mj-lt"/>
                <a:ea typeface="Verdana" panose="020B0604030504040204" pitchFamily="34" charset="0"/>
                <a:cs typeface="Verdana" panose="020B0604030504040204" pitchFamily="34" charset="0"/>
              </a:rPr>
            </a:br>
            <a:r>
              <a:rPr lang="fr-CH" sz="1000" dirty="0">
                <a:latin typeface="+mj-lt"/>
                <a:ea typeface="Verdana" panose="020B0604030504040204" pitchFamily="34" charset="0"/>
                <a:cs typeface="Verdana" panose="020B0604030504040204" pitchFamily="34" charset="0"/>
              </a:rPr>
              <a:t>consulté le 27 août 2018 sur </a:t>
            </a:r>
            <a:r>
              <a:rPr lang="fr-CH" sz="1000" dirty="0">
                <a:solidFill>
                  <a:schemeClr val="tx1"/>
                </a:solidFill>
                <a:latin typeface="+mj-lt"/>
                <a:ea typeface="Verdana" panose="020B0604030504040204" pitchFamily="34" charset="0"/>
                <a:cs typeface="Verdana" panose="020B0604030504040204" pitchFamily="34" charset="0"/>
                <a:hlinkClick r:id="rId9"/>
              </a:rPr>
              <a:t>http://www.lefigaro.fr/culture/2018/04/25/03004-20180425ARTFIG00112-selfie-du-singe-pas-de-droits-d-auteur-pour-le-macaque-naruto.php</a:t>
            </a:r>
            <a:r>
              <a:rPr lang="fr-CH" sz="1000" dirty="0">
                <a:solidFill>
                  <a:schemeClr val="tx1"/>
                </a:solidFill>
                <a:latin typeface="+mj-lt"/>
                <a:ea typeface="Verdana" panose="020B0604030504040204" pitchFamily="34" charset="0"/>
                <a:cs typeface="Verdana" panose="020B0604030504040204" pitchFamily="34" charset="0"/>
              </a:rPr>
              <a:t> </a:t>
            </a:r>
          </a:p>
          <a:p>
            <a:pPr marL="0" indent="0">
              <a:buNone/>
            </a:pPr>
            <a:endParaRPr lang="de-CH" sz="1000" dirty="0">
              <a:latin typeface="+mj-lt"/>
            </a:endParaRPr>
          </a:p>
          <a:p>
            <a:pPr marL="0" indent="0">
              <a:buNone/>
            </a:pPr>
            <a:r>
              <a:rPr lang="fr-CH" sz="1000" dirty="0">
                <a:solidFill>
                  <a:schemeClr val="tx1"/>
                </a:solidFill>
                <a:latin typeface="+mj-lt"/>
                <a:ea typeface="Verdana" panose="020B0604030504040204" pitchFamily="34" charset="0"/>
                <a:cs typeface="Verdana" panose="020B0604030504040204" pitchFamily="34" charset="0"/>
              </a:rPr>
              <a:t>Zürcher Hochschule für Angewandte Wissenschaften ZHAW (2017, Februar). Zitierleitfaden. </a:t>
            </a:r>
            <a:r>
              <a:rPr lang="fr-CH" sz="1000" dirty="0">
                <a:latin typeface="+mj-lt"/>
                <a:ea typeface="Verdana" panose="020B0604030504040204" pitchFamily="34" charset="0"/>
                <a:cs typeface="Verdana" panose="020B0604030504040204" pitchFamily="34" charset="0"/>
              </a:rPr>
              <a:t>Zugriff am 18. August 2018 unter </a:t>
            </a:r>
            <a:r>
              <a:rPr lang="fr-CH" sz="1000" dirty="0">
                <a:latin typeface="+mj-lt"/>
                <a:ea typeface="Verdana" panose="020B0604030504040204" pitchFamily="34" charset="0"/>
                <a:cs typeface="Verdana" panose="020B0604030504040204" pitchFamily="34" charset="0"/>
                <a:hlinkClick r:id="rId10"/>
              </a:rPr>
              <a:t>https://www.zhaw.ch/storage/sml/institute-zentren/wig/20170404_ZHAW_Zitierleitfaden_DE2017.pdf</a:t>
            </a:r>
          </a:p>
          <a:p>
            <a:pPr marL="0" indent="0">
              <a:buNone/>
            </a:pPr>
            <a:endParaRPr lang="de-CH" sz="1000" dirty="0"/>
          </a:p>
          <a:p>
            <a:pPr marL="0" indent="0">
              <a:buNone/>
            </a:pPr>
            <a:endParaRPr lang="de-CH" sz="1000" dirty="0"/>
          </a:p>
          <a:p>
            <a:pPr marL="0" indent="0">
              <a:buNone/>
            </a:pPr>
            <a:endParaRPr lang="de-CH" sz="1000" dirty="0"/>
          </a:p>
          <a:p>
            <a:pPr marL="0" indent="0">
              <a:buNone/>
            </a:pPr>
            <a:endParaRPr lang="de-CH" sz="1000" dirty="0"/>
          </a:p>
          <a:p>
            <a:pPr marL="0" indent="0">
              <a:buNone/>
            </a:pPr>
            <a:endParaRPr lang="de-CH" sz="1000" dirty="0"/>
          </a:p>
        </p:txBody>
      </p:sp>
      <p:sp>
        <p:nvSpPr>
          <p:cNvPr id="6" name="Foliennummernplatzhalter 5">
            <a:extLst>
              <a:ext uri="{FF2B5EF4-FFF2-40B4-BE49-F238E27FC236}">
                <a16:creationId xmlns:a16="http://schemas.microsoft.com/office/drawing/2014/main" xmlns="" id="{B558D761-7A4F-4559-8BD1-22D003AABCF9}"/>
              </a:ext>
            </a:extLst>
          </p:cNvPr>
          <p:cNvSpPr>
            <a:spLocks noGrp="1"/>
          </p:cNvSpPr>
          <p:nvPr>
            <p:ph type="sldNum" sz="quarter" idx="10"/>
          </p:nvPr>
        </p:nvSpPr>
        <p:spPr/>
        <p:txBody>
          <a:bodyPr/>
          <a:lstStyle/>
          <a:p>
            <a:pPr algn="r"/>
            <a:r>
              <a:rPr lang="fr-CH" dirty="0"/>
              <a:t>Page </a:t>
            </a:r>
            <a:fld id="{4D9E7F07-52BA-4676-A810-3F50F5451F27}" type="slidenum">
              <a:rPr lang="de-CH" smtClean="0"/>
              <a:pPr algn="r"/>
              <a:t>35</a:t>
            </a:fld>
            <a:endParaRPr lang="de-CH" dirty="0"/>
          </a:p>
        </p:txBody>
      </p:sp>
    </p:spTree>
    <p:extLst>
      <p:ext uri="{BB962C8B-B14F-4D97-AF65-F5344CB8AC3E}">
        <p14:creationId xmlns:p14="http://schemas.microsoft.com/office/powerpoint/2010/main" val="199635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6265891" cy="432047"/>
          </a:xfrm>
        </p:spPr>
        <p:txBody>
          <a:bodyPr/>
          <a:lstStyle/>
          <a:p>
            <a:r>
              <a:rPr lang="fr-CH" dirty="0"/>
              <a:t>1. Top secret - Secret d’affaires</a:t>
            </a:r>
          </a:p>
          <a:p>
            <a:endParaRPr lang="de-CH" dirty="0"/>
          </a:p>
        </p:txBody>
      </p:sp>
      <p:sp>
        <p:nvSpPr>
          <p:cNvPr id="6" name="Inhaltsplatzhalter 2">
            <a:extLst>
              <a:ext uri="{FF2B5EF4-FFF2-40B4-BE49-F238E27FC236}">
                <a16:creationId xmlns:a16="http://schemas.microsoft.com/office/drawing/2014/main" xmlns="" id="{B88A2DDF-20B9-4EDE-98C1-F743C0F1220D}"/>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Qu’est-ce qu’un secret d’affaires?</a:t>
            </a:r>
          </a:p>
        </p:txBody>
      </p:sp>
      <p:sp>
        <p:nvSpPr>
          <p:cNvPr id="7" name="Inhaltsplatzhalter 2">
            <a:extLst>
              <a:ext uri="{FF2B5EF4-FFF2-40B4-BE49-F238E27FC236}">
                <a16:creationId xmlns:a16="http://schemas.microsoft.com/office/drawing/2014/main" xmlns="" id="{8744B964-3FD5-4FFD-82AA-3E34CA5D0FDF}"/>
              </a:ext>
            </a:extLst>
          </p:cNvPr>
          <p:cNvSpPr txBox="1">
            <a:spLocks/>
          </p:cNvSpPr>
          <p:nvPr/>
        </p:nvSpPr>
        <p:spPr bwMode="auto">
          <a:xfrm>
            <a:off x="633804" y="3933056"/>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Comment réagir à des questions de tiers sur des informations confidentielles?</a:t>
            </a:r>
          </a:p>
        </p:txBody>
      </p:sp>
    </p:spTree>
    <p:extLst>
      <p:ext uri="{BB962C8B-B14F-4D97-AF65-F5344CB8AC3E}">
        <p14:creationId xmlns:p14="http://schemas.microsoft.com/office/powerpoint/2010/main" val="176516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F71B2DF-3DCA-4266-8812-BD1C26C0CEE8}"/>
              </a:ext>
            </a:extLst>
          </p:cNvPr>
          <p:cNvSpPr>
            <a:spLocks noGrp="1"/>
          </p:cNvSpPr>
          <p:nvPr>
            <p:ph type="title"/>
          </p:nvPr>
        </p:nvSpPr>
        <p:spPr/>
        <p:txBody>
          <a:bodyPr/>
          <a:lstStyle/>
          <a:p>
            <a:r>
              <a:rPr lang="fr-CH" dirty="0"/>
              <a:t>Top secret - Secret d’affaires </a:t>
            </a:r>
          </a:p>
        </p:txBody>
      </p:sp>
      <p:sp>
        <p:nvSpPr>
          <p:cNvPr id="3" name="Inhaltsplatzhalter 2">
            <a:extLst>
              <a:ext uri="{FF2B5EF4-FFF2-40B4-BE49-F238E27FC236}">
                <a16:creationId xmlns:a16="http://schemas.microsoft.com/office/drawing/2014/main" xmlns="" id="{15FA459E-248C-417D-9A70-15F48CBEC5BD}"/>
              </a:ext>
            </a:extLst>
          </p:cNvPr>
          <p:cNvSpPr>
            <a:spLocks noGrp="1"/>
          </p:cNvSpPr>
          <p:nvPr>
            <p:ph idx="1"/>
          </p:nvPr>
        </p:nvSpPr>
        <p:spPr>
          <a:xfrm>
            <a:off x="762000" y="1868400"/>
            <a:ext cx="7696200" cy="2922173"/>
          </a:xfrm>
        </p:spPr>
        <p:txBody>
          <a:bodyPr/>
          <a:lstStyle/>
          <a:p>
            <a:pPr marL="0" indent="0">
              <a:buNone/>
            </a:pPr>
            <a:r>
              <a:rPr lang="fr-CH" b="1" dirty="0"/>
              <a:t>Directives internes à l’entreprise </a:t>
            </a:r>
          </a:p>
          <a:p>
            <a:pPr marL="0" indent="0">
              <a:buNone/>
            </a:pPr>
            <a:r>
              <a:rPr lang="fr-CH" dirty="0"/>
              <a:t>Lors de la transmission de données sensibles de l’entreprise, il convient de respecter obligatoirement les directives internes de l’entreprise. </a:t>
            </a:r>
          </a:p>
          <a:p>
            <a:pPr marL="0" indent="0">
              <a:buNone/>
            </a:pPr>
            <a:endParaRPr lang="de-CH" sz="800" b="1" dirty="0"/>
          </a:p>
          <a:p>
            <a:pPr marL="0" indent="0">
              <a:buNone/>
            </a:pPr>
            <a:r>
              <a:rPr lang="fr-CH" b="1" dirty="0"/>
              <a:t>Glissière de sécurité:</a:t>
            </a:r>
          </a:p>
          <a:p>
            <a:pPr marL="0" indent="0">
              <a:buNone/>
            </a:pPr>
            <a:endParaRPr lang="de-CH" b="1" dirty="0"/>
          </a:p>
          <a:p>
            <a:pPr marL="0" indent="0">
              <a:buNone/>
            </a:pPr>
            <a:endParaRPr lang="de-CH" b="1" dirty="0"/>
          </a:p>
          <a:p>
            <a:pPr marL="0" indent="0">
              <a:buNone/>
            </a:pPr>
            <a:endParaRPr lang="de-CH" b="1" dirty="0"/>
          </a:p>
          <a:p>
            <a:pPr marL="0" indent="0">
              <a:buNone/>
            </a:pPr>
            <a:r>
              <a:rPr lang="fr-CH" b="1" dirty="0"/>
              <a:t>Par exemple:</a:t>
            </a:r>
          </a:p>
          <a:p>
            <a:pPr lvl="1">
              <a:buFontTx/>
              <a:buChar char="-"/>
            </a:pPr>
            <a:r>
              <a:rPr lang="fr-CH" dirty="0"/>
              <a:t>Informations disponibles sur le site internet</a:t>
            </a:r>
          </a:p>
          <a:p>
            <a:pPr lvl="1">
              <a:buFontTx/>
              <a:buChar char="-"/>
            </a:pPr>
            <a:r>
              <a:rPr lang="fr-CH" dirty="0"/>
              <a:t>Rapports d’activité publiés</a:t>
            </a:r>
          </a:p>
          <a:p>
            <a:pPr lvl="1">
              <a:buFontTx/>
              <a:buChar char="-"/>
            </a:pPr>
            <a:r>
              <a:rPr lang="fr-CH" dirty="0"/>
              <a:t>Dépliants et brochures publiés à l’externe</a:t>
            </a:r>
          </a:p>
          <a:p>
            <a:pPr marL="0" indent="0">
              <a:buNone/>
            </a:pPr>
            <a:endParaRPr lang="de-CH" dirty="0"/>
          </a:p>
          <a:p>
            <a:endParaRPr lang="de-CH" dirty="0"/>
          </a:p>
          <a:p>
            <a:pPr marL="0" indent="0">
              <a:buNone/>
            </a:pPr>
            <a:endParaRPr lang="de-CH" dirty="0"/>
          </a:p>
        </p:txBody>
      </p:sp>
      <p:sp>
        <p:nvSpPr>
          <p:cNvPr id="5" name="Inhaltsplatzhalter 2">
            <a:extLst>
              <a:ext uri="{FF2B5EF4-FFF2-40B4-BE49-F238E27FC236}">
                <a16:creationId xmlns:a16="http://schemas.microsoft.com/office/drawing/2014/main" xmlns="" id="{9E47551D-DC17-4A78-A616-39D233B3FAF9}"/>
              </a:ext>
            </a:extLst>
          </p:cNvPr>
          <p:cNvSpPr txBox="1">
            <a:spLocks/>
          </p:cNvSpPr>
          <p:nvPr/>
        </p:nvSpPr>
        <p:spPr bwMode="auto">
          <a:xfrm>
            <a:off x="762000" y="5242072"/>
            <a:ext cx="7696200" cy="923232"/>
          </a:xfrm>
          <a:prstGeom prst="rect">
            <a:avLst/>
          </a:prstGeom>
          <a:solidFill>
            <a:schemeClr val="tx2">
              <a:lumMod val="20000"/>
              <a:lumOff val="80000"/>
              <a:alpha val="81000"/>
            </a:schemeClr>
          </a:solidFill>
          <a:ln>
            <a:noFill/>
          </a:ln>
          <a:effectLst/>
          <a:extLst/>
        </p:spPr>
        <p:txBody>
          <a:bodyPr vert="horz" wrap="square" lIns="144000" tIns="72000" rIns="72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ctr">
              <a:buNone/>
            </a:pPr>
            <a:r>
              <a:rPr lang="fr-CH" b="1" dirty="0"/>
              <a:t>En cas de doute, adressez-vous toujours à votre supérieur.</a:t>
            </a:r>
          </a:p>
        </p:txBody>
      </p:sp>
      <p:sp>
        <p:nvSpPr>
          <p:cNvPr id="6" name="Inhaltsplatzhalter 2">
            <a:extLst>
              <a:ext uri="{FF2B5EF4-FFF2-40B4-BE49-F238E27FC236}">
                <a16:creationId xmlns:a16="http://schemas.microsoft.com/office/drawing/2014/main" xmlns="" id="{1D50B68B-2D46-4D03-9534-603F0D6D8FEB}"/>
              </a:ext>
            </a:extLst>
          </p:cNvPr>
          <p:cNvSpPr txBox="1">
            <a:spLocks/>
          </p:cNvSpPr>
          <p:nvPr/>
        </p:nvSpPr>
        <p:spPr bwMode="auto">
          <a:xfrm>
            <a:off x="779760" y="3068960"/>
            <a:ext cx="7696200" cy="533400"/>
          </a:xfrm>
          <a:prstGeom prst="rect">
            <a:avLst/>
          </a:prstGeom>
          <a:solidFill>
            <a:schemeClr val="tx2">
              <a:lumMod val="20000"/>
              <a:lumOff val="80000"/>
              <a:alpha val="81000"/>
            </a:schemeClr>
          </a:solidFill>
          <a:ln>
            <a:noFill/>
          </a:ln>
          <a:effectLst/>
          <a:extLst/>
        </p:spPr>
        <p:txBody>
          <a:bodyPr vert="horz" wrap="square" lIns="144000" tIns="72000" rIns="72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ctr">
              <a:buNone/>
            </a:pPr>
            <a:r>
              <a:rPr lang="fr-CH" sz="1300" dirty="0"/>
              <a:t>Ce qui est accessible à tout un chacun en ligne peut être communiqué à l’extérieur. </a:t>
            </a:r>
          </a:p>
        </p:txBody>
      </p:sp>
      <p:sp>
        <p:nvSpPr>
          <p:cNvPr id="7" name="Pfeil: nach rechts 6">
            <a:extLst>
              <a:ext uri="{FF2B5EF4-FFF2-40B4-BE49-F238E27FC236}">
                <a16:creationId xmlns:a16="http://schemas.microsoft.com/office/drawing/2014/main" xmlns="" id="{D26E2B96-C76C-406C-8E03-8B374A0D9128}"/>
              </a:ext>
            </a:extLst>
          </p:cNvPr>
          <p:cNvSpPr/>
          <p:nvPr/>
        </p:nvSpPr>
        <p:spPr>
          <a:xfrm>
            <a:off x="683568" y="3212976"/>
            <a:ext cx="432048" cy="21602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8" name="Pfeil: nach rechts 7">
            <a:extLst>
              <a:ext uri="{FF2B5EF4-FFF2-40B4-BE49-F238E27FC236}">
                <a16:creationId xmlns:a16="http://schemas.microsoft.com/office/drawing/2014/main" xmlns="" id="{531EBD3D-C651-4CEE-BF8B-DB50DC1E9489}"/>
              </a:ext>
            </a:extLst>
          </p:cNvPr>
          <p:cNvSpPr/>
          <p:nvPr/>
        </p:nvSpPr>
        <p:spPr>
          <a:xfrm rot="10800000">
            <a:off x="8172400" y="3227648"/>
            <a:ext cx="432048" cy="21602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9" name="Foliennummernplatzhalter 8">
            <a:extLst>
              <a:ext uri="{FF2B5EF4-FFF2-40B4-BE49-F238E27FC236}">
                <a16:creationId xmlns:a16="http://schemas.microsoft.com/office/drawing/2014/main" xmlns="" id="{15607E08-4427-4532-BA4B-978958514841}"/>
              </a:ext>
            </a:extLst>
          </p:cNvPr>
          <p:cNvSpPr>
            <a:spLocks noGrp="1"/>
          </p:cNvSpPr>
          <p:nvPr>
            <p:ph type="sldNum" sz="quarter" idx="10"/>
          </p:nvPr>
        </p:nvSpPr>
        <p:spPr/>
        <p:txBody>
          <a:bodyPr/>
          <a:lstStyle/>
          <a:p>
            <a:pPr algn="r"/>
            <a:r>
              <a:rPr lang="fr-CH" dirty="0"/>
              <a:t>Page </a:t>
            </a:r>
            <a:fld id="{4D9E7F07-52BA-4676-A810-3F50F5451F27}" type="slidenum">
              <a:rPr lang="de-CH" smtClean="0"/>
              <a:pPr algn="r"/>
              <a:t>5</a:t>
            </a:fld>
            <a:endParaRPr lang="de-CH" dirty="0"/>
          </a:p>
        </p:txBody>
      </p:sp>
    </p:spTree>
    <p:extLst>
      <p:ext uri="{BB962C8B-B14F-4D97-AF65-F5344CB8AC3E}">
        <p14:creationId xmlns:p14="http://schemas.microsoft.com/office/powerpoint/2010/main" val="197328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xmlns="" id="{BB2070C8-4085-4EF2-A2A7-42800EA2F9BC}"/>
              </a:ext>
            </a:extLst>
          </p:cNvPr>
          <p:cNvSpPr/>
          <p:nvPr/>
        </p:nvSpPr>
        <p:spPr>
          <a:xfrm>
            <a:off x="6564553" y="4265191"/>
            <a:ext cx="2160000" cy="2160000"/>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0" rev="1500000"/>
              </a:camera>
              <a:lightRig rig="threePt" dir="t"/>
            </a:scene3d>
          </a:bodyPr>
          <a:lstStyle/>
          <a:p>
            <a:pPr algn="ctr"/>
            <a:r>
              <a:rPr lang="fr-CH" sz="1100" dirty="0">
                <a:solidFill>
                  <a:schemeClr val="tx1">
                    <a:lumMod val="50000"/>
                    <a:lumOff val="50000"/>
                  </a:schemeClr>
                </a:solidFill>
              </a:rPr>
              <a:t>Avantage concurrentiel</a:t>
            </a:r>
          </a:p>
        </p:txBody>
      </p:sp>
      <p:sp>
        <p:nvSpPr>
          <p:cNvPr id="3" name="Ellipse 2">
            <a:extLst>
              <a:ext uri="{FF2B5EF4-FFF2-40B4-BE49-F238E27FC236}">
                <a16:creationId xmlns:a16="http://schemas.microsoft.com/office/drawing/2014/main" xmlns="" id="{FDE4010D-82DB-4515-9191-4DDD988A1745}"/>
              </a:ext>
            </a:extLst>
          </p:cNvPr>
          <p:cNvSpPr/>
          <p:nvPr/>
        </p:nvSpPr>
        <p:spPr>
          <a:xfrm>
            <a:off x="6564553" y="2678740"/>
            <a:ext cx="2160000" cy="2160000"/>
          </a:xfrm>
          <a:prstGeom prst="ellipse">
            <a:avLst/>
          </a:prstGeom>
          <a:solidFill>
            <a:schemeClr val="tx2">
              <a:lumMod val="20000"/>
              <a:lumOff val="80000"/>
            </a:schemeClr>
          </a:solidFill>
          <a:ln>
            <a:gradFill>
              <a:gsLst>
                <a:gs pos="0">
                  <a:schemeClr val="accent1">
                    <a:lumMod val="5000"/>
                    <a:lumOff val="95000"/>
                  </a:schemeClr>
                </a:gs>
                <a:gs pos="74000">
                  <a:schemeClr val="accent1">
                    <a:lumMod val="45000"/>
                    <a:lumOff val="55000"/>
                  </a:schemeClr>
                </a:gs>
                <a:gs pos="87250">
                  <a:srgbClr val="E8E7E5"/>
                </a:gs>
                <a:gs pos="83000">
                  <a:schemeClr val="accent1">
                    <a:lumMod val="45000"/>
                    <a:lumOff val="55000"/>
                  </a:schemeClr>
                </a:gs>
                <a:gs pos="91500">
                  <a:schemeClr val="bg1">
                    <a:lumMod val="6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0" rev="1500000"/>
              </a:camera>
              <a:lightRig rig="threePt" dir="t"/>
            </a:scene3d>
          </a:bodyPr>
          <a:lstStyle/>
          <a:p>
            <a:pPr algn="ctr"/>
            <a:r>
              <a:rPr lang="fr-CH" sz="1100" dirty="0">
                <a:solidFill>
                  <a:schemeClr val="tx1">
                    <a:lumMod val="50000"/>
                    <a:lumOff val="50000"/>
                  </a:schemeClr>
                </a:solidFill>
              </a:rPr>
              <a:t>Potentiel dommageable</a:t>
            </a:r>
          </a:p>
        </p:txBody>
      </p:sp>
      <p:sp>
        <p:nvSpPr>
          <p:cNvPr id="2" name="Titel 1">
            <a:extLst>
              <a:ext uri="{FF2B5EF4-FFF2-40B4-BE49-F238E27FC236}">
                <a16:creationId xmlns:a16="http://schemas.microsoft.com/office/drawing/2014/main" xmlns="" id="{DEADEA07-EE28-4377-9236-F376A56F59DF}"/>
              </a:ext>
            </a:extLst>
          </p:cNvPr>
          <p:cNvSpPr>
            <a:spLocks noGrp="1"/>
          </p:cNvSpPr>
          <p:nvPr>
            <p:ph type="title"/>
          </p:nvPr>
        </p:nvSpPr>
        <p:spPr>
          <a:xfrm>
            <a:off x="762000" y="993600"/>
            <a:ext cx="7696200" cy="533400"/>
          </a:xfrm>
        </p:spPr>
        <p:txBody>
          <a:bodyPr/>
          <a:lstStyle/>
          <a:p>
            <a:r>
              <a:rPr lang="fr-CH" dirty="0"/>
              <a:t>Top secret - Secret d’affaires </a:t>
            </a:r>
          </a:p>
        </p:txBody>
      </p:sp>
      <p:sp>
        <p:nvSpPr>
          <p:cNvPr id="6" name="Inhaltsplatzhalter 2">
            <a:extLst>
              <a:ext uri="{FF2B5EF4-FFF2-40B4-BE49-F238E27FC236}">
                <a16:creationId xmlns:a16="http://schemas.microsoft.com/office/drawing/2014/main" xmlns="" id="{36A3BD93-9048-4688-BB3E-66C321783FCC}"/>
              </a:ext>
            </a:extLst>
          </p:cNvPr>
          <p:cNvSpPr txBox="1">
            <a:spLocks/>
          </p:cNvSpPr>
          <p:nvPr/>
        </p:nvSpPr>
        <p:spPr bwMode="auto">
          <a:xfrm>
            <a:off x="651892" y="1749941"/>
            <a:ext cx="7696200" cy="1229861"/>
          </a:xfrm>
          <a:prstGeom prst="rect">
            <a:avLst/>
          </a:prstGeom>
          <a:solidFill>
            <a:schemeClr val="bg1">
              <a:lumMod val="95000"/>
              <a:alpha val="81000"/>
            </a:schemeClr>
          </a:solidFill>
          <a:ln>
            <a:noFill/>
          </a:ln>
          <a:effectLs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b="1" dirty="0"/>
              <a:t>Secret d’affaires et secret d’entreprise</a:t>
            </a:r>
          </a:p>
          <a:p>
            <a:pPr marL="0" indent="0">
              <a:lnSpc>
                <a:spcPct val="130000"/>
              </a:lnSpc>
              <a:buNone/>
            </a:pPr>
            <a:r>
              <a:rPr lang="fr-CH" dirty="0"/>
              <a:t>Lorsqu’une distinction est faite entre secret d’affaires et secret d’entreprise, le premier englobe en général des connaissances commerciales et le second des connaissances techniques.</a:t>
            </a:r>
          </a:p>
          <a:p>
            <a:pPr marL="0" indent="0">
              <a:buFontTx/>
              <a:buNone/>
            </a:pPr>
            <a:endParaRPr lang="de-CH" kern="0" dirty="0"/>
          </a:p>
        </p:txBody>
      </p:sp>
      <p:sp>
        <p:nvSpPr>
          <p:cNvPr id="7" name="Inhaltsplatzhalter 2">
            <a:extLst>
              <a:ext uri="{FF2B5EF4-FFF2-40B4-BE49-F238E27FC236}">
                <a16:creationId xmlns:a16="http://schemas.microsoft.com/office/drawing/2014/main" xmlns="" id="{8330F039-2B72-4D27-9336-675EB7B76CBD}"/>
              </a:ext>
            </a:extLst>
          </p:cNvPr>
          <p:cNvSpPr>
            <a:spLocks noGrp="1"/>
          </p:cNvSpPr>
          <p:nvPr>
            <p:ph idx="1"/>
          </p:nvPr>
        </p:nvSpPr>
        <p:spPr>
          <a:xfrm>
            <a:off x="762000" y="3854416"/>
            <a:ext cx="3593976" cy="2382896"/>
          </a:xfrm>
        </p:spPr>
        <p:txBody>
          <a:bodyPr/>
          <a:lstStyle/>
          <a:p>
            <a:pPr marL="0" indent="0">
              <a:buNone/>
            </a:pPr>
            <a:r>
              <a:rPr lang="fr-CH" b="1" dirty="0"/>
              <a:t>Connaissances commerciales</a:t>
            </a:r>
          </a:p>
          <a:p>
            <a:pPr>
              <a:buFont typeface="Symbol" panose="05050102010706020507" pitchFamily="18" charset="2"/>
              <a:buChar char="-"/>
            </a:pPr>
            <a:r>
              <a:rPr lang="fr-CH" dirty="0"/>
              <a:t>Données clients</a:t>
            </a:r>
          </a:p>
          <a:p>
            <a:pPr>
              <a:buFont typeface="Symbol" panose="05050102010706020507" pitchFamily="18" charset="2"/>
              <a:buChar char="-"/>
            </a:pPr>
            <a:r>
              <a:rPr lang="fr-CH" dirty="0"/>
              <a:t>Documents stratégiques</a:t>
            </a:r>
          </a:p>
          <a:p>
            <a:pPr>
              <a:buFont typeface="Symbol" panose="05050102010706020507" pitchFamily="18" charset="2"/>
              <a:buChar char="-"/>
            </a:pPr>
            <a:r>
              <a:rPr lang="fr-CH" dirty="0"/>
              <a:t>Données concernant le personnel</a:t>
            </a:r>
          </a:p>
          <a:p>
            <a:pPr>
              <a:buFont typeface="Symbol" panose="05050102010706020507" pitchFamily="18" charset="2"/>
              <a:buChar char="-"/>
            </a:pPr>
            <a:r>
              <a:rPr lang="fr-CH" dirty="0"/>
              <a:t>Fournisseurs</a:t>
            </a:r>
          </a:p>
          <a:p>
            <a:pPr>
              <a:buFont typeface="Symbol" panose="05050102010706020507" pitchFamily="18" charset="2"/>
              <a:buChar char="-"/>
            </a:pPr>
            <a:r>
              <a:rPr lang="fr-CH" dirty="0"/>
              <a:t>Solvabilité</a:t>
            </a:r>
          </a:p>
          <a:p>
            <a:pPr>
              <a:buFont typeface="Symbol" panose="05050102010706020507" pitchFamily="18" charset="2"/>
              <a:buChar char="-"/>
            </a:pPr>
            <a:r>
              <a:rPr lang="fr-CH" dirty="0"/>
              <a:t>Chiffres commerciaux non publiés</a:t>
            </a:r>
          </a:p>
          <a:p>
            <a:pPr>
              <a:buFont typeface="Symbol" panose="05050102010706020507" pitchFamily="18" charset="2"/>
              <a:buChar char="-"/>
            </a:pPr>
            <a:r>
              <a:rPr lang="fr-CH" dirty="0"/>
              <a:t>Concepts marketing</a:t>
            </a:r>
          </a:p>
          <a:p>
            <a:pPr>
              <a:buFont typeface="Symbol" panose="05050102010706020507" pitchFamily="18" charset="2"/>
              <a:buChar char="-"/>
            </a:pPr>
            <a:r>
              <a:rPr lang="fr-CH" dirty="0"/>
              <a:t>Pratiques publicitaires</a:t>
            </a:r>
          </a:p>
          <a:p>
            <a:endParaRPr lang="de-CH" dirty="0"/>
          </a:p>
        </p:txBody>
      </p:sp>
      <p:sp>
        <p:nvSpPr>
          <p:cNvPr id="8" name="Inhaltsplatzhalter 2">
            <a:extLst>
              <a:ext uri="{FF2B5EF4-FFF2-40B4-BE49-F238E27FC236}">
                <a16:creationId xmlns:a16="http://schemas.microsoft.com/office/drawing/2014/main" xmlns="" id="{45F81E54-D3DC-4F25-BBF4-2789CB3A0259}"/>
              </a:ext>
            </a:extLst>
          </p:cNvPr>
          <p:cNvSpPr txBox="1">
            <a:spLocks/>
          </p:cNvSpPr>
          <p:nvPr/>
        </p:nvSpPr>
        <p:spPr bwMode="auto">
          <a:xfrm>
            <a:off x="4059283" y="3854416"/>
            <a:ext cx="2488833" cy="206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b="1" dirty="0"/>
              <a:t>Connaissances techniques</a:t>
            </a:r>
          </a:p>
          <a:p>
            <a:pPr>
              <a:buFont typeface="Symbol" panose="05050102010706020507" pitchFamily="18" charset="2"/>
              <a:buChar char="-"/>
            </a:pPr>
            <a:r>
              <a:rPr lang="fr-CH" dirty="0"/>
              <a:t>Formules</a:t>
            </a:r>
          </a:p>
          <a:p>
            <a:pPr>
              <a:buFont typeface="Symbol" panose="05050102010706020507" pitchFamily="18" charset="2"/>
              <a:buChar char="-"/>
            </a:pPr>
            <a:r>
              <a:rPr lang="fr-CH" dirty="0"/>
              <a:t>Plans de construction</a:t>
            </a:r>
          </a:p>
          <a:p>
            <a:pPr>
              <a:buFont typeface="Symbol" panose="05050102010706020507" pitchFamily="18" charset="2"/>
              <a:buChar char="-"/>
            </a:pPr>
            <a:r>
              <a:rPr lang="fr-CH" dirty="0"/>
              <a:t>Techniques de fabrication</a:t>
            </a:r>
          </a:p>
          <a:p>
            <a:pPr>
              <a:buFont typeface="Symbol" panose="05050102010706020507" pitchFamily="18" charset="2"/>
              <a:buChar char="-"/>
            </a:pPr>
            <a:r>
              <a:rPr lang="fr-CH" dirty="0"/>
              <a:t>Inventions brevetées</a:t>
            </a:r>
          </a:p>
          <a:p>
            <a:endParaRPr lang="de-CH" kern="0" dirty="0"/>
          </a:p>
        </p:txBody>
      </p:sp>
      <p:sp>
        <p:nvSpPr>
          <p:cNvPr id="10" name="Textfeld 9">
            <a:extLst>
              <a:ext uri="{FF2B5EF4-FFF2-40B4-BE49-F238E27FC236}">
                <a16:creationId xmlns:a16="http://schemas.microsoft.com/office/drawing/2014/main" xmlns="" id="{B211FBAD-09DB-4B04-A749-940B37B20758}"/>
              </a:ext>
            </a:extLst>
          </p:cNvPr>
          <p:cNvSpPr txBox="1"/>
          <p:nvPr/>
        </p:nvSpPr>
        <p:spPr>
          <a:xfrm>
            <a:off x="671850" y="3337247"/>
            <a:ext cx="5412318" cy="307777"/>
          </a:xfrm>
          <a:prstGeom prst="rect">
            <a:avLst/>
          </a:prstGeom>
          <a:solidFill>
            <a:srgbClr val="28465A"/>
          </a:solidFill>
        </p:spPr>
        <p:txBody>
          <a:bodyPr wrap="square" rtlCol="0">
            <a:spAutoFit/>
          </a:bodyPr>
          <a:lstStyle/>
          <a:p>
            <a:r>
              <a:rPr lang="fr-CH" sz="1400" b="1" dirty="0">
                <a:solidFill>
                  <a:schemeClr val="bg1"/>
                </a:solidFill>
              </a:rPr>
              <a:t>Casse-tête - les informations privilégiées</a:t>
            </a:r>
          </a:p>
        </p:txBody>
      </p:sp>
      <p:sp>
        <p:nvSpPr>
          <p:cNvPr id="5" name="Foliennummernplatzhalter 4">
            <a:extLst>
              <a:ext uri="{FF2B5EF4-FFF2-40B4-BE49-F238E27FC236}">
                <a16:creationId xmlns:a16="http://schemas.microsoft.com/office/drawing/2014/main" xmlns="" id="{3914B8D2-FD79-4940-884E-650CBBEEBB81}"/>
              </a:ext>
            </a:extLst>
          </p:cNvPr>
          <p:cNvSpPr>
            <a:spLocks noGrp="1"/>
          </p:cNvSpPr>
          <p:nvPr>
            <p:ph type="sldNum" sz="quarter" idx="10"/>
          </p:nvPr>
        </p:nvSpPr>
        <p:spPr/>
        <p:txBody>
          <a:bodyPr/>
          <a:lstStyle/>
          <a:p>
            <a:pPr algn="r"/>
            <a:r>
              <a:rPr lang="fr-CH" dirty="0"/>
              <a:t>Page </a:t>
            </a:r>
            <a:fld id="{4D9E7F07-52BA-4676-A810-3F50F5451F27}" type="slidenum">
              <a:rPr lang="de-CH" smtClean="0"/>
              <a:pPr algn="r"/>
              <a:t>6</a:t>
            </a:fld>
            <a:endParaRPr lang="de-CH" dirty="0"/>
          </a:p>
        </p:txBody>
      </p:sp>
    </p:spTree>
    <p:extLst>
      <p:ext uri="{BB962C8B-B14F-4D97-AF65-F5344CB8AC3E}">
        <p14:creationId xmlns:p14="http://schemas.microsoft.com/office/powerpoint/2010/main" val="2233984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6A527685-1905-4C49-8CF6-CFB5CE5FF9FE}"/>
              </a:ext>
            </a:extLst>
          </p:cNvPr>
          <p:cNvSpPr/>
          <p:nvPr/>
        </p:nvSpPr>
        <p:spPr>
          <a:xfrm>
            <a:off x="794792" y="1868400"/>
            <a:ext cx="7630616" cy="4176464"/>
          </a:xfrm>
          <a:prstGeom prst="rect">
            <a:avLst/>
          </a:prstGeom>
          <a:blipFill dpi="0" rotWithShape="1">
            <a:blip r:embed="rId3">
              <a:alphaModFix amt="32000"/>
              <a:duotone>
                <a:schemeClr val="accent3">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2" name="Titel 1">
            <a:extLst>
              <a:ext uri="{FF2B5EF4-FFF2-40B4-BE49-F238E27FC236}">
                <a16:creationId xmlns:a16="http://schemas.microsoft.com/office/drawing/2014/main" xmlns="" id="{FF71B2DF-3DCA-4266-8812-BD1C26C0CEE8}"/>
              </a:ext>
            </a:extLst>
          </p:cNvPr>
          <p:cNvSpPr>
            <a:spLocks noGrp="1"/>
          </p:cNvSpPr>
          <p:nvPr>
            <p:ph type="title"/>
          </p:nvPr>
        </p:nvSpPr>
        <p:spPr/>
        <p:txBody>
          <a:bodyPr/>
          <a:lstStyle/>
          <a:p>
            <a:r>
              <a:rPr lang="fr-CH" dirty="0"/>
              <a:t>Informations sensibles et données de l’entreprise</a:t>
            </a:r>
          </a:p>
        </p:txBody>
      </p:sp>
      <p:sp>
        <p:nvSpPr>
          <p:cNvPr id="5" name="Textfeld 4">
            <a:extLst>
              <a:ext uri="{FF2B5EF4-FFF2-40B4-BE49-F238E27FC236}">
                <a16:creationId xmlns:a16="http://schemas.microsoft.com/office/drawing/2014/main" xmlns="" id="{3560B89F-B7D6-4367-BE4E-044E59A77413}"/>
              </a:ext>
            </a:extLst>
          </p:cNvPr>
          <p:cNvSpPr txBox="1"/>
          <p:nvPr/>
        </p:nvSpPr>
        <p:spPr>
          <a:xfrm>
            <a:off x="836240" y="1988840"/>
            <a:ext cx="7696200" cy="2592288"/>
          </a:xfrm>
          <a:prstGeom prst="rect">
            <a:avLst/>
          </a:prstGeom>
          <a:noFill/>
        </p:spPr>
        <p:txBody>
          <a:bodyPr wrap="square" tIns="90000" bIns="90000" rtlCol="0" anchor="ctr" anchorCtr="0">
            <a:noAutofit/>
          </a:bodyPr>
          <a:lstStyle/>
          <a:p>
            <a:pPr fontAlgn="base">
              <a:spcBef>
                <a:spcPct val="20000"/>
              </a:spcBef>
              <a:spcAft>
                <a:spcPct val="0"/>
              </a:spcAft>
            </a:pPr>
            <a:r>
              <a:rPr lang="fr-CH" sz="1400" b="1" dirty="0">
                <a:solidFill>
                  <a:srgbClr val="28465A"/>
                </a:solidFill>
              </a:rPr>
              <a:t>Exemples de réponses à des questions de personnes externes à l’entreprise portant sur des thèmes sensibles (à l’oral, au téléphone):</a:t>
            </a:r>
          </a:p>
          <a:p>
            <a:pPr fontAlgn="base">
              <a:spcBef>
                <a:spcPct val="20000"/>
              </a:spcBef>
              <a:spcAft>
                <a:spcPct val="0"/>
              </a:spcAft>
            </a:pPr>
            <a:endParaRPr lang="de-CH" sz="1400" b="1" dirty="0">
              <a:solidFill>
                <a:srgbClr val="28465A"/>
              </a:solidFill>
            </a:endParaRPr>
          </a:p>
          <a:p>
            <a:pPr fontAlgn="base">
              <a:spcBef>
                <a:spcPct val="20000"/>
              </a:spcBef>
              <a:spcAft>
                <a:spcPct val="0"/>
              </a:spcAft>
            </a:pPr>
            <a:r>
              <a:rPr lang="fr-CH" sz="1400" dirty="0">
                <a:solidFill>
                  <a:srgbClr val="28465A"/>
                </a:solidFill>
              </a:rPr>
              <a:t>«</a:t>
            </a:r>
            <a:r>
              <a:rPr lang="fr-CH" sz="1400" i="1" dirty="0">
                <a:solidFill>
                  <a:srgbClr val="28465A"/>
                </a:solidFill>
              </a:rPr>
              <a:t>Je n’ai aucune information à ce sujet.</a:t>
            </a:r>
            <a:r>
              <a:rPr lang="fr-CH" sz="1400" dirty="0">
                <a:solidFill>
                  <a:srgbClr val="28465A"/>
                </a:solidFill>
              </a:rPr>
              <a:t>»</a:t>
            </a:r>
          </a:p>
          <a:p>
            <a:pPr marL="195263" indent="-195263" fontAlgn="base">
              <a:spcBef>
                <a:spcPct val="20000"/>
              </a:spcBef>
              <a:spcAft>
                <a:spcPct val="0"/>
              </a:spcAft>
              <a:buChar char="•"/>
            </a:pPr>
            <a:endParaRPr lang="de-CH" sz="1400" dirty="0">
              <a:solidFill>
                <a:srgbClr val="28465A"/>
              </a:solidFill>
            </a:endParaRPr>
          </a:p>
          <a:p>
            <a:pPr fontAlgn="base">
              <a:spcBef>
                <a:spcPct val="20000"/>
              </a:spcBef>
              <a:spcAft>
                <a:spcPct val="0"/>
              </a:spcAft>
            </a:pPr>
            <a:r>
              <a:rPr lang="fr-CH" sz="1400" dirty="0">
                <a:solidFill>
                  <a:srgbClr val="28465A"/>
                </a:solidFill>
              </a:rPr>
              <a:t>«</a:t>
            </a:r>
            <a:r>
              <a:rPr lang="fr-CH" sz="1400" i="1" dirty="0">
                <a:solidFill>
                  <a:srgbClr val="28465A"/>
                </a:solidFill>
              </a:rPr>
              <a:t>Je ne peux malheureusement pas vous renseigner à ce sujet.</a:t>
            </a:r>
            <a:r>
              <a:rPr lang="fr-CH" sz="1400" dirty="0">
                <a:solidFill>
                  <a:srgbClr val="28465A"/>
                </a:solidFill>
              </a:rPr>
              <a:t>»</a:t>
            </a:r>
          </a:p>
          <a:p>
            <a:pPr marL="195263" indent="-195263" fontAlgn="base">
              <a:spcBef>
                <a:spcPct val="20000"/>
              </a:spcBef>
              <a:spcAft>
                <a:spcPct val="0"/>
              </a:spcAft>
              <a:buChar char="•"/>
            </a:pPr>
            <a:endParaRPr lang="de-CH" sz="1400" dirty="0">
              <a:solidFill>
                <a:srgbClr val="28465A"/>
              </a:solidFill>
            </a:endParaRPr>
          </a:p>
          <a:p>
            <a:pPr fontAlgn="base">
              <a:spcBef>
                <a:spcPct val="20000"/>
              </a:spcBef>
              <a:spcAft>
                <a:spcPct val="0"/>
              </a:spcAft>
            </a:pPr>
            <a:r>
              <a:rPr lang="fr-CH" sz="1400" dirty="0">
                <a:solidFill>
                  <a:srgbClr val="28465A"/>
                </a:solidFill>
              </a:rPr>
              <a:t>«</a:t>
            </a:r>
            <a:r>
              <a:rPr lang="fr-CH" sz="1400" i="1" dirty="0">
                <a:solidFill>
                  <a:srgbClr val="28465A"/>
                </a:solidFill>
              </a:rPr>
              <a:t>Cette question dépasse mon domaine de compétence. </a:t>
            </a:r>
            <a:br>
              <a:rPr lang="fr-CH" sz="1400" i="1" dirty="0">
                <a:solidFill>
                  <a:srgbClr val="28465A"/>
                </a:solidFill>
              </a:rPr>
            </a:br>
            <a:r>
              <a:rPr lang="fr-CH" sz="1400" i="1" dirty="0">
                <a:solidFill>
                  <a:srgbClr val="28465A"/>
                </a:solidFill>
              </a:rPr>
              <a:t>Pour de plus amples informations, veuillez vous adresser à mon supérieur, Madame/Monsieur X</a:t>
            </a:r>
            <a:r>
              <a:rPr lang="fr-CH" sz="1400" dirty="0">
                <a:solidFill>
                  <a:srgbClr val="28465A"/>
                </a:solidFill>
              </a:rPr>
              <a:t>.» </a:t>
            </a:r>
          </a:p>
        </p:txBody>
      </p:sp>
      <p:sp>
        <p:nvSpPr>
          <p:cNvPr id="9" name="Textfeld 8">
            <a:extLst>
              <a:ext uri="{FF2B5EF4-FFF2-40B4-BE49-F238E27FC236}">
                <a16:creationId xmlns:a16="http://schemas.microsoft.com/office/drawing/2014/main" xmlns="" id="{BA0AA483-0B05-4070-95A3-6C84DFCD5C96}"/>
              </a:ext>
            </a:extLst>
          </p:cNvPr>
          <p:cNvSpPr txBox="1"/>
          <p:nvPr/>
        </p:nvSpPr>
        <p:spPr>
          <a:xfrm>
            <a:off x="6382851" y="5483400"/>
            <a:ext cx="1814174" cy="381000"/>
          </a:xfrm>
          <a:prstGeom prst="rect">
            <a:avLst/>
          </a:prstGeom>
          <a:noFill/>
          <a:ln>
            <a:solidFill>
              <a:srgbClr val="28465A"/>
            </a:solidFill>
            <a:prstDash val="dash"/>
          </a:ln>
        </p:spPr>
        <p:txBody>
          <a:bodyPr wrap="square" rtlCol="0" anchor="ctr" anchorCtr="0">
            <a:noAutofit/>
          </a:bodyPr>
          <a:lstStyle>
            <a:defPPr>
              <a:defRPr lang="de-DE"/>
            </a:defPPr>
            <a:lvl1pPr algn="ctr">
              <a:defRPr sz="900">
                <a:solidFill>
                  <a:srgbClr val="28465A"/>
                </a:solidFill>
              </a:defRPr>
            </a:lvl1pPr>
          </a:lstStyle>
          <a:p>
            <a:r>
              <a:rPr lang="fr-CH" dirty="0"/>
              <a:t>TayebMEZAHDIA / pixabay</a:t>
            </a:r>
          </a:p>
        </p:txBody>
      </p:sp>
      <p:sp>
        <p:nvSpPr>
          <p:cNvPr id="6" name="Foliennummernplatzhalter 5">
            <a:extLst>
              <a:ext uri="{FF2B5EF4-FFF2-40B4-BE49-F238E27FC236}">
                <a16:creationId xmlns:a16="http://schemas.microsoft.com/office/drawing/2014/main" xmlns="" id="{2B66B3D4-6ECE-4CF9-ABCB-5F3815EB7764}"/>
              </a:ext>
            </a:extLst>
          </p:cNvPr>
          <p:cNvSpPr>
            <a:spLocks noGrp="1"/>
          </p:cNvSpPr>
          <p:nvPr>
            <p:ph type="sldNum" sz="quarter" idx="10"/>
          </p:nvPr>
        </p:nvSpPr>
        <p:spPr/>
        <p:txBody>
          <a:bodyPr/>
          <a:lstStyle/>
          <a:p>
            <a:pPr algn="r"/>
            <a:r>
              <a:rPr lang="fr-CH" dirty="0"/>
              <a:t>Page </a:t>
            </a:r>
            <a:fld id="{4D9E7F07-52BA-4676-A810-3F50F5451F27}" type="slidenum">
              <a:rPr lang="de-CH" smtClean="0"/>
              <a:pPr algn="r"/>
              <a:t>7</a:t>
            </a:fld>
            <a:endParaRPr lang="de-CH" dirty="0"/>
          </a:p>
        </p:txBody>
      </p:sp>
    </p:spTree>
    <p:extLst>
      <p:ext uri="{BB962C8B-B14F-4D97-AF65-F5344CB8AC3E}">
        <p14:creationId xmlns:p14="http://schemas.microsoft.com/office/powerpoint/2010/main" val="239813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xmlns="" id="{DFC55085-9CD2-4C9B-A1B8-DD09A0E36E6A}"/>
              </a:ext>
            </a:extLst>
          </p:cNvPr>
          <p:cNvSpPr>
            <a:spLocks noGrp="1"/>
          </p:cNvSpPr>
          <p:nvPr>
            <p:ph type="body" sz="quarter" idx="10"/>
          </p:nvPr>
        </p:nvSpPr>
        <p:spPr>
          <a:xfrm>
            <a:off x="754381" y="1700809"/>
            <a:ext cx="6265891" cy="432047"/>
          </a:xfrm>
        </p:spPr>
        <p:txBody>
          <a:bodyPr/>
          <a:lstStyle/>
          <a:p>
            <a:r>
              <a:rPr lang="fr-CH" dirty="0"/>
              <a:t>2. Indication des sources</a:t>
            </a:r>
          </a:p>
          <a:p>
            <a:endParaRPr lang="de-CH" dirty="0"/>
          </a:p>
        </p:txBody>
      </p:sp>
      <p:sp>
        <p:nvSpPr>
          <p:cNvPr id="7" name="Inhaltsplatzhalter 2">
            <a:extLst>
              <a:ext uri="{FF2B5EF4-FFF2-40B4-BE49-F238E27FC236}">
                <a16:creationId xmlns:a16="http://schemas.microsoft.com/office/drawing/2014/main" xmlns="" id="{4356CA90-344B-473E-A990-FD3C09568C0C}"/>
              </a:ext>
            </a:extLst>
          </p:cNvPr>
          <p:cNvSpPr txBox="1">
            <a:spLocks/>
          </p:cNvSpPr>
          <p:nvPr/>
        </p:nvSpPr>
        <p:spPr bwMode="auto">
          <a:xfrm>
            <a:off x="611561" y="3004169"/>
            <a:ext cx="6840760" cy="784872"/>
          </a:xfrm>
          <a:prstGeom prst="rect">
            <a:avLst/>
          </a:prstGeom>
          <a:solidFill>
            <a:schemeClr val="bg1">
              <a:lumMod val="95000"/>
            </a:schemeClr>
          </a:solidFill>
          <a:ln>
            <a:noFill/>
          </a:ln>
          <a:effectLst/>
          <a:ex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t>Quand et où dois-je citer les sources lorsque je publie des contenus?</a:t>
            </a:r>
          </a:p>
        </p:txBody>
      </p:sp>
    </p:spTree>
    <p:extLst>
      <p:ext uri="{BB962C8B-B14F-4D97-AF65-F5344CB8AC3E}">
        <p14:creationId xmlns:p14="http://schemas.microsoft.com/office/powerpoint/2010/main" val="540567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BF23B04-4227-473F-B3AC-52D9C2557C76}"/>
              </a:ext>
            </a:extLst>
          </p:cNvPr>
          <p:cNvSpPr>
            <a:spLocks noGrp="1"/>
          </p:cNvSpPr>
          <p:nvPr>
            <p:ph type="title"/>
          </p:nvPr>
        </p:nvSpPr>
        <p:spPr/>
        <p:txBody>
          <a:bodyPr/>
          <a:lstStyle/>
          <a:p>
            <a:r>
              <a:rPr lang="fr-CH" dirty="0"/>
              <a:t>Indication des sources </a:t>
            </a:r>
          </a:p>
        </p:txBody>
      </p:sp>
      <p:sp>
        <p:nvSpPr>
          <p:cNvPr id="3" name="Inhaltsplatzhalter 2">
            <a:extLst>
              <a:ext uri="{FF2B5EF4-FFF2-40B4-BE49-F238E27FC236}">
                <a16:creationId xmlns:a16="http://schemas.microsoft.com/office/drawing/2014/main" xmlns="" id="{DA7BDC90-FE60-48C8-AB0A-466FFE62B083}"/>
              </a:ext>
            </a:extLst>
          </p:cNvPr>
          <p:cNvSpPr>
            <a:spLocks noGrp="1"/>
          </p:cNvSpPr>
          <p:nvPr>
            <p:ph idx="1"/>
          </p:nvPr>
        </p:nvSpPr>
        <p:spPr>
          <a:xfrm>
            <a:off x="762000" y="1923323"/>
            <a:ext cx="7696200" cy="533401"/>
          </a:xfrm>
        </p:spPr>
        <p:txBody>
          <a:bodyPr/>
          <a:lstStyle/>
          <a:p>
            <a:pPr marL="0" indent="0">
              <a:spcAft>
                <a:spcPts val="1200"/>
              </a:spcAft>
              <a:buNone/>
            </a:pPr>
            <a:r>
              <a:rPr lang="fr-CH" dirty="0"/>
              <a:t>Lorsque vous utilisez des contenus que vous n’avez pas élaborés vous-même, vous devez toujours indiquer la source.</a:t>
            </a:r>
          </a:p>
          <a:p>
            <a:pPr>
              <a:buFont typeface="Symbol" panose="05050102010706020507" pitchFamily="18" charset="2"/>
              <a:buChar char="-"/>
            </a:pPr>
            <a:endParaRPr lang="de-CH" dirty="0"/>
          </a:p>
          <a:p>
            <a:pPr>
              <a:buFont typeface="Symbol" panose="05050102010706020507" pitchFamily="18" charset="2"/>
              <a:buChar char="-"/>
            </a:pPr>
            <a:endParaRPr lang="de-CH" dirty="0"/>
          </a:p>
          <a:p>
            <a:pPr marL="0" indent="0">
              <a:buNone/>
            </a:pPr>
            <a:endParaRPr lang="de-CH" dirty="0"/>
          </a:p>
        </p:txBody>
      </p:sp>
      <p:sp>
        <p:nvSpPr>
          <p:cNvPr id="5" name="Inhaltsplatzhalter 2">
            <a:extLst>
              <a:ext uri="{FF2B5EF4-FFF2-40B4-BE49-F238E27FC236}">
                <a16:creationId xmlns:a16="http://schemas.microsoft.com/office/drawing/2014/main" xmlns="" id="{51582FF3-DC7E-4231-BFF2-AE5A8CB4C7C4}"/>
              </a:ext>
            </a:extLst>
          </p:cNvPr>
          <p:cNvSpPr txBox="1">
            <a:spLocks/>
          </p:cNvSpPr>
          <p:nvPr/>
        </p:nvSpPr>
        <p:spPr bwMode="auto">
          <a:xfrm>
            <a:off x="723900" y="2636911"/>
            <a:ext cx="7696200" cy="1584178"/>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600"/>
              </a:spcAft>
              <a:buNone/>
            </a:pPr>
            <a:r>
              <a:rPr lang="fr-CH" b="1" dirty="0"/>
              <a:t>Indication des sources:</a:t>
            </a:r>
          </a:p>
          <a:p>
            <a:pPr>
              <a:spcBef>
                <a:spcPts val="0"/>
              </a:spcBef>
              <a:spcAft>
                <a:spcPts val="600"/>
              </a:spcAft>
              <a:buFont typeface="Wingdings" panose="05000000000000000000" pitchFamily="2" charset="2"/>
              <a:buChar char="§"/>
            </a:pPr>
            <a:r>
              <a:rPr lang="fr-CH" dirty="0"/>
              <a:t>Texte (paraphrases et citations)</a:t>
            </a:r>
          </a:p>
          <a:p>
            <a:pPr>
              <a:spcBef>
                <a:spcPts val="0"/>
              </a:spcBef>
              <a:spcAft>
                <a:spcPts val="600"/>
              </a:spcAft>
              <a:buFont typeface="Wingdings" panose="05000000000000000000" pitchFamily="2" charset="2"/>
              <a:buChar char="§"/>
            </a:pPr>
            <a:r>
              <a:rPr lang="fr-CH" dirty="0"/>
              <a:t>Illustrations : images et graphiques</a:t>
            </a:r>
          </a:p>
          <a:p>
            <a:pPr>
              <a:spcBef>
                <a:spcPts val="0"/>
              </a:spcBef>
              <a:spcAft>
                <a:spcPts val="600"/>
              </a:spcAft>
              <a:buFont typeface="Wingdings" panose="05000000000000000000" pitchFamily="2" charset="2"/>
              <a:buChar char="§"/>
            </a:pPr>
            <a:r>
              <a:rPr lang="fr-CH" dirty="0"/>
              <a:t>Vidéos</a:t>
            </a:r>
          </a:p>
          <a:p>
            <a:pPr>
              <a:spcBef>
                <a:spcPts val="0"/>
              </a:spcBef>
              <a:spcAft>
                <a:spcPts val="600"/>
              </a:spcAft>
              <a:buFont typeface="Wingdings" panose="05000000000000000000" pitchFamily="2" charset="2"/>
              <a:buChar char="§"/>
            </a:pPr>
            <a:r>
              <a:rPr lang="fr-CH" dirty="0"/>
              <a:t>Tableaux</a:t>
            </a:r>
          </a:p>
          <a:p>
            <a:pPr>
              <a:buFont typeface="Wingdings" panose="05000000000000000000" pitchFamily="2" charset="2"/>
              <a:buChar char="§"/>
            </a:pPr>
            <a:endParaRPr lang="de-CH" kern="0" dirty="0"/>
          </a:p>
        </p:txBody>
      </p:sp>
      <p:sp>
        <p:nvSpPr>
          <p:cNvPr id="6" name="Foliennummernplatzhalter 5">
            <a:extLst>
              <a:ext uri="{FF2B5EF4-FFF2-40B4-BE49-F238E27FC236}">
                <a16:creationId xmlns:a16="http://schemas.microsoft.com/office/drawing/2014/main" xmlns="" id="{58678A64-4B1E-4D34-BBE9-FE88C1555877}"/>
              </a:ext>
            </a:extLst>
          </p:cNvPr>
          <p:cNvSpPr>
            <a:spLocks noGrp="1"/>
          </p:cNvSpPr>
          <p:nvPr>
            <p:ph type="sldNum" sz="quarter" idx="10"/>
          </p:nvPr>
        </p:nvSpPr>
        <p:spPr/>
        <p:txBody>
          <a:bodyPr/>
          <a:lstStyle/>
          <a:p>
            <a:pPr algn="r"/>
            <a:r>
              <a:rPr lang="fr-CH" dirty="0"/>
              <a:t>Page </a:t>
            </a:r>
            <a:fld id="{4D9E7F07-52BA-4676-A810-3F50F5451F27}" type="slidenum">
              <a:rPr lang="de-CH" smtClean="0"/>
              <a:pPr algn="r"/>
              <a:t>9</a:t>
            </a:fld>
            <a:endParaRPr lang="de-CH" dirty="0"/>
          </a:p>
        </p:txBody>
      </p:sp>
    </p:spTree>
    <p:extLst>
      <p:ext uri="{BB962C8B-B14F-4D97-AF65-F5344CB8AC3E}">
        <p14:creationId xmlns:p14="http://schemas.microsoft.com/office/powerpoint/2010/main" val="2890838646"/>
      </p:ext>
    </p:extLst>
  </p:cSld>
  <p:clrMapOvr>
    <a:masterClrMapping/>
  </p:clrMapOvr>
</p:sld>
</file>

<file path=ppt/theme/theme1.xml><?xml version="1.0" encoding="utf-8"?>
<a:theme xmlns:a="http://schemas.openxmlformats.org/drawingml/2006/main" name="Vorlage IGKG CH">
  <a:themeElements>
    <a:clrScheme name="IGKG">
      <a:dk1>
        <a:sysClr val="windowText" lastClr="000000"/>
      </a:dk1>
      <a:lt1>
        <a:sysClr val="window" lastClr="FFFFFF"/>
      </a:lt1>
      <a:dk2>
        <a:srgbClr val="1F497D"/>
      </a:dk2>
      <a:lt2>
        <a:srgbClr val="EEECE1"/>
      </a:lt2>
      <a:accent1>
        <a:srgbClr val="28465A"/>
      </a:accent1>
      <a:accent2>
        <a:srgbClr val="C83746"/>
      </a:accent2>
      <a:accent3>
        <a:srgbClr val="50A078"/>
      </a:accent3>
      <a:accent4>
        <a:srgbClr val="A5BE32"/>
      </a:accent4>
      <a:accent5>
        <a:srgbClr val="B41223"/>
      </a:accent5>
      <a:accent6>
        <a:srgbClr val="7F7F7F"/>
      </a:accent6>
      <a:hlink>
        <a:srgbClr val="28465A"/>
      </a:hlink>
      <a:folHlink>
        <a:srgbClr val="C83746"/>
      </a:folHlink>
    </a:clrScheme>
    <a:fontScheme name="IGK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9CC29BD1-0808-42D9-A704-4694680FEF2A}" vid="{1C82B221-9922-4CC4-A5C7-5E765966099D}"/>
    </a:ext>
  </a:extLst>
</a:theme>
</file>

<file path=ppt/theme/theme2.xml><?xml version="1.0" encoding="utf-8"?>
<a:theme xmlns:a="http://schemas.openxmlformats.org/drawingml/2006/main" name="Ectaveo_Präsentation">
  <a:themeElements>
    <a:clrScheme name="ectaveo1">
      <a:dk1>
        <a:sysClr val="windowText" lastClr="000000"/>
      </a:dk1>
      <a:lt1>
        <a:sysClr val="window" lastClr="FFFFFF"/>
      </a:lt1>
      <a:dk2>
        <a:srgbClr val="1F497D"/>
      </a:dk2>
      <a:lt2>
        <a:srgbClr val="EEECE1"/>
      </a:lt2>
      <a:accent1>
        <a:srgbClr val="EDE8DF"/>
      </a:accent1>
      <a:accent2>
        <a:srgbClr val="5A200A"/>
      </a:accent2>
      <a:accent3>
        <a:srgbClr val="6E90A6"/>
      </a:accent3>
      <a:accent4>
        <a:srgbClr val="B46408"/>
      </a:accent4>
      <a:accent5>
        <a:srgbClr val="B89E3A"/>
      </a:accent5>
      <a:accent6>
        <a:srgbClr val="B40032"/>
      </a:accent6>
      <a:hlink>
        <a:srgbClr val="0000FF"/>
      </a:hlink>
      <a:folHlink>
        <a:srgbClr val="800080"/>
      </a:folHlink>
    </a:clrScheme>
    <a:fontScheme name="Leere Präsentatio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smtClean="0">
            <a:latin typeface="+mj-lt"/>
          </a:defRPr>
        </a:defPPr>
      </a:lstStyle>
    </a:txDef>
  </a:objectDefaults>
  <a:extraClrSchemeLst>
    <a:extraClrScheme>
      <a:clrScheme name="Leere Prä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lage_PPT_Ectaveo_Neu" id="{AF03EE63-057D-4782-9943-905B73E23871}" vid="{995C36A7-E313-4CE3-8665-9CC00DE4BA4B}"/>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BF4901C7-FF25-4D30-AAD8-5BC860341289}">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emplate>Vorlage IGKG CH</Template>
  <TotalTime>0</TotalTime>
  <Words>2192</Words>
  <Application>Microsoft Office PowerPoint</Application>
  <PresentationFormat>Affichage à l'écran (4:3)</PresentationFormat>
  <Paragraphs>376</Paragraphs>
  <Slides>35</Slides>
  <Notes>32</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35</vt:i4>
      </vt:variant>
    </vt:vector>
  </HeadingPairs>
  <TitlesOfParts>
    <vt:vector size="44" baseType="lpstr">
      <vt:lpstr>Arial</vt:lpstr>
      <vt:lpstr>Calibri</vt:lpstr>
      <vt:lpstr>Symbol</vt:lpstr>
      <vt:lpstr>Times New Roman</vt:lpstr>
      <vt:lpstr>Verdana</vt:lpstr>
      <vt:lpstr>Verdana (Überschriften)</vt:lpstr>
      <vt:lpstr>Wingdings</vt:lpstr>
      <vt:lpstr>Vorlage IGKG CH</vt:lpstr>
      <vt:lpstr>Ectaveo_Präsentation</vt:lpstr>
      <vt:lpstr>Input Protection des données</vt:lpstr>
      <vt:lpstr>Présentation PowerPoint</vt:lpstr>
      <vt:lpstr>Présentation PowerPoint</vt:lpstr>
      <vt:lpstr>Présentation PowerPoint</vt:lpstr>
      <vt:lpstr>Top secret - Secret d’affaires </vt:lpstr>
      <vt:lpstr>Top secret - Secret d’affaires </vt:lpstr>
      <vt:lpstr>Informations sensibles et données de l’entreprise</vt:lpstr>
      <vt:lpstr>Présentation PowerPoint</vt:lpstr>
      <vt:lpstr>Indication des sources </vt:lpstr>
      <vt:lpstr>Indication des sources</vt:lpstr>
      <vt:lpstr>Présentation PowerPoint</vt:lpstr>
      <vt:lpstr>Passages paraphrasés</vt:lpstr>
      <vt:lpstr>Passages paraphrasés</vt:lpstr>
      <vt:lpstr>Passages repris à l’identique</vt:lpstr>
      <vt:lpstr>Présentation PowerPoint</vt:lpstr>
      <vt:lpstr>Présentation PowerPoint</vt:lpstr>
      <vt:lpstr>Présentation PowerPoint</vt:lpstr>
      <vt:lpstr>Droits d’auteurs sur des photos</vt:lpstr>
      <vt:lpstr>Droit d’auteur pour le selfie d’un macaque indonésien</vt:lpstr>
      <vt:lpstr>Présentation PowerPoint</vt:lpstr>
      <vt:lpstr>Licence</vt:lpstr>
      <vt:lpstr>Licence sur Google</vt:lpstr>
      <vt:lpstr>Licence flickr</vt:lpstr>
      <vt:lpstr>Banques d’images gratuites</vt:lpstr>
      <vt:lpstr>Acheter une licence</vt:lpstr>
      <vt:lpstr>Présentation PowerPoint</vt:lpstr>
      <vt:lpstr>Prendre des photos d’autres personnes</vt:lpstr>
      <vt:lpstr>Droit à la propre image</vt:lpstr>
      <vt:lpstr>Droit à la propre image</vt:lpstr>
      <vt:lpstr>Droit à la propre image : Code de conduite</vt:lpstr>
      <vt:lpstr>Présentation PowerPoint</vt:lpstr>
      <vt:lpstr>Matériel vidéo</vt:lpstr>
      <vt:lpstr>Présentation PowerPoint</vt:lpstr>
      <vt:lpstr>Conséquences pour le contrôle de compétences</vt:lpstr>
      <vt:lpstr>Indication des 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E-Portfolio</dc:title>
  <dc:creator>Eva Maria Höpfer</dc:creator>
  <cp:lastModifiedBy>NOEDING Florence</cp:lastModifiedBy>
  <cp:revision>287</cp:revision>
  <cp:lastPrinted>2018-08-24T08:04:25Z</cp:lastPrinted>
  <dcterms:created xsi:type="dcterms:W3CDTF">2017-10-20T14:03:05Z</dcterms:created>
  <dcterms:modified xsi:type="dcterms:W3CDTF">2019-09-18T08:53:53Z</dcterms:modified>
</cp:coreProperties>
</file>