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488" r:id="rId2"/>
    <p:sldId id="920" r:id="rId3"/>
    <p:sldId id="528" r:id="rId4"/>
    <p:sldId id="1084" r:id="rId5"/>
    <p:sldId id="1086" r:id="rId6"/>
    <p:sldId id="1087" r:id="rId7"/>
    <p:sldId id="531" r:id="rId8"/>
    <p:sldId id="532" r:id="rId9"/>
    <p:sldId id="535" r:id="rId10"/>
    <p:sldId id="613" r:id="rId11"/>
    <p:sldId id="552" r:id="rId12"/>
    <p:sldId id="554" r:id="rId13"/>
    <p:sldId id="497" r:id="rId14"/>
    <p:sldId id="516" r:id="rId15"/>
    <p:sldId id="518" r:id="rId16"/>
    <p:sldId id="498" r:id="rId17"/>
    <p:sldId id="416" r:id="rId18"/>
    <p:sldId id="417" r:id="rId19"/>
    <p:sldId id="419" r:id="rId20"/>
    <p:sldId id="420" r:id="rId21"/>
    <p:sldId id="422" r:id="rId22"/>
    <p:sldId id="423" r:id="rId23"/>
    <p:sldId id="617" r:id="rId24"/>
    <p:sldId id="425" r:id="rId25"/>
    <p:sldId id="426" r:id="rId26"/>
    <p:sldId id="486" r:id="rId27"/>
    <p:sldId id="427" r:id="rId28"/>
    <p:sldId id="618" r:id="rId29"/>
    <p:sldId id="428" r:id="rId30"/>
    <p:sldId id="933" r:id="rId31"/>
    <p:sldId id="429" r:id="rId32"/>
    <p:sldId id="430" r:id="rId33"/>
    <p:sldId id="615" r:id="rId34"/>
    <p:sldId id="1083" r:id="rId35"/>
    <p:sldId id="431" r:id="rId36"/>
    <p:sldId id="519" r:id="rId37"/>
    <p:sldId id="506" r:id="rId38"/>
    <p:sldId id="503" r:id="rId39"/>
    <p:sldId id="621" r:id="rId40"/>
    <p:sldId id="622" r:id="rId41"/>
    <p:sldId id="623" r:id="rId42"/>
    <p:sldId id="624" r:id="rId43"/>
    <p:sldId id="625" r:id="rId44"/>
    <p:sldId id="626" r:id="rId45"/>
    <p:sldId id="627" r:id="rId46"/>
    <p:sldId id="628" r:id="rId47"/>
    <p:sldId id="629" r:id="rId48"/>
    <p:sldId id="630" r:id="rId49"/>
    <p:sldId id="632" r:id="rId50"/>
    <p:sldId id="633" r:id="rId51"/>
    <p:sldId id="634" r:id="rId52"/>
    <p:sldId id="635" r:id="rId53"/>
    <p:sldId id="636" r:id="rId54"/>
    <p:sldId id="637" r:id="rId55"/>
    <p:sldId id="942" r:id="rId56"/>
    <p:sldId id="943" r:id="rId57"/>
    <p:sldId id="502" r:id="rId58"/>
    <p:sldId id="581" r:id="rId59"/>
    <p:sldId id="586" r:id="rId60"/>
    <p:sldId id="587" r:id="rId61"/>
    <p:sldId id="589" r:id="rId62"/>
    <p:sldId id="590" r:id="rId63"/>
    <p:sldId id="591" r:id="rId64"/>
    <p:sldId id="592" r:id="rId65"/>
    <p:sldId id="644" r:id="rId66"/>
    <p:sldId id="620" r:id="rId67"/>
    <p:sldId id="639" r:id="rId68"/>
    <p:sldId id="607" r:id="rId69"/>
    <p:sldId id="595" r:id="rId70"/>
    <p:sldId id="596" r:id="rId71"/>
    <p:sldId id="508" r:id="rId72"/>
    <p:sldId id="454" r:id="rId73"/>
    <p:sldId id="455" r:id="rId74"/>
    <p:sldId id="597" r:id="rId75"/>
    <p:sldId id="598" r:id="rId76"/>
    <p:sldId id="457" r:id="rId77"/>
    <p:sldId id="610" r:id="rId78"/>
    <p:sldId id="601" r:id="rId79"/>
    <p:sldId id="576" r:id="rId80"/>
    <p:sldId id="611" r:id="rId81"/>
    <p:sldId id="612" r:id="rId82"/>
    <p:sldId id="608" r:id="rId83"/>
    <p:sldId id="609" r:id="rId84"/>
    <p:sldId id="468" r:id="rId85"/>
    <p:sldId id="603" r:id="rId86"/>
    <p:sldId id="461" r:id="rId87"/>
    <p:sldId id="604" r:id="rId88"/>
    <p:sldId id="605" r:id="rId89"/>
    <p:sldId id="474" r:id="rId90"/>
    <p:sldId id="469" r:id="rId91"/>
    <p:sldId id="1088" r:id="rId92"/>
    <p:sldId id="1089" r:id="rId93"/>
    <p:sldId id="1082" r:id="rId94"/>
    <p:sldId id="544" r:id="rId95"/>
    <p:sldId id="548" r:id="rId9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990099"/>
    <a:srgbClr val="FF9900"/>
    <a:srgbClr val="B29B5A"/>
    <a:srgbClr val="8DCEE7"/>
    <a:srgbClr val="E9F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8" autoAdjust="0"/>
    <p:restoredTop sz="94427" autoAdjust="0"/>
  </p:normalViewPr>
  <p:slideViewPr>
    <p:cSldViewPr snapToGrid="0">
      <p:cViewPr varScale="1">
        <p:scale>
          <a:sx n="120" d="100"/>
          <a:sy n="120" d="100"/>
        </p:scale>
        <p:origin x="108" y="408"/>
      </p:cViewPr>
      <p:guideLst>
        <p:guide orient="horz" pos="2137"/>
        <p:guide pos="37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08"/>
    </p:cViewPr>
  </p:sorterViewPr>
  <p:notesViewPr>
    <p:cSldViewPr snapToGrid="0">
      <p:cViewPr varScale="1">
        <p:scale>
          <a:sx n="91" d="100"/>
          <a:sy n="91" d="100"/>
        </p:scale>
        <p:origin x="-3708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 sz="1600" b="1" dirty="0"/>
              <a:t>COURS INTERENTREPRISES 4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15EF4-DDCB-4274-9F94-F4CAE24B8457}" type="datetimeFigureOut">
              <a:rPr lang="fr-CH" smtClean="0"/>
              <a:pPr/>
              <a:t>16.02.2022</a:t>
            </a:fld>
            <a:endParaRPr lang="fr-CH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3"/>
          </p:nvPr>
        </p:nvSpPr>
        <p:spPr>
          <a:xfrm>
            <a:off x="3816932" y="9369940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67E0E-769B-4AAA-AA5F-804084F2C3C1}" type="slidenum">
              <a:rPr lang="fr-CH" smtClean="0"/>
              <a:pPr/>
              <a:t>‹N°›</a:t>
            </a:fld>
            <a:r>
              <a:rPr lang="fr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338614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12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/>
              <a:t>COURS INTERENTREPRISES 4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CH"/>
              <a:t>17.12.2014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2ADE99-A074-4D7E-A4EA-FAAF9F77BFE5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23614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4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9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4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7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1D81FB-2450-4879-A775-C4BA56A4266F}" type="slidenum">
              <a:rPr lang="fr-FR" sz="1200"/>
              <a:pPr/>
              <a:t>1</a:t>
            </a:fld>
            <a:endParaRPr lang="fr-FR" sz="1200"/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3850445" y="9380700"/>
            <a:ext cx="2947232" cy="4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003738A-A9A5-45B9-A4AD-AB9CF7BA53D0}" type="slidenum">
              <a:rPr lang="fr-FR" sz="1200"/>
              <a:pPr algn="r"/>
              <a:t>1</a:t>
            </a:fld>
            <a:endParaRPr lang="fr-FR" sz="1200"/>
          </a:p>
        </p:txBody>
      </p:sp>
      <p:sp>
        <p:nvSpPr>
          <p:cNvPr id="141316" name="Rectangle 7"/>
          <p:cNvSpPr txBox="1">
            <a:spLocks noGrp="1" noChangeArrowheads="1"/>
          </p:cNvSpPr>
          <p:nvPr/>
        </p:nvSpPr>
        <p:spPr bwMode="auto">
          <a:xfrm>
            <a:off x="3850445" y="9380700"/>
            <a:ext cx="2947232" cy="4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20E7CC8-8A61-4AAC-9D96-AA91AA9C47E5}" type="slidenum">
              <a:rPr lang="fr-FR" sz="1200"/>
              <a:pPr algn="r"/>
              <a:t>1</a:t>
            </a:fld>
            <a:endParaRPr lang="fr-FR" sz="1200"/>
          </a:p>
        </p:txBody>
      </p:sp>
      <p:sp>
        <p:nvSpPr>
          <p:cNvPr id="141317" name="Rectangle 7"/>
          <p:cNvSpPr txBox="1">
            <a:spLocks noGrp="1" noChangeArrowheads="1"/>
          </p:cNvSpPr>
          <p:nvPr/>
        </p:nvSpPr>
        <p:spPr bwMode="auto">
          <a:xfrm>
            <a:off x="3850445" y="9380700"/>
            <a:ext cx="2947232" cy="4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06BFC7A-CF92-44DE-A9AB-54E13F35FF23}" type="slidenum">
              <a:rPr lang="fr-FR" sz="1200"/>
              <a:pPr algn="r"/>
              <a:t>1</a:t>
            </a:fld>
            <a:endParaRPr lang="fr-FR" sz="1200"/>
          </a:p>
        </p:txBody>
      </p:sp>
      <p:sp>
        <p:nvSpPr>
          <p:cNvPr id="141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41320" name="Espace réservé du pied de page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4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9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4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7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 dirty="0"/>
              <a:t>COURS INTERENTREPRISES 1 </a:t>
            </a:r>
          </a:p>
        </p:txBody>
      </p:sp>
      <p:sp>
        <p:nvSpPr>
          <p:cNvPr id="141321" name="Espace réservé de l'en-tête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4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9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4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7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/>
              <a:t>COURS INTERENTREPRISES 1</a:t>
            </a:r>
          </a:p>
        </p:txBody>
      </p:sp>
      <p:sp>
        <p:nvSpPr>
          <p:cNvPr id="141322" name="Espace réservé de la date 8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4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9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4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7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C0FE98-0EE6-46EA-80C3-D0DCC58C1AE4}" type="datetime1">
              <a:rPr lang="fr-FR" sz="1200"/>
              <a:pPr/>
              <a:t>16/02/2022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861430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B04388-BE32-4303-8040-56C9F99602CA}" type="slidenum">
              <a:rPr lang="fr-CH" altLang="fr-FR"/>
              <a:pPr eaLnBrk="1" hangingPunct="1">
                <a:spcBef>
                  <a:spcPct val="0"/>
                </a:spcBef>
              </a:pPr>
              <a:t>25</a:t>
            </a:fld>
            <a:endParaRPr lang="fr-CH" altLang="fr-FR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784189" y="10176349"/>
            <a:ext cx="2892324" cy="5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3" tIns="45612" rIns="91223" bIns="45612" anchor="b"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D5D652-5FF3-4DA3-90D6-A16187A175C9}" type="slidenum">
              <a:rPr lang="fr-CH" altLang="fr-FR"/>
              <a:pPr algn="r" eaLnBrk="1" hangingPunct="1">
                <a:spcBef>
                  <a:spcPct val="0"/>
                </a:spcBef>
              </a:pPr>
              <a:t>25</a:t>
            </a:fld>
            <a:endParaRPr lang="fr-CH" altLang="fr-FR"/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" y="936625"/>
            <a:ext cx="6673850" cy="3754438"/>
          </a:xfrm>
          <a:solidFill>
            <a:srgbClr val="FFFFFF"/>
          </a:solidFill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07" y="5089032"/>
            <a:ext cx="4741541" cy="48252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CH" altLang="fr-FR"/>
          </a:p>
        </p:txBody>
      </p:sp>
      <p:sp>
        <p:nvSpPr>
          <p:cNvPr id="126982" name="Espace réservé de la date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17.12.2014</a:t>
            </a:r>
          </a:p>
        </p:txBody>
      </p:sp>
      <p:sp>
        <p:nvSpPr>
          <p:cNvPr id="126984" name="Espace réservé de l'en-tête 7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COURS INTERENTREPRISES 4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3084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B04388-BE32-4303-8040-56C9F99602CA}" type="slidenum">
              <a:rPr lang="fr-CH" altLang="fr-FR"/>
              <a:pPr eaLnBrk="1" hangingPunct="1">
                <a:spcBef>
                  <a:spcPct val="0"/>
                </a:spcBef>
              </a:pPr>
              <a:t>26</a:t>
            </a:fld>
            <a:endParaRPr lang="fr-CH" altLang="fr-FR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784189" y="10176349"/>
            <a:ext cx="2892324" cy="5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3" tIns="45612" rIns="91223" bIns="45612" anchor="b"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D5D652-5FF3-4DA3-90D6-A16187A175C9}" type="slidenum">
              <a:rPr lang="fr-CH" altLang="fr-FR"/>
              <a:pPr algn="r" eaLnBrk="1" hangingPunct="1">
                <a:spcBef>
                  <a:spcPct val="0"/>
                </a:spcBef>
              </a:pPr>
              <a:t>26</a:t>
            </a:fld>
            <a:endParaRPr lang="fr-CH" altLang="fr-FR"/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" y="936625"/>
            <a:ext cx="6673850" cy="3754438"/>
          </a:xfrm>
          <a:solidFill>
            <a:srgbClr val="FFFFFF"/>
          </a:solidFill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07" y="5089032"/>
            <a:ext cx="4741541" cy="48252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CH" altLang="fr-FR"/>
          </a:p>
        </p:txBody>
      </p:sp>
      <p:sp>
        <p:nvSpPr>
          <p:cNvPr id="126982" name="Espace réservé de la date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17.12.2014</a:t>
            </a:r>
          </a:p>
        </p:txBody>
      </p:sp>
      <p:sp>
        <p:nvSpPr>
          <p:cNvPr id="126984" name="Espace réservé de l'en-tête 7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COURS INTERENTREPRISES 4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3084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5255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C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ADE99-A074-4D7E-A4EA-FAAF9F77BFE5}" type="slidenum">
              <a:rPr lang="fr-CH" smtClean="0"/>
              <a:pPr/>
              <a:t>32</a:t>
            </a:fld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CH"/>
              <a:t>COURS INTERENTREPRISES 4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CH"/>
              <a:t>17.12.2014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886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B04388-BE32-4303-8040-56C9F99602CA}" type="slidenum">
              <a:rPr lang="fr-CH" altLang="fr-FR"/>
              <a:pPr eaLnBrk="1" hangingPunct="1">
                <a:spcBef>
                  <a:spcPct val="0"/>
                </a:spcBef>
              </a:pPr>
              <a:t>33</a:t>
            </a:fld>
            <a:endParaRPr lang="fr-CH" altLang="fr-FR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784189" y="10176349"/>
            <a:ext cx="2892324" cy="5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3" tIns="45612" rIns="91223" bIns="45612" anchor="b"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D5D652-5FF3-4DA3-90D6-A16187A175C9}" type="slidenum">
              <a:rPr lang="fr-CH" altLang="fr-FR"/>
              <a:pPr algn="r" eaLnBrk="1" hangingPunct="1">
                <a:spcBef>
                  <a:spcPct val="0"/>
                </a:spcBef>
              </a:pPr>
              <a:t>33</a:t>
            </a:fld>
            <a:endParaRPr lang="fr-CH" altLang="fr-FR"/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" y="936625"/>
            <a:ext cx="6673850" cy="3754438"/>
          </a:xfrm>
          <a:solidFill>
            <a:srgbClr val="FFFFFF"/>
          </a:solidFill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07" y="5089032"/>
            <a:ext cx="4741541" cy="48252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CH" altLang="fr-FR"/>
          </a:p>
        </p:txBody>
      </p:sp>
      <p:sp>
        <p:nvSpPr>
          <p:cNvPr id="126982" name="Espace réservé de la date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17.12.2014</a:t>
            </a:r>
          </a:p>
        </p:txBody>
      </p:sp>
      <p:sp>
        <p:nvSpPr>
          <p:cNvPr id="126984" name="Espace réservé de l'en-tête 7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COURS INTERENTREPRISES 4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3084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1026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8600" cy="3702050"/>
          </a:xfrm>
          <a:ln/>
        </p:spPr>
      </p:sp>
      <p:sp>
        <p:nvSpPr>
          <p:cNvPr id="1208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98208" y="4687052"/>
            <a:ext cx="4939349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COURS INTERENTREPRISES 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ADE99-A074-4D7E-A4EA-FAAF9F77BFE5}" type="slidenum">
              <a:rPr lang="fr-CH" smtClean="0"/>
              <a:pPr/>
              <a:t>61</a:t>
            </a:fld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CH"/>
              <a:t>17.12.2014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1831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8600" cy="3702050"/>
          </a:xfrm>
          <a:ln/>
        </p:spPr>
      </p:sp>
      <p:sp>
        <p:nvSpPr>
          <p:cNvPr id="12288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98208" y="4687052"/>
            <a:ext cx="4939349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COURS INTERENTREPRISES 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ADE99-A074-4D7E-A4EA-FAAF9F77BFE5}" type="slidenum">
              <a:rPr lang="fr-CH" smtClean="0"/>
              <a:pPr/>
              <a:t>62</a:t>
            </a:fld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CH"/>
              <a:t>17.12.2014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6300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8600" cy="3702050"/>
          </a:xfrm>
          <a:ln/>
        </p:spPr>
      </p:sp>
      <p:sp>
        <p:nvSpPr>
          <p:cNvPr id="12288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98208" y="4687052"/>
            <a:ext cx="4939349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COURS INTERENTREPRISES 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ADE99-A074-4D7E-A4EA-FAAF9F77BFE5}" type="slidenum">
              <a:rPr lang="fr-CH" smtClean="0"/>
              <a:pPr/>
              <a:t>63</a:t>
            </a:fld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CH"/>
              <a:t>17.12.2014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1952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8600" cy="3702050"/>
          </a:xfrm>
          <a:ln/>
        </p:spPr>
      </p:sp>
      <p:sp>
        <p:nvSpPr>
          <p:cNvPr id="12288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98208" y="4687052"/>
            <a:ext cx="4939349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COURS INTERENTREPRISES 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ADE99-A074-4D7E-A4EA-FAAF9F77BFE5}" type="slidenum">
              <a:rPr lang="fr-CH" smtClean="0"/>
              <a:pPr/>
              <a:t>64</a:t>
            </a:fld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CH"/>
              <a:t>17.12.2014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802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C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64233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8600" cy="3702050"/>
          </a:xfrm>
          <a:ln/>
        </p:spPr>
      </p:sp>
      <p:sp>
        <p:nvSpPr>
          <p:cNvPr id="12288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98208" y="4687052"/>
            <a:ext cx="4939349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COURS INTERENTREPRISES 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ADE99-A074-4D7E-A4EA-FAAF9F77BFE5}" type="slidenum">
              <a:rPr lang="fr-CH" smtClean="0"/>
              <a:pPr/>
              <a:t>65</a:t>
            </a:fld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CH"/>
              <a:t>17.12.2014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8582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8600" cy="3702050"/>
          </a:xfrm>
          <a:ln/>
        </p:spPr>
      </p:sp>
      <p:sp>
        <p:nvSpPr>
          <p:cNvPr id="12288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98208" y="4687052"/>
            <a:ext cx="4939349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COURS INTERENTREPRISES 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ADE99-A074-4D7E-A4EA-FAAF9F77BFE5}" type="slidenum">
              <a:rPr lang="fr-CH" smtClean="0"/>
              <a:pPr/>
              <a:t>66</a:t>
            </a:fld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CH"/>
              <a:t>17.12.2014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0370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8600" cy="370205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208" y="4687052"/>
            <a:ext cx="4939349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COURS INTERENTREPRISES 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ADE99-A074-4D7E-A4EA-FAAF9F77BFE5}" type="slidenum">
              <a:rPr lang="fr-CH" smtClean="0"/>
              <a:pPr/>
              <a:t>67</a:t>
            </a:fld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CH"/>
              <a:t>17.12.2014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1393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8600" cy="3702050"/>
          </a:xfrm>
          <a:ln/>
        </p:spPr>
      </p:sp>
      <p:sp>
        <p:nvSpPr>
          <p:cNvPr id="12288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98208" y="4687052"/>
            <a:ext cx="4939349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COURS INTERENTREPRISES 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ADE99-A074-4D7E-A4EA-FAAF9F77BFE5}" type="slidenum">
              <a:rPr lang="fr-CH" smtClean="0"/>
              <a:pPr/>
              <a:t>68</a:t>
            </a:fld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CH"/>
              <a:t>17.12.2014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5094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863" y="863600"/>
            <a:ext cx="6146800" cy="3457575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13" y="4687053"/>
            <a:ext cx="4786764" cy="4444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dirty="0">
              <a:latin typeface="Arial" pitchFamily="34" charset="0"/>
            </a:endParaRP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COURS INTERENTREPRISES 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ADE99-A074-4D7E-A4EA-FAAF9F77BFE5}" type="slidenum">
              <a:rPr lang="fr-CH" smtClean="0"/>
              <a:pPr/>
              <a:t>69</a:t>
            </a:fld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CH"/>
              <a:t>17.12.2014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7019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208" y="4687052"/>
            <a:ext cx="4939349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Arial" pitchFamily="34" charset="0"/>
            </a:endParaRP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COURS INTERENTREPRISES 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ADE99-A074-4D7E-A4EA-FAAF9F77BFE5}" type="slidenum">
              <a:rPr lang="fr-CH" smtClean="0"/>
              <a:pPr/>
              <a:t>75</a:t>
            </a:fld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CH"/>
              <a:t>17.12.2014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390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208" y="4687052"/>
            <a:ext cx="4939349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Arial" pitchFamily="34" charset="0"/>
            </a:endParaRP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COURS INTERENTREPRISES 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ADE99-A074-4D7E-A4EA-FAAF9F77BFE5}" type="slidenum">
              <a:rPr lang="fr-CH" smtClean="0"/>
              <a:pPr/>
              <a:t>85</a:t>
            </a:fld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CH"/>
              <a:t>17.12.2014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7067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208" y="4687052"/>
            <a:ext cx="4939349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Arial" pitchFamily="34" charset="0"/>
            </a:endParaRP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COURS INTERENTREPRISES 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ADE99-A074-4D7E-A4EA-FAAF9F77BFE5}" type="slidenum">
              <a:rPr lang="fr-CH" smtClean="0"/>
              <a:pPr/>
              <a:t>87</a:t>
            </a:fld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CH"/>
              <a:t>17.12.2014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17089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208" y="4687052"/>
            <a:ext cx="4939349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Arial" pitchFamily="34" charset="0"/>
            </a:endParaRP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COURS INTERENTREPRISES 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ADE99-A074-4D7E-A4EA-FAAF9F77BFE5}" type="slidenum">
              <a:rPr lang="fr-CH" smtClean="0"/>
              <a:pPr/>
              <a:t>88</a:t>
            </a:fld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CH"/>
              <a:t>17.12.2014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7854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91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7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COURS INTERENTREPRISES 4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CH"/>
              <a:t>17.12.2014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2ADE99-A074-4D7E-A4EA-FAAF9F77BFE5}" type="slidenum">
              <a:rPr lang="fr-CH" smtClean="0"/>
              <a:pPr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53741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93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3984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01F9D-F56B-436C-9F77-0BDAACBF8A89}" type="slidenum">
              <a:rPr lang="fr-CH" smtClean="0"/>
              <a:pPr>
                <a:defRPr/>
              </a:pPr>
              <a:t>95</a:t>
            </a:fld>
            <a:endParaRPr lang="fr-CH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CH"/>
              <a:t>COURS INTERENTREPRISES 4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fr-CH"/>
              <a:t>17.12.2014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88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7721E9-C241-4C1D-9C7A-6982F45266D9}" type="slidenum">
              <a:rPr lang="fr-CH" altLang="fr-FR"/>
              <a:pPr eaLnBrk="1" hangingPunct="1">
                <a:spcBef>
                  <a:spcPct val="0"/>
                </a:spcBef>
              </a:pPr>
              <a:t>10</a:t>
            </a:fld>
            <a:endParaRPr lang="fr-CH" altLang="fr-FR"/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784189" y="10176349"/>
            <a:ext cx="2892324" cy="5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3" tIns="45612" rIns="91223" bIns="45612" anchor="b"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2E1314-3A57-4AE3-AC80-0A5519A78BE6}" type="slidenum">
              <a:rPr lang="fr-CH" altLang="fr-FR"/>
              <a:pPr algn="r" eaLnBrk="1" hangingPunct="1">
                <a:spcBef>
                  <a:spcPct val="0"/>
                </a:spcBef>
              </a:pPr>
              <a:t>10</a:t>
            </a:fld>
            <a:endParaRPr lang="fr-CH" altLang="fr-FR"/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" y="936625"/>
            <a:ext cx="6673850" cy="3754438"/>
          </a:xfrm>
          <a:solidFill>
            <a:srgbClr val="FFFFFF"/>
          </a:solidFill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07" y="5089032"/>
            <a:ext cx="4741541" cy="48252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CH" altLang="fr-FR"/>
          </a:p>
        </p:txBody>
      </p:sp>
      <p:sp>
        <p:nvSpPr>
          <p:cNvPr id="123910" name="Espace réservé de la date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17.12.2014</a:t>
            </a:r>
          </a:p>
        </p:txBody>
      </p:sp>
      <p:sp>
        <p:nvSpPr>
          <p:cNvPr id="123912" name="Espace réservé de l'en-tête 7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COURS INTERENTREPRISES 4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381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5E10C2-1AAA-430F-BECB-F6A3CBFCDAD7}" type="slidenum">
              <a:rPr lang="fr-CH" altLang="fr-FR"/>
              <a:pPr eaLnBrk="1" hangingPunct="1">
                <a:spcBef>
                  <a:spcPct val="0"/>
                </a:spcBef>
              </a:pPr>
              <a:t>17</a:t>
            </a:fld>
            <a:endParaRPr lang="fr-CH" altLang="fr-FR"/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784189" y="10176349"/>
            <a:ext cx="2892324" cy="5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3" tIns="45612" rIns="91223" bIns="45612" anchor="b"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31CD2F-BBCD-4D97-99D8-BC61CBF48D9B}" type="slidenum">
              <a:rPr lang="fr-CH" altLang="fr-FR"/>
              <a:pPr algn="r" eaLnBrk="1" hangingPunct="1">
                <a:spcBef>
                  <a:spcPct val="0"/>
                </a:spcBef>
              </a:pPr>
              <a:t>17</a:t>
            </a:fld>
            <a:endParaRPr lang="fr-CH" altLang="fr-FR"/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" y="936625"/>
            <a:ext cx="6673850" cy="3754438"/>
          </a:xfrm>
          <a:solidFill>
            <a:srgbClr val="FFFFFF"/>
          </a:solidFill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07" y="5089032"/>
            <a:ext cx="4741541" cy="48252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CH" altLang="fr-FR"/>
          </a:p>
        </p:txBody>
      </p:sp>
      <p:sp>
        <p:nvSpPr>
          <p:cNvPr id="125958" name="Espace réservé de la date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17.12.2014</a:t>
            </a:r>
          </a:p>
        </p:txBody>
      </p:sp>
      <p:sp>
        <p:nvSpPr>
          <p:cNvPr id="125960" name="Espace réservé de l'en-tête 7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COURS INTERENTREPRISES 4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034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B04388-BE32-4303-8040-56C9F99602CA}" type="slidenum">
              <a:rPr lang="fr-CH" altLang="fr-FR"/>
              <a:pPr eaLnBrk="1" hangingPunct="1">
                <a:spcBef>
                  <a:spcPct val="0"/>
                </a:spcBef>
              </a:pPr>
              <a:t>18</a:t>
            </a:fld>
            <a:endParaRPr lang="fr-CH" altLang="fr-FR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784189" y="10176349"/>
            <a:ext cx="2892324" cy="5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3" tIns="45612" rIns="91223" bIns="45612" anchor="b"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D5D652-5FF3-4DA3-90D6-A16187A175C9}" type="slidenum">
              <a:rPr lang="fr-CH" altLang="fr-FR"/>
              <a:pPr algn="r" eaLnBrk="1" hangingPunct="1">
                <a:spcBef>
                  <a:spcPct val="0"/>
                </a:spcBef>
              </a:pPr>
              <a:t>18</a:t>
            </a:fld>
            <a:endParaRPr lang="fr-CH" altLang="fr-FR"/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" y="936625"/>
            <a:ext cx="6673850" cy="3754438"/>
          </a:xfrm>
          <a:solidFill>
            <a:srgbClr val="FFFFFF"/>
          </a:solidFill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07" y="5089032"/>
            <a:ext cx="4741541" cy="48252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CH" altLang="fr-FR"/>
          </a:p>
        </p:txBody>
      </p:sp>
      <p:sp>
        <p:nvSpPr>
          <p:cNvPr id="126982" name="Espace réservé de la date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17.12.2014</a:t>
            </a:r>
          </a:p>
        </p:txBody>
      </p:sp>
      <p:sp>
        <p:nvSpPr>
          <p:cNvPr id="126984" name="Espace réservé de l'en-tête 7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COURS INTERENTREPRISES 4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9357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62FDCF-641F-459E-A8E0-B2FB8D8777E1}" type="slidenum">
              <a:rPr lang="fr-CH" altLang="fr-FR"/>
              <a:pPr eaLnBrk="1" hangingPunct="1">
                <a:spcBef>
                  <a:spcPct val="0"/>
                </a:spcBef>
              </a:pPr>
              <a:t>19</a:t>
            </a:fld>
            <a:endParaRPr lang="fr-CH" altLang="fr-FR"/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784189" y="10176349"/>
            <a:ext cx="2892324" cy="5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3" tIns="45612" rIns="91223" bIns="45612" anchor="b"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20C478-1206-4846-9E34-BE8052543FF3}" type="slidenum">
              <a:rPr lang="fr-CH" altLang="fr-FR"/>
              <a:pPr algn="r" eaLnBrk="1" hangingPunct="1">
                <a:spcBef>
                  <a:spcPct val="0"/>
                </a:spcBef>
              </a:pPr>
              <a:t>19</a:t>
            </a:fld>
            <a:endParaRPr lang="fr-CH" altLang="fr-FR"/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" y="936625"/>
            <a:ext cx="6673850" cy="3754438"/>
          </a:xfrm>
          <a:solidFill>
            <a:srgbClr val="FFFFFF"/>
          </a:solidFill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07" y="5089032"/>
            <a:ext cx="4741541" cy="48252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CH" altLang="fr-FR"/>
          </a:p>
        </p:txBody>
      </p:sp>
      <p:sp>
        <p:nvSpPr>
          <p:cNvPr id="129030" name="Espace réservé de la date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17.12.2014</a:t>
            </a:r>
          </a:p>
        </p:txBody>
      </p:sp>
      <p:sp>
        <p:nvSpPr>
          <p:cNvPr id="129032" name="Espace réservé de l'en-tête 7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COURS INTERENTREPRISES 4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0442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3A499C-3759-48C0-8990-878C0ABB8782}" type="slidenum">
              <a:rPr lang="fr-CH" altLang="fr-FR"/>
              <a:pPr eaLnBrk="1" hangingPunct="1">
                <a:spcBef>
                  <a:spcPct val="0"/>
                </a:spcBef>
              </a:pPr>
              <a:t>20</a:t>
            </a:fld>
            <a:endParaRPr lang="fr-CH" altLang="fr-FR"/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784189" y="10176349"/>
            <a:ext cx="2892324" cy="5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3" tIns="45612" rIns="91223" bIns="45612" anchor="b"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A87C55-BFC4-4D38-8A88-104F18E727C4}" type="slidenum">
              <a:rPr lang="fr-CH" altLang="fr-FR"/>
              <a:pPr algn="r" eaLnBrk="1" hangingPunct="1">
                <a:spcBef>
                  <a:spcPct val="0"/>
                </a:spcBef>
              </a:pPr>
              <a:t>20</a:t>
            </a:fld>
            <a:endParaRPr lang="fr-CH" altLang="fr-FR"/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" y="936625"/>
            <a:ext cx="6673850" cy="3754438"/>
          </a:xfrm>
          <a:solidFill>
            <a:srgbClr val="FFFFFF"/>
          </a:solidFill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07" y="5089032"/>
            <a:ext cx="4741541" cy="48252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CH" altLang="fr-FR"/>
          </a:p>
        </p:txBody>
      </p:sp>
      <p:sp>
        <p:nvSpPr>
          <p:cNvPr id="130054" name="Espace réservé de la date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17.12.2014</a:t>
            </a:r>
          </a:p>
        </p:txBody>
      </p:sp>
      <p:sp>
        <p:nvSpPr>
          <p:cNvPr id="130056" name="Espace réservé de l'en-tête 7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COURS INTERENTREPRISES 4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4550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EF2664-A23E-4AB3-BBBD-38E60C627A59}" type="slidenum">
              <a:rPr lang="fr-CH" altLang="fr-FR"/>
              <a:pPr eaLnBrk="1" hangingPunct="1">
                <a:spcBef>
                  <a:spcPct val="0"/>
                </a:spcBef>
              </a:pPr>
              <a:t>24</a:t>
            </a:fld>
            <a:endParaRPr lang="fr-CH" altLang="fr-FR"/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784189" y="10176349"/>
            <a:ext cx="2892324" cy="5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3" tIns="45612" rIns="91223" bIns="45612" anchor="b"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E2DC30-D377-4EF1-89D6-BD0C414A0E9F}" type="slidenum">
              <a:rPr lang="fr-CH" altLang="fr-FR"/>
              <a:pPr algn="r" eaLnBrk="1" hangingPunct="1">
                <a:spcBef>
                  <a:spcPct val="0"/>
                </a:spcBef>
              </a:pPr>
              <a:t>24</a:t>
            </a:fld>
            <a:endParaRPr lang="fr-CH" altLang="fr-FR"/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" y="936625"/>
            <a:ext cx="6673850" cy="3754438"/>
          </a:xfrm>
          <a:solidFill>
            <a:srgbClr val="FFFFFF"/>
          </a:solidFill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07" y="5089032"/>
            <a:ext cx="4741541" cy="48252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CH" altLang="fr-FR"/>
          </a:p>
        </p:txBody>
      </p:sp>
      <p:sp>
        <p:nvSpPr>
          <p:cNvPr id="135174" name="Espace réservé de la date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17.12.2014</a:t>
            </a:r>
          </a:p>
        </p:txBody>
      </p:sp>
      <p:sp>
        <p:nvSpPr>
          <p:cNvPr id="135176" name="Espace réservé de l'en-tête 7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CH" altLang="fr-FR"/>
              <a:t>COURS INTERENTREPRISES 4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471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291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236479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4200" b="1" cap="all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fr-CH" sz="800" b="1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fr-CH" sz="800" b="1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buFont typeface="Calibri" panose="020F0502020204030204" pitchFamily="34" charset="0"/>
              <a:buChar char="‒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1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1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COURS INTERENTREPRISES 6 / 3+1 / 2+1 / 18 Mois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064" y="3308581"/>
            <a:ext cx="10131427" cy="1468800"/>
          </a:xfrm>
        </p:spPr>
        <p:txBody>
          <a:bodyPr anchor="b">
            <a:normAutofit/>
          </a:bodyPr>
          <a:lstStyle>
            <a:lvl1pPr algn="l">
              <a:defRPr sz="4800" b="1" cap="none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90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4200" b="1" cap="none" baseline="0">
                <a:solidFill>
                  <a:srgbClr val="0000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8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030" y="60414"/>
            <a:ext cx="1465425" cy="12024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>
          <a:xfrm>
            <a:off x="723337" y="6262460"/>
            <a:ext cx="1600200" cy="377825"/>
          </a:xfr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>
            <a:lvl1pPr>
              <a:buClr>
                <a:srgbClr val="000099"/>
              </a:buClr>
              <a:defRPr b="1">
                <a:solidFill>
                  <a:srgbClr val="000099"/>
                </a:solidFill>
              </a:defRPr>
            </a:lvl1pPr>
            <a:lvl2pPr>
              <a:buClr>
                <a:srgbClr val="000099"/>
              </a:buClr>
              <a:defRPr b="1">
                <a:solidFill>
                  <a:srgbClr val="000099"/>
                </a:solidFill>
              </a:defRPr>
            </a:lvl2pPr>
            <a:lvl3pPr>
              <a:buClr>
                <a:srgbClr val="000099"/>
              </a:buClr>
              <a:defRPr b="1">
                <a:solidFill>
                  <a:srgbClr val="000099"/>
                </a:solidFill>
              </a:defRPr>
            </a:lvl3pPr>
            <a:lvl4pPr>
              <a:buClr>
                <a:srgbClr val="000099"/>
              </a:buClr>
              <a:defRPr b="1">
                <a:solidFill>
                  <a:srgbClr val="000099"/>
                </a:solidFill>
              </a:defRPr>
            </a:lvl4pPr>
            <a:lvl5pPr>
              <a:buClr>
                <a:srgbClr val="000099"/>
              </a:buClr>
              <a:defRPr b="1">
                <a:solidFill>
                  <a:srgbClr val="000099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>
            <a:lvl1pPr>
              <a:buClr>
                <a:srgbClr val="000099"/>
              </a:buClr>
              <a:defRPr b="1">
                <a:solidFill>
                  <a:srgbClr val="000099"/>
                </a:solidFill>
              </a:defRPr>
            </a:lvl1pPr>
            <a:lvl2pPr>
              <a:buClr>
                <a:srgbClr val="000099"/>
              </a:buClr>
              <a:defRPr b="1">
                <a:solidFill>
                  <a:srgbClr val="000099"/>
                </a:solidFill>
              </a:defRPr>
            </a:lvl2pPr>
            <a:lvl3pPr>
              <a:buClr>
                <a:srgbClr val="000099"/>
              </a:buClr>
              <a:defRPr b="1">
                <a:solidFill>
                  <a:srgbClr val="000099"/>
                </a:solidFill>
              </a:defRPr>
            </a:lvl3pPr>
            <a:lvl4pPr>
              <a:buClr>
                <a:srgbClr val="000099"/>
              </a:buClr>
              <a:defRPr b="1">
                <a:solidFill>
                  <a:srgbClr val="000099"/>
                </a:solidFill>
              </a:defRPr>
            </a:lvl4pPr>
            <a:lvl5pPr>
              <a:buClr>
                <a:srgbClr val="000099"/>
              </a:buClr>
              <a:defRPr b="1">
                <a:solidFill>
                  <a:srgbClr val="000099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1">
                <a:solidFill>
                  <a:srgbClr val="000099"/>
                </a:solidFill>
                <a:effectLst/>
                <a:latin typeface="+mn-lt"/>
              </a:defRPr>
            </a:lvl1pPr>
          </a:lstStyle>
          <a:p>
            <a:pPr algn="ctr"/>
            <a:r>
              <a:rPr lang="fr-FR"/>
              <a:t>COURS INTERENTREPRISES 6 / 3+1 / 2+1 / 18 Mois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fr-CH" sz="800" b="1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COURS INTERENTREPRISES 6 / 3+1 / 2+1 / 18 Mois</a:t>
            </a:r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fr-CH" sz="800" b="1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COURS INTERENTREPRISES 6 / 3+1 / 2+1 / 18 Mois</a:t>
            </a:r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0288" y="180393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288" y="1866122"/>
            <a:ext cx="9786938" cy="3925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800" b="1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54" y="87549"/>
            <a:ext cx="1467326" cy="1203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457200" rtl="0" eaLnBrk="1" latinLnBrk="0" hangingPunct="1">
        <a:spcBef>
          <a:spcPct val="0"/>
        </a:spcBef>
        <a:buNone/>
        <a:defRPr sz="4800" b="1" kern="1200" cap="all">
          <a:ln w="3175" cmpd="sng">
            <a:noFill/>
          </a:ln>
          <a:solidFill>
            <a:srgbClr val="000099"/>
          </a:solidFill>
          <a:effectLst/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180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800" b="1" kern="1200" cap="none">
          <a:solidFill>
            <a:srgbClr val="000099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800" b="1" kern="1200" cap="none">
          <a:solidFill>
            <a:srgbClr val="000099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800" b="1" kern="1200" cap="none">
          <a:solidFill>
            <a:srgbClr val="000099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800" b="1" kern="1200" cap="none">
          <a:solidFill>
            <a:srgbClr val="000099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800" b="1" kern="1200" cap="none">
          <a:solidFill>
            <a:srgbClr val="000099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h/imgres?imgurl=http://circuitfelixguichard.tmvr.net/ecritureok/actus_2008/attention.jpg&amp;imgrefurl=http://www.circuitfelixguichard.fr/index.php?p=actus/allactus&amp;h=264&amp;w=300&amp;sz=12&amp;hl=fr&amp;start=3&amp;usg=__6AbiZQjQxdM_UFC-t-zOshWMuvQ=&amp;tbnid=Xcarbr9IkUvZqM:&amp;tbnh=102&amp;tbnw=116&amp;prev=/images?q=attention&amp;gbv=2&amp;hl=f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fc-vd.ch/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fc-vd.ch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w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400732"/>
            <a:ext cx="7886700" cy="1325563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fr-FR" sz="2800" dirty="0"/>
              <a:t>COURS INTERENTREPRISES 6</a:t>
            </a:r>
            <a:br>
              <a:rPr lang="fr-FR" sz="2800" dirty="0"/>
            </a:br>
            <a:r>
              <a:rPr lang="fr-FR" sz="2800" dirty="0"/>
              <a:t>Formation 3+1 / 2+1 / 18 Mois</a:t>
            </a:r>
            <a:endParaRPr lang="fr-F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 algn="ctr">
              <a:buFontTx/>
              <a:buNone/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>
              <a:buFontTx/>
              <a:buNone/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>
              <a:buFontTx/>
              <a:buNone/>
              <a:defRPr/>
            </a:pPr>
            <a:r>
              <a:rPr lang="fr-FR" sz="7200" dirty="0"/>
              <a:t>BIENVENUE </a:t>
            </a:r>
          </a:p>
        </p:txBody>
      </p:sp>
      <p:sp>
        <p:nvSpPr>
          <p:cNvPr id="3" name="ZoneTexte 2"/>
          <p:cNvSpPr txBox="1"/>
          <p:nvPr/>
        </p:nvSpPr>
        <p:spPr>
          <a:xfrm rot="18373641">
            <a:off x="6104566" y="645364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EF97FE-E498-9746-BC83-5A54DBCB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85801" y="6262461"/>
            <a:ext cx="1600200" cy="377825"/>
          </a:xfr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2016125" y="2083616"/>
            <a:ext cx="8159750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CH" alt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Vous devez connaître 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CH" altLang="fr-FR" sz="5400" b="1" u="sng" dirty="0">
                <a:solidFill>
                  <a:srgbClr val="FF3300"/>
                </a:solidFill>
                <a:latin typeface="+mn-lt"/>
              </a:rPr>
              <a:t>TOUS</a:t>
            </a:r>
            <a:r>
              <a:rPr lang="fr-CH" altLang="fr-FR" sz="5400" b="1" dirty="0">
                <a:solidFill>
                  <a:srgbClr val="000099"/>
                </a:solidFill>
                <a:latin typeface="+mn-lt"/>
              </a:rPr>
              <a:t>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CH" alt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les objectifs évaluateurs obligatoires</a:t>
            </a:r>
          </a:p>
        </p:txBody>
      </p:sp>
      <p:sp>
        <p:nvSpPr>
          <p:cNvPr id="7" name="WordArt 1031"/>
          <p:cNvSpPr>
            <a:spLocks noChangeArrowheads="1" noChangeShapeType="1" noTextEdit="1"/>
          </p:cNvSpPr>
          <p:nvPr/>
        </p:nvSpPr>
        <p:spPr bwMode="auto">
          <a:xfrm rot="19024159">
            <a:off x="172892" y="1819688"/>
            <a:ext cx="3093356" cy="172402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fr-CH" sz="3600" kern="200" spc="10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Rappel </a:t>
            </a:r>
            <a:r>
              <a:rPr lang="fr-CH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!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66" y="2904565"/>
            <a:ext cx="10131427" cy="1981201"/>
          </a:xfrm>
        </p:spPr>
        <p:txBody>
          <a:bodyPr>
            <a:normAutofit fontScale="90000"/>
          </a:bodyPr>
          <a:lstStyle/>
          <a:p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L’examen est composé de plusieurs tâches et de sous-tâches</a:t>
            </a:r>
            <a:b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Les sous-tâches font partie d’une tâche principale</a:t>
            </a:r>
            <a:b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fr-CH" smtClean="0"/>
              <a:pPr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549757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6706" r="9425" b="4615"/>
          <a:stretch/>
        </p:blipFill>
        <p:spPr>
          <a:xfrm>
            <a:off x="6974540" y="2510118"/>
            <a:ext cx="1699827" cy="1810870"/>
          </a:xfrm>
          <a:prstGeom prst="roundRect">
            <a:avLst>
              <a:gd name="adj" fmla="val 8594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7772" y="2065867"/>
            <a:ext cx="4775122" cy="1977216"/>
          </a:xfrm>
        </p:spPr>
        <p:txBody>
          <a:bodyPr>
            <a:normAutofit/>
          </a:bodyPr>
          <a:lstStyle/>
          <a:p>
            <a:pPr algn="just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pouvez disposer d’une calculatrice sur laquelle vous ne pouvez ni </a:t>
            </a:r>
            <a:r>
              <a:rPr lang="fr-CH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écrire</a:t>
            </a: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programmer !</a:t>
            </a:r>
            <a:endParaRPr lang="fr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fr-CH" smtClean="0"/>
              <a:pPr/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5919430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53564" y="3261124"/>
            <a:ext cx="78581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EXEMPLE DE QUESTIONS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CH" sz="2400" b="1" u="sng" dirty="0">
              <a:solidFill>
                <a:srgbClr val="000099"/>
              </a:solidFill>
              <a:cs typeface="Arial" pitchFamily="34" charset="0"/>
            </a:endParaRPr>
          </a:p>
          <a:p>
            <a:pPr>
              <a:defRPr/>
            </a:pPr>
            <a:endParaRPr lang="fr-CH" sz="2400" b="1" u="sng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tâche 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38376" y="1597215"/>
            <a:ext cx="7858125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Objectif évaluateur n° 1.1.2.2 : Mener des entretiens client</a:t>
            </a:r>
          </a:p>
          <a:p>
            <a:pPr algn="just"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fr-CH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Situation initiale 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Un client est intéressé par un article commercialisé par votre entreprise. Il est relativement vague sur ses intentions. </a:t>
            </a:r>
          </a:p>
          <a:p>
            <a:pPr algn="just"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fr-CH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Tâche 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Formulez deux questions ouvertes et deux autres fermées afin de déterminer ses besoins.  ½ point par réponse logique</a:t>
            </a:r>
          </a:p>
          <a:p>
            <a:pPr>
              <a:defRPr/>
            </a:pPr>
            <a:endParaRPr lang="fr-CH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CH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																																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tâche 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38376" y="1597215"/>
            <a:ext cx="785812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Objectif évaluateur n° 1.1.2.2 : Mener des entretiens client</a:t>
            </a:r>
          </a:p>
          <a:p>
            <a:pPr algn="just"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Éléments de réponse :</a:t>
            </a:r>
          </a:p>
          <a:p>
            <a:pPr algn="just"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fr-CH" sz="2400" b="1" u="sng" dirty="0">
              <a:solidFill>
                <a:srgbClr val="000099"/>
              </a:solidFill>
              <a:cs typeface="Arial" pitchFamily="34" charset="0"/>
            </a:endParaRPr>
          </a:p>
          <a:p>
            <a:pPr>
              <a:defRPr/>
            </a:pPr>
            <a:endParaRPr lang="fr-CH" sz="2400" b="1" u="sng" dirty="0">
              <a:solidFill>
                <a:srgbClr val="000099"/>
              </a:solidFill>
              <a:cs typeface="Arial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875544"/>
              </p:ext>
            </p:extLst>
          </p:nvPr>
        </p:nvGraphicFramePr>
        <p:xfrm>
          <a:off x="2238376" y="3431740"/>
          <a:ext cx="8128000" cy="2082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 ouvertes</a:t>
                      </a:r>
                    </a:p>
                    <a:p>
                      <a:pPr algn="ctr"/>
                      <a:endParaRPr lang="fr-M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 fermées</a:t>
                      </a:r>
                      <a:endParaRPr lang="fr-M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pensez-vous</a:t>
                      </a:r>
                      <a:r>
                        <a:rPr lang="fr-CH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notre nouvelle gamme de produits ?</a:t>
                      </a:r>
                      <a:endParaRPr lang="fr-M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Est-ce pour un usage privé ?</a:t>
                      </a:r>
                      <a:endParaRPr lang="fr-M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pensez-vous de cet article ?</a:t>
                      </a:r>
                      <a:endParaRPr lang="fr-M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Avez-vous déjà testé cet article ?</a:t>
                      </a:r>
                      <a:endParaRPr lang="fr-M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Qu’attendez-vous de cet article ?</a:t>
                      </a:r>
                      <a:endParaRPr lang="fr-M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M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8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25" y="2243153"/>
            <a:ext cx="2105025" cy="21717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993823" y="1938450"/>
            <a:ext cx="8159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CH" alt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Répondez </a:t>
            </a:r>
            <a:r>
              <a:rPr lang="fr-CH" altLang="fr-FR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d’abord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CH" alt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aux questions « faciles »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2154047" y="1849600"/>
            <a:ext cx="773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Si vous ne pouvez pas répondre à une question,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48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48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fr-CH" altLang="fr-FR" sz="4800" b="1" dirty="0">
                <a:solidFill>
                  <a:srgbClr val="000099"/>
                </a:solidFill>
                <a:latin typeface="+mn-lt"/>
              </a:rPr>
            </a:br>
            <a:br>
              <a:rPr lang="fr-CH" altLang="fr-FR" sz="4800" b="1" dirty="0">
                <a:solidFill>
                  <a:srgbClr val="000099"/>
                </a:solidFill>
                <a:latin typeface="+mn-lt"/>
              </a:rPr>
            </a:br>
            <a:endParaRPr lang="fr-CH" altLang="fr-FR" sz="48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5761463" y="3608961"/>
            <a:ext cx="669073" cy="1226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ZoneTexte 2"/>
          <p:cNvSpPr txBox="1"/>
          <p:nvPr/>
        </p:nvSpPr>
        <p:spPr>
          <a:xfrm>
            <a:off x="2814320" y="5084320"/>
            <a:ext cx="656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alt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passez à la suivante !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575734" y="2031967"/>
            <a:ext cx="106002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« Qu’est-ce qui m’est demandé ? »</a:t>
            </a:r>
            <a:endParaRPr lang="fr-FR" altLang="fr-F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00" y="3394386"/>
            <a:ext cx="2143125" cy="2143125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916833"/>
            <a:ext cx="8229600" cy="438943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fr-FR" sz="4800" dirty="0">
                <a:solidFill>
                  <a:srgbClr val="000000"/>
                </a:solidFill>
              </a:rPr>
              <a:t>Employé/e de commerce</a:t>
            </a:r>
          </a:p>
          <a:p>
            <a:pPr algn="ctr">
              <a:buFontTx/>
              <a:buNone/>
              <a:defRPr/>
            </a:pPr>
            <a:r>
              <a:rPr lang="fr-FR" sz="4800" dirty="0">
                <a:solidFill>
                  <a:srgbClr val="000000"/>
                </a:solidFill>
              </a:rPr>
              <a:t>Services et administration</a:t>
            </a:r>
          </a:p>
          <a:p>
            <a:pPr algn="ctr">
              <a:buFontTx/>
              <a:buNone/>
              <a:defRPr/>
            </a:pPr>
            <a:r>
              <a:rPr lang="fr-FR" sz="4800" dirty="0">
                <a:solidFill>
                  <a:srgbClr val="000000"/>
                </a:solidFill>
              </a:rPr>
              <a:t>CIFC-VD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85801" y="6262461"/>
            <a:ext cx="1600200" cy="377825"/>
          </a:xfr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351584" y="400732"/>
            <a:ext cx="7886700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/>
              <a:t>COURS INTERENTREPRISES 6</a:t>
            </a:r>
            <a:br>
              <a:rPr lang="fr-FR" sz="2800"/>
            </a:br>
            <a:r>
              <a:rPr lang="fr-FR" sz="2800"/>
              <a:t>Formation 3+1 / 2+1 / 18 Mois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1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233964" y="1828800"/>
            <a:ext cx="773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fr-CH" altLang="fr-FR" sz="4800" b="1" dirty="0">
                <a:solidFill>
                  <a:srgbClr val="000099"/>
                </a:solidFill>
                <a:latin typeface="+mn-lt"/>
              </a:rPr>
            </a:br>
            <a:r>
              <a:rPr lang="fr-CH" alt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Essayez toujours de donner une réponse !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Argumentez…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parce que, </a:t>
            </a:r>
          </a:p>
          <a:p>
            <a:r>
              <a:rPr lang="fr-CH" dirty="0"/>
              <a:t>comme, </a:t>
            </a:r>
          </a:p>
          <a:p>
            <a:r>
              <a:rPr lang="fr-CH" dirty="0"/>
              <a:t>car, </a:t>
            </a:r>
          </a:p>
          <a:p>
            <a:r>
              <a:rPr lang="fr-CH" dirty="0"/>
              <a:t>puisque, </a:t>
            </a:r>
          </a:p>
          <a:p>
            <a:r>
              <a:rPr lang="fr-CH" dirty="0"/>
              <a:t>à cause…</a:t>
            </a:r>
          </a:p>
          <a:p>
            <a:endParaRPr lang="fr-CH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Evitez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les généralités</a:t>
            </a:r>
          </a:p>
          <a:p>
            <a:r>
              <a:rPr lang="fr-CH" dirty="0"/>
              <a:t> le blablabla</a:t>
            </a:r>
          </a:p>
          <a:p>
            <a:r>
              <a:rPr lang="fr-CH" dirty="0"/>
              <a:t> les théories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81346" y="1538870"/>
            <a:ext cx="3969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4800" b="1" dirty="0">
              <a:solidFill>
                <a:srgbClr val="00009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29" y="2369867"/>
            <a:ext cx="2143125" cy="2143125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« Répondez en phrases complètes »</a:t>
            </a:r>
          </a:p>
          <a:p>
            <a:r>
              <a:rPr lang="fr-CH" dirty="0"/>
              <a:t>« Répondez en quelques mots »</a:t>
            </a:r>
          </a:p>
          <a:p>
            <a:r>
              <a:rPr lang="fr-CH" dirty="0"/>
              <a:t>« Expliquez en une phrase »</a:t>
            </a:r>
          </a:p>
          <a:p>
            <a:r>
              <a:rPr lang="fr-CH" dirty="0"/>
              <a:t>« Notez les mots-clés »</a:t>
            </a:r>
          </a:p>
        </p:txBody>
      </p:sp>
      <p:pic>
        <p:nvPicPr>
          <p:cNvPr id="7" name="Picture 1034" descr="http://tbn0.google.com/images?q=tbn:Xcarbr9IkUvZqM:http://circuitfelixguichard.tmvr.net/ecritureok/actus_2008/atten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957" y="3465513"/>
            <a:ext cx="15001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2324100" y="3108325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fr-FR" sz="7200" b="1" dirty="0">
                <a:latin typeface="Script MT Bold" panose="03040602040607080904" pitchFamily="66" charset="0"/>
              </a:rPr>
              <a:t>Ecrivez lisiblement</a:t>
            </a:r>
            <a:endParaRPr lang="fr-FR" altLang="fr-FR" sz="7200" b="1" dirty="0">
              <a:latin typeface="Script MT Bold" panose="03040602040607080904" pitchFamily="66" charset="0"/>
            </a:endParaRPr>
          </a:p>
        </p:txBody>
      </p:sp>
      <p:pic>
        <p:nvPicPr>
          <p:cNvPr id="200707" name="Picture 3" descr="C:\Documents and Settings\JPG.JC\Local Settings\Temporary Internet Files\Content.IE5\ZQ8BS54P\MCj03223990000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52596" y="2285992"/>
            <a:ext cx="1785950" cy="1823404"/>
          </a:xfrm>
          <a:prstGeom prst="rect">
            <a:avLst/>
          </a:prstGeom>
          <a:noFill/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2154047" y="1966336"/>
            <a:ext cx="773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Relisez vos réponses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fr-CH" altLang="fr-FR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altLang="fr-F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5761464" y="2926085"/>
            <a:ext cx="669073" cy="1226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2744615" y="4335599"/>
            <a:ext cx="7934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fr-CH" alt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« Sont-elles plausibles ? »</a:t>
            </a:r>
          </a:p>
          <a:p>
            <a:endParaRPr lang="fr-CH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2094086" y="2850756"/>
            <a:ext cx="773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Quelques perles 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48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48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fr-CH" altLang="fr-FR" sz="4800" b="1" dirty="0">
                <a:solidFill>
                  <a:srgbClr val="000099"/>
                </a:solidFill>
                <a:latin typeface="+mn-lt"/>
              </a:rPr>
            </a:br>
            <a:endParaRPr lang="fr-CH" altLang="fr-FR" sz="48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0288" y="1866122"/>
            <a:ext cx="10123134" cy="3925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dirty="0"/>
              <a:t>Comment l’entreprise assure-t-elle sa rentabilité propre ?</a:t>
            </a:r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r>
              <a:rPr lang="fr-CH" dirty="0"/>
              <a:t> Engager une femme de ménage. (Maurice, juin 2013)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dirty="0"/>
              <a:t>Démontrez que les activités de la société sont saines.</a:t>
            </a:r>
          </a:p>
          <a:p>
            <a:pPr marL="0" indent="0">
              <a:buNone/>
            </a:pPr>
            <a:endParaRPr lang="fr-CH" dirty="0"/>
          </a:p>
          <a:p>
            <a:pPr marL="0" indent="0" algn="ctr">
              <a:buNone/>
            </a:pPr>
            <a:r>
              <a:rPr lang="fr-CH" dirty="0"/>
              <a:t>L’environnement est saint : nous organisons des pèlerinages. (Laure, juin 2013)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CH" dirty="0"/>
            </a:br>
            <a:r>
              <a:rPr lang="fr-CH" dirty="0"/>
              <a:t>Attention à l’orthographe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La situation de nos bureaux est </a:t>
            </a:r>
            <a:r>
              <a:rPr lang="fr-CH" dirty="0" err="1"/>
              <a:t>hidylique</a:t>
            </a:r>
            <a:r>
              <a:rPr lang="fr-CH" dirty="0"/>
              <a:t>.</a:t>
            </a:r>
          </a:p>
          <a:p>
            <a:r>
              <a:rPr lang="fr-CH" dirty="0"/>
              <a:t>Il faut 5 semaines avant que les clients </a:t>
            </a:r>
            <a:r>
              <a:rPr lang="fr-CH" dirty="0" err="1"/>
              <a:t>soyient</a:t>
            </a:r>
            <a:r>
              <a:rPr lang="fr-CH" dirty="0"/>
              <a:t> livrés.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444">
            <a:off x="7483228" y="3715685"/>
            <a:ext cx="2305256" cy="2305256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15413" y="404664"/>
            <a:ext cx="10972800" cy="1143000"/>
          </a:xfrm>
        </p:spPr>
        <p:txBody>
          <a:bodyPr/>
          <a:lstStyle/>
          <a:p>
            <a:r>
              <a:rPr lang="fr-CH" sz="5400" b="1" dirty="0">
                <a:latin typeface="Arial" pitchFamily="34" charset="0"/>
                <a:cs typeface="Arial" pitchFamily="34" charset="0"/>
              </a:rPr>
              <a:t>PROGRAMME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3339" y="1771649"/>
            <a:ext cx="12048661" cy="4394525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fr-CH" sz="2000" b="1" dirty="0">
                <a:solidFill>
                  <a:schemeClr val="tx1"/>
                </a:solidFill>
              </a:rPr>
              <a:t>1</a:t>
            </a:r>
            <a:r>
              <a:rPr lang="fr-CH" sz="2000" b="1" baseline="30000" dirty="0">
                <a:solidFill>
                  <a:schemeClr val="tx1"/>
                </a:solidFill>
              </a:rPr>
              <a:t>ère</a:t>
            </a:r>
            <a:r>
              <a:rPr lang="fr-CH" sz="2000" b="1" dirty="0">
                <a:solidFill>
                  <a:schemeClr val="tx1"/>
                </a:solidFill>
              </a:rPr>
              <a:t> partie : Réflexion sur votre parcours de formation</a:t>
            </a:r>
          </a:p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fr-CH" sz="2000" b="1" dirty="0">
                <a:solidFill>
                  <a:schemeClr val="tx1"/>
                </a:solidFill>
              </a:rPr>
              <a:t>2</a:t>
            </a:r>
            <a:r>
              <a:rPr lang="fr-CH" sz="2000" b="1" baseline="30000" dirty="0">
                <a:solidFill>
                  <a:schemeClr val="tx1"/>
                </a:solidFill>
              </a:rPr>
              <a:t>ème</a:t>
            </a:r>
            <a:r>
              <a:rPr lang="fr-CH" sz="2000" b="1" dirty="0">
                <a:solidFill>
                  <a:schemeClr val="tx1"/>
                </a:solidFill>
              </a:rPr>
              <a:t> partie : Examen blanc pratique professionnelle - écrit</a:t>
            </a:r>
          </a:p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fr-CH" sz="2000" dirty="0"/>
              <a:t>3</a:t>
            </a:r>
            <a:r>
              <a:rPr lang="fr-CH" sz="2000" b="1" baseline="30000" dirty="0">
                <a:solidFill>
                  <a:schemeClr val="tx1"/>
                </a:solidFill>
              </a:rPr>
              <a:t>ème</a:t>
            </a:r>
            <a:r>
              <a:rPr lang="fr-CH" sz="2000" b="1" dirty="0">
                <a:solidFill>
                  <a:schemeClr val="tx1"/>
                </a:solidFill>
              </a:rPr>
              <a:t> partie : </a:t>
            </a:r>
            <a:r>
              <a:rPr lang="fr-CH" sz="2000" dirty="0" err="1"/>
              <a:t>Automarketing</a:t>
            </a:r>
            <a:r>
              <a:rPr lang="fr-CH" sz="2000" dirty="0"/>
              <a:t> </a:t>
            </a:r>
            <a:endParaRPr lang="fr-CH" sz="2000" dirty="0">
              <a:solidFill>
                <a:schemeClr val="tx1"/>
              </a:solidFill>
            </a:endParaRPr>
          </a:p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fr-CH" sz="2000" dirty="0"/>
              <a:t>4</a:t>
            </a:r>
            <a:r>
              <a:rPr lang="fr-CH" sz="2000" baseline="30000" dirty="0">
                <a:solidFill>
                  <a:schemeClr val="tx1"/>
                </a:solidFill>
              </a:rPr>
              <a:t>ème</a:t>
            </a:r>
            <a:r>
              <a:rPr lang="fr-CH" sz="2000" dirty="0">
                <a:solidFill>
                  <a:schemeClr val="tx1"/>
                </a:solidFill>
              </a:rPr>
              <a:t> partie : </a:t>
            </a:r>
            <a:r>
              <a:rPr lang="fr-CH" sz="2000" dirty="0"/>
              <a:t>Examen blanc pratique professionnelle – oral </a:t>
            </a:r>
          </a:p>
          <a:p>
            <a:pPr marL="571500" indent="-571500">
              <a:spcBef>
                <a:spcPts val="240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fr-CH" sz="2000" dirty="0">
                <a:solidFill>
                  <a:schemeClr val="tx1"/>
                </a:solidFill>
              </a:rPr>
              <a:t>5</a:t>
            </a:r>
            <a:r>
              <a:rPr lang="fr-CH" sz="2000" baseline="30000" dirty="0">
                <a:solidFill>
                  <a:schemeClr val="tx1"/>
                </a:solidFill>
              </a:rPr>
              <a:t>ème</a:t>
            </a:r>
            <a:r>
              <a:rPr lang="fr-CH" sz="2000" dirty="0">
                <a:solidFill>
                  <a:schemeClr val="tx1"/>
                </a:solidFill>
              </a:rPr>
              <a:t> partie : </a:t>
            </a:r>
            <a:r>
              <a:rPr lang="fr-CH" sz="2000" dirty="0"/>
              <a:t>C</a:t>
            </a:r>
            <a:r>
              <a:rPr lang="fr-CH" sz="2000" dirty="0">
                <a:solidFill>
                  <a:schemeClr val="tx1"/>
                </a:solidFill>
              </a:rPr>
              <a:t>lôture du cours 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47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dirty="0"/>
              <a:t>Pause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7342" y="2408413"/>
            <a:ext cx="4498004" cy="3087191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6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Travail individuel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8" name="Rogner un rectangle avec un coin diagonal 7"/>
          <p:cNvSpPr/>
          <p:nvPr/>
        </p:nvSpPr>
        <p:spPr>
          <a:xfrm>
            <a:off x="2286002" y="2092405"/>
            <a:ext cx="7502696" cy="2673191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600"/>
              </a:spcAft>
            </a:pPr>
            <a:r>
              <a:rPr lang="fr-CH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Epreuve en blanc, </a:t>
            </a:r>
          </a:p>
          <a:p>
            <a:pPr algn="ctr">
              <a:spcAft>
                <a:spcPts val="3600"/>
              </a:spcAft>
            </a:pPr>
            <a:r>
              <a:rPr lang="fr-CH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conditions de l’examen</a:t>
            </a:r>
          </a:p>
          <a:p>
            <a:pPr algn="ctr"/>
            <a:r>
              <a:rPr lang="fr-CH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STOP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9" name="Rogner un rectangle avec un coin diagonal 8"/>
          <p:cNvSpPr/>
          <p:nvPr/>
        </p:nvSpPr>
        <p:spPr>
          <a:xfrm>
            <a:off x="2415679" y="2058215"/>
            <a:ext cx="7609470" cy="274157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fr-FR" altLang="fr-FR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Remise des copies au  formateur CI</a:t>
            </a:r>
            <a:endParaRPr lang="fr-CH" altLang="fr-FR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2094085" y="2169438"/>
            <a:ext cx="773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Réactions à chaud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48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48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fr-CH" altLang="fr-FR" sz="4800" b="1" dirty="0">
                <a:solidFill>
                  <a:srgbClr val="000099"/>
                </a:solidFill>
                <a:latin typeface="+mn-lt"/>
              </a:rPr>
            </a:br>
            <a:endParaRPr lang="fr-CH" altLang="fr-FR" sz="48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12" y="3513883"/>
            <a:ext cx="2143125" cy="2143125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47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dirty="0"/>
              <a:t>Pause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17231" y="1547664"/>
            <a:ext cx="4978226" cy="39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0288" y="2344188"/>
            <a:ext cx="9786938" cy="3447011"/>
          </a:xfrm>
        </p:spPr>
        <p:txBody>
          <a:bodyPr/>
          <a:lstStyle/>
          <a:p>
            <a:r>
              <a:rPr lang="fr-CH" dirty="0"/>
              <a:t>Correction : mélange des copies</a:t>
            </a:r>
          </a:p>
          <a:p>
            <a:r>
              <a:rPr lang="fr-CH" dirty="0"/>
              <a:t>Réponses aux questions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294254"/>
              </p:ext>
            </p:extLst>
          </p:nvPr>
        </p:nvGraphicFramePr>
        <p:xfrm>
          <a:off x="6096000" y="3465513"/>
          <a:ext cx="28194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3" imgW="1040587" imgH="642823" progId="">
                  <p:embed/>
                </p:oleObj>
              </mc:Choice>
              <mc:Fallback>
                <p:oleObj name="Clip" r:id="rId3" imgW="1040587" imgH="642823" progId="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65513"/>
                        <a:ext cx="2819400" cy="173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0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2404" y="2103590"/>
            <a:ext cx="969075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Vous trouverez sur le site internet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www.cifc-vd.ch</a:t>
            </a:r>
            <a:endParaRPr lang="fr-CH" altLang="fr-FR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Des examens blancs avec les solutions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 afin de vous entraîner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CH" altLang="fr-FR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2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24100" y="1659285"/>
            <a:ext cx="754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En cas d’échec,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possibilité de consulter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l’épreuve écrite, sur demande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au secrétariat CIFC-VD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2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288" y="1409125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DATE DU PROCHAIN EXAMEN ECRIT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28012" y="3449101"/>
            <a:ext cx="6301725" cy="898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dirty="0"/>
              <a:t>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Consultez le site : www.cifc-vd.ch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0010" y="2292581"/>
            <a:ext cx="10131427" cy="1468800"/>
          </a:xfrm>
        </p:spPr>
        <p:txBody>
          <a:bodyPr/>
          <a:lstStyle/>
          <a:p>
            <a:r>
              <a:rPr lang="fr-CH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CH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CH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partie : </a:t>
            </a:r>
            <a:r>
              <a:rPr lang="fr-CH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Automarketing</a:t>
            </a:r>
            <a:endParaRPr lang="fr-CH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0517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47528" y="1268761"/>
            <a:ext cx="8568952" cy="49435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2400" dirty="0"/>
          </a:p>
          <a:p>
            <a:pPr marL="0" indent="0" algn="ctr">
              <a:buNone/>
            </a:pPr>
            <a:r>
              <a:rPr lang="fr-CH" sz="2400" dirty="0"/>
              <a:t>Devoirs du CI 4 :  Avez-vous ?</a:t>
            </a:r>
          </a:p>
          <a:p>
            <a:pPr marL="0" indent="0" algn="ctr">
              <a:buNone/>
            </a:pPr>
            <a:endParaRPr lang="fr-CH" sz="1200" dirty="0"/>
          </a:p>
          <a:p>
            <a:pPr algn="ctr"/>
            <a:r>
              <a:rPr lang="fr-CH" sz="2400" b="0" dirty="0"/>
              <a:t>Votre PFP / PPI et vos annexes ?</a:t>
            </a:r>
          </a:p>
          <a:p>
            <a:pPr algn="ctr"/>
            <a:r>
              <a:rPr lang="fr-CH" sz="2400" b="0" dirty="0"/>
              <a:t>Terminer votre Portfolio ?</a:t>
            </a:r>
          </a:p>
          <a:p>
            <a:endParaRPr lang="fr-CH" sz="2400" b="0" dirty="0"/>
          </a:p>
          <a:p>
            <a:pPr marL="0" indent="0">
              <a:buNone/>
            </a:pPr>
            <a:endParaRPr lang="fr-CH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6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>
                <a:solidFill>
                  <a:schemeClr val="tx1"/>
                </a:solidFill>
              </a:rPr>
              <a:t>Automarketing</a:t>
            </a:r>
            <a:r>
              <a:rPr lang="fr-CH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5728" y="2024221"/>
            <a:ext cx="9786938" cy="3060735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fr-CH" sz="3600" dirty="0">
                <a:solidFill>
                  <a:schemeClr val="tx1"/>
                </a:solidFill>
              </a:rPr>
              <a:t>Il consiste à adapter les principes de base du Marketing à notre vie professionnelle, voire privée</a:t>
            </a:r>
          </a:p>
          <a:p>
            <a:pPr>
              <a:buClrTx/>
            </a:pPr>
            <a:r>
              <a:rPr lang="fr-CH" sz="3600" dirty="0">
                <a:solidFill>
                  <a:schemeClr val="tx1"/>
                </a:solidFill>
              </a:rPr>
              <a:t>C’est la démarche Marketing appliquée à soi-même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0608" y="911082"/>
            <a:ext cx="9786938" cy="519978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CH" sz="3600" dirty="0">
                <a:solidFill>
                  <a:schemeClr val="tx1"/>
                </a:solidFill>
              </a:rPr>
              <a:t>Termes synonymes </a:t>
            </a:r>
          </a:p>
          <a:p>
            <a:pPr>
              <a:buClrTx/>
            </a:pPr>
            <a:r>
              <a:rPr lang="fr-CH" sz="3600" dirty="0">
                <a:solidFill>
                  <a:schemeClr val="tx1"/>
                </a:solidFill>
              </a:rPr>
              <a:t>Marketing de soi</a:t>
            </a:r>
          </a:p>
          <a:p>
            <a:pPr>
              <a:buClrTx/>
            </a:pPr>
            <a:r>
              <a:rPr lang="fr-CH" sz="3600" dirty="0">
                <a:solidFill>
                  <a:schemeClr val="tx1"/>
                </a:solidFill>
              </a:rPr>
              <a:t>Marketing personnel</a:t>
            </a:r>
          </a:p>
          <a:p>
            <a:pPr>
              <a:buClrTx/>
            </a:pPr>
            <a:r>
              <a:rPr lang="fr-CH" sz="3600" dirty="0">
                <a:solidFill>
                  <a:schemeClr val="tx1"/>
                </a:solidFill>
              </a:rPr>
              <a:t>Marketing de l’individu</a:t>
            </a:r>
          </a:p>
          <a:p>
            <a:pPr>
              <a:buClrTx/>
            </a:pPr>
            <a:r>
              <a:rPr lang="fr-CH" sz="3600" dirty="0">
                <a:solidFill>
                  <a:schemeClr val="tx1"/>
                </a:solidFill>
              </a:rPr>
              <a:t>Self marketing</a:t>
            </a:r>
          </a:p>
          <a:p>
            <a:pPr>
              <a:buClrTx/>
            </a:pPr>
            <a:r>
              <a:rPr lang="fr-CH" sz="3600" dirty="0" err="1">
                <a:solidFill>
                  <a:schemeClr val="tx1"/>
                </a:solidFill>
              </a:rPr>
              <a:t>Personal</a:t>
            </a:r>
            <a:r>
              <a:rPr lang="fr-CH" sz="3600" dirty="0">
                <a:solidFill>
                  <a:schemeClr val="tx1"/>
                </a:solidFill>
              </a:rPr>
              <a:t> </a:t>
            </a:r>
            <a:r>
              <a:rPr lang="fr-CH" sz="3600" dirty="0" err="1">
                <a:solidFill>
                  <a:schemeClr val="tx1"/>
                </a:solidFill>
              </a:rPr>
              <a:t>branding</a:t>
            </a:r>
            <a:endParaRPr lang="fr-CH" sz="3600" dirty="0">
              <a:solidFill>
                <a:schemeClr val="tx1"/>
              </a:solidFill>
            </a:endParaRP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M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283" y="3086297"/>
            <a:ext cx="3733800" cy="2006918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>
                <a:solidFill>
                  <a:schemeClr val="tx1"/>
                </a:solidFill>
              </a:rPr>
              <a:t>automarketing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7328" y="1764522"/>
            <a:ext cx="9786938" cy="4514358"/>
          </a:xfrm>
        </p:spPr>
        <p:txBody>
          <a:bodyPr>
            <a:normAutofit fontScale="85000" lnSpcReduction="20000"/>
          </a:bodyPr>
          <a:lstStyle/>
          <a:p>
            <a:endParaRPr lang="fr-CH" dirty="0"/>
          </a:p>
          <a:p>
            <a:pPr>
              <a:buClrTx/>
              <a:buNone/>
            </a:pPr>
            <a:r>
              <a:rPr lang="fr-CH" sz="3900" dirty="0">
                <a:solidFill>
                  <a:schemeClr val="tx1"/>
                </a:solidFill>
              </a:rPr>
              <a:t>C’est le Marketing appliqué à la valorisation de :</a:t>
            </a:r>
          </a:p>
          <a:p>
            <a:pPr>
              <a:buClrTx/>
            </a:pPr>
            <a:r>
              <a:rPr lang="fr-CH" sz="3900" dirty="0">
                <a:solidFill>
                  <a:schemeClr val="tx1"/>
                </a:solidFill>
              </a:rPr>
              <a:t>sa recherche d’emploi</a:t>
            </a:r>
          </a:p>
          <a:p>
            <a:pPr>
              <a:buClrTx/>
            </a:pPr>
            <a:r>
              <a:rPr lang="fr-CH" sz="3900" dirty="0">
                <a:solidFill>
                  <a:schemeClr val="tx1"/>
                </a:solidFill>
              </a:rPr>
              <a:t>sa carrière professionnelle</a:t>
            </a:r>
          </a:p>
          <a:p>
            <a:pPr>
              <a:buClrTx/>
            </a:pPr>
            <a:r>
              <a:rPr lang="fr-CH" sz="3900" dirty="0">
                <a:solidFill>
                  <a:schemeClr val="tx1"/>
                </a:solidFill>
              </a:rPr>
              <a:t>son image</a:t>
            </a:r>
          </a:p>
          <a:p>
            <a:pPr>
              <a:buClrTx/>
            </a:pPr>
            <a:r>
              <a:rPr lang="fr-CH" sz="3900" dirty="0">
                <a:solidFill>
                  <a:schemeClr val="tx1"/>
                </a:solidFill>
              </a:rPr>
              <a:t>…</a:t>
            </a:r>
          </a:p>
          <a:p>
            <a:endParaRPr lang="fr-CH" sz="3900" dirty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Tulip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557" y="3316774"/>
            <a:ext cx="3563017" cy="1991207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chemeClr val="tx1"/>
                </a:solidFill>
              </a:rPr>
              <a:t>objectif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7328" y="1764522"/>
            <a:ext cx="9786938" cy="45143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3600" dirty="0">
                <a:solidFill>
                  <a:schemeClr val="tx1"/>
                </a:solidFill>
              </a:rPr>
              <a:t>Faire briller le diamant qui est en vous !</a:t>
            </a:r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breve46248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121" y="2712548"/>
            <a:ext cx="3209544" cy="3086086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574289" y="1777380"/>
            <a:ext cx="4996923" cy="4288883"/>
          </a:xfrm>
        </p:spPr>
        <p:txBody>
          <a:bodyPr>
            <a:normAutofit fontScale="25000" lnSpcReduction="20000"/>
          </a:bodyPr>
          <a:lstStyle/>
          <a:p>
            <a:pPr>
              <a:buClrTx/>
            </a:pPr>
            <a:r>
              <a:rPr lang="fr-CH" sz="1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Personnes en formation</a:t>
            </a:r>
          </a:p>
          <a:p>
            <a:pPr>
              <a:buClrTx/>
            </a:pPr>
            <a:r>
              <a:rPr lang="fr-CH" sz="1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Demandeurs d’emploi</a:t>
            </a:r>
          </a:p>
          <a:p>
            <a:pPr>
              <a:buClrTx/>
            </a:pPr>
            <a:r>
              <a:rPr lang="fr-CH" sz="1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Travailleurs</a:t>
            </a:r>
          </a:p>
          <a:p>
            <a:pPr>
              <a:buClrTx/>
            </a:pPr>
            <a:r>
              <a:rPr lang="fr-CH" sz="1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Cadres</a:t>
            </a:r>
          </a:p>
          <a:p>
            <a:endParaRPr lang="fr-CH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4"/>
          </p:nvPr>
        </p:nvSpPr>
        <p:spPr>
          <a:xfrm>
            <a:off x="5868089" y="1338147"/>
            <a:ext cx="4995334" cy="4304370"/>
          </a:xfrm>
        </p:spPr>
        <p:txBody>
          <a:bodyPr>
            <a:normAutofit fontScale="32500" lnSpcReduction="20000"/>
          </a:bodyPr>
          <a:lstStyle/>
          <a:p>
            <a:endParaRPr lang="fr-CH" dirty="0"/>
          </a:p>
          <a:p>
            <a:pPr>
              <a:buClrTx/>
            </a:pPr>
            <a:r>
              <a:rPr lang="fr-CH" sz="1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Entrepreneurs</a:t>
            </a:r>
          </a:p>
          <a:p>
            <a:pPr>
              <a:buClrTx/>
            </a:pPr>
            <a:r>
              <a:rPr lang="fr-CH" sz="1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Consultants</a:t>
            </a:r>
          </a:p>
          <a:p>
            <a:pPr>
              <a:buClrTx/>
            </a:pPr>
            <a:r>
              <a:rPr lang="fr-CH" sz="1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Hommes/Femmes politiques</a:t>
            </a:r>
          </a:p>
          <a:p>
            <a:pPr>
              <a:buClrTx/>
            </a:pPr>
            <a:r>
              <a:rPr lang="fr-CH" sz="1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1" y="6262461"/>
            <a:ext cx="1600200" cy="377825"/>
          </a:xfr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>
                <a:solidFill>
                  <a:schemeClr val="tx1"/>
                </a:solidFill>
              </a:rPr>
              <a:t>automarketing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9781" y="1611723"/>
            <a:ext cx="10272092" cy="21350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CH" sz="3600" dirty="0">
                <a:solidFill>
                  <a:schemeClr val="tx1"/>
                </a:solidFill>
              </a:rPr>
              <a:t>Nous sommes certes des personnes et non pas des produits. Mais sur le marché de l’emploi, nous vendons nos compétences, nos atouts, notre savoir…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AAA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246" y="3833246"/>
            <a:ext cx="5210903" cy="2429214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0620" y="1743554"/>
            <a:ext cx="9786938" cy="5114446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fr-CH" sz="3600" dirty="0">
                <a:solidFill>
                  <a:schemeClr val="tx1"/>
                </a:solidFill>
              </a:rPr>
              <a:t>Que valons-nous en tant que « produit » ?</a:t>
            </a:r>
          </a:p>
          <a:p>
            <a:pPr>
              <a:buClrTx/>
            </a:pPr>
            <a:r>
              <a:rPr lang="fr-CH" sz="3600" dirty="0">
                <a:solidFill>
                  <a:schemeClr val="tx1"/>
                </a:solidFill>
              </a:rPr>
              <a:t>En quoi nous distinguons-nous des autres  « produits » qui nous ressemblent ?</a:t>
            </a:r>
          </a:p>
          <a:p>
            <a:pPr>
              <a:buClrTx/>
            </a:pPr>
            <a:r>
              <a:rPr lang="fr-CH" sz="3600" dirty="0">
                <a:solidFill>
                  <a:schemeClr val="tx1"/>
                </a:solidFill>
              </a:rPr>
              <a:t>Que faisons-nous pour mettre en valeur nos éléments distinctifs ?</a:t>
            </a:r>
          </a:p>
          <a:p>
            <a:pPr algn="r">
              <a:buClrTx/>
              <a:buNone/>
            </a:pPr>
            <a:r>
              <a:rPr lang="fr-CH" sz="2400" dirty="0">
                <a:solidFill>
                  <a:schemeClr val="tx1"/>
                </a:solidFill>
              </a:rPr>
              <a:t>Evelyne </a:t>
            </a:r>
            <a:r>
              <a:rPr lang="fr-CH" sz="2400" dirty="0" err="1">
                <a:solidFill>
                  <a:schemeClr val="tx1"/>
                </a:solidFill>
              </a:rPr>
              <a:t>Rys</a:t>
            </a:r>
            <a:r>
              <a:rPr lang="fr-CH" sz="2400" dirty="0">
                <a:solidFill>
                  <a:schemeClr val="tx1"/>
                </a:solidFill>
              </a:rPr>
              <a:t> : Savoir se vendre dans l’entreprise</a:t>
            </a:r>
          </a:p>
          <a:p>
            <a:endParaRPr lang="fr-CH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123578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Différence, confiance, performanc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542" y="331284"/>
            <a:ext cx="3429000" cy="1333500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2846" y="701928"/>
            <a:ext cx="9786938" cy="57612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CH" sz="3600" dirty="0">
                <a:solidFill>
                  <a:schemeClr val="tx1"/>
                </a:solidFill>
              </a:rPr>
              <a:t>Quelques freins à l’</a:t>
            </a:r>
            <a:r>
              <a:rPr lang="fr-CH" sz="3600" dirty="0" err="1">
                <a:solidFill>
                  <a:schemeClr val="tx1"/>
                </a:solidFill>
              </a:rPr>
              <a:t>automarketing</a:t>
            </a:r>
            <a:r>
              <a:rPr lang="fr-CH" sz="3600" dirty="0">
                <a:solidFill>
                  <a:schemeClr val="tx1"/>
                </a:solidFill>
              </a:rPr>
              <a:t> </a:t>
            </a:r>
          </a:p>
          <a:p>
            <a:pPr>
              <a:buClrTx/>
            </a:pPr>
            <a:r>
              <a:rPr lang="fr-CH" sz="3600" dirty="0">
                <a:solidFill>
                  <a:schemeClr val="tx1"/>
                </a:solidFill>
              </a:rPr>
              <a:t>« Je n’aime pas parler de moi »</a:t>
            </a:r>
          </a:p>
          <a:p>
            <a:pPr>
              <a:buClrTx/>
            </a:pPr>
            <a:r>
              <a:rPr lang="fr-CH" sz="3600" dirty="0">
                <a:solidFill>
                  <a:schemeClr val="tx1"/>
                </a:solidFill>
              </a:rPr>
              <a:t>« Faire sa promotion, c’est de l’arrogance »</a:t>
            </a:r>
          </a:p>
          <a:p>
            <a:pPr>
              <a:buClrTx/>
            </a:pPr>
            <a:r>
              <a:rPr lang="fr-CH" sz="3600" dirty="0">
                <a:solidFill>
                  <a:schemeClr val="tx1"/>
                </a:solidFill>
              </a:rPr>
              <a:t>« Mes qualités se voient, je n’ai pas à en parler »</a:t>
            </a:r>
          </a:p>
          <a:p>
            <a:pPr>
              <a:buClrTx/>
            </a:pPr>
            <a:r>
              <a:rPr lang="fr-CH" sz="3600" dirty="0">
                <a:solidFill>
                  <a:schemeClr val="tx1"/>
                </a:solidFill>
              </a:rPr>
              <a:t>… 							</a:t>
            </a:r>
            <a:r>
              <a:rPr lang="fr-CH" sz="2000" dirty="0">
                <a:solidFill>
                  <a:schemeClr val="tx1"/>
                </a:solidFill>
              </a:rPr>
              <a:t>Evelyne </a:t>
            </a:r>
            <a:r>
              <a:rPr lang="fr-CH" sz="2000" dirty="0" err="1">
                <a:solidFill>
                  <a:schemeClr val="tx1"/>
                </a:solidFill>
              </a:rPr>
              <a:t>Rys</a:t>
            </a:r>
            <a:r>
              <a:rPr lang="fr-CH" sz="2000" dirty="0">
                <a:solidFill>
                  <a:schemeClr val="tx1"/>
                </a:solidFill>
              </a:rPr>
              <a:t> : Savoir se vendre dans l’entreprise</a:t>
            </a:r>
          </a:p>
          <a:p>
            <a:endParaRPr lang="fr-CH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3313" y="1776912"/>
            <a:ext cx="9786938" cy="196989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fr-CH" sz="16000" dirty="0">
                <a:solidFill>
                  <a:schemeClr val="tx1"/>
                </a:solidFill>
              </a:rPr>
              <a:t>Être un bon professionnel ne suffit pas,</a:t>
            </a:r>
          </a:p>
          <a:p>
            <a:pPr algn="ctr">
              <a:buNone/>
            </a:pPr>
            <a:r>
              <a:rPr lang="fr-CH" sz="16000" dirty="0">
                <a:solidFill>
                  <a:schemeClr val="tx1"/>
                </a:solidFill>
              </a:rPr>
              <a:t>il faut le faire savoir !</a:t>
            </a:r>
          </a:p>
          <a:p>
            <a:pPr algn="ctr">
              <a:buNone/>
            </a:pPr>
            <a:endParaRPr lang="fr-CH" dirty="0"/>
          </a:p>
          <a:p>
            <a:pPr algn="ctr">
              <a:buNone/>
            </a:pPr>
            <a:endParaRPr lang="fr-CH" dirty="0"/>
          </a:p>
          <a:p>
            <a:pPr algn="ctr">
              <a:buNone/>
            </a:pPr>
            <a:endParaRPr lang="fr-CH" dirty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14" y="180393"/>
            <a:ext cx="10131425" cy="1456267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chemeClr val="tx1"/>
                </a:solidFill>
              </a:rPr>
              <a:t>Mise en place de l’</a:t>
            </a:r>
            <a:r>
              <a:rPr lang="fr-CH" sz="4000" dirty="0" err="1">
                <a:solidFill>
                  <a:schemeClr val="tx1"/>
                </a:solidFill>
              </a:rPr>
              <a:t>automarketing</a:t>
            </a:r>
            <a:endParaRPr lang="fr-CH" sz="4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795" y="1542391"/>
            <a:ext cx="9786938" cy="4814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3900" dirty="0">
                <a:solidFill>
                  <a:schemeClr val="tx1"/>
                </a:solidFill>
              </a:rPr>
              <a:t>Diagnostic personnel à l’aide du SWOT</a:t>
            </a:r>
          </a:p>
          <a:p>
            <a:pPr algn="ctr">
              <a:buNone/>
            </a:pPr>
            <a:r>
              <a:rPr lang="fr-CH" sz="3900" dirty="0">
                <a:solidFill>
                  <a:schemeClr val="tx1"/>
                </a:solidFill>
              </a:rPr>
              <a:t>Travail individuel</a:t>
            </a:r>
          </a:p>
          <a:p>
            <a:pPr algn="ctr">
              <a:buNone/>
            </a:pPr>
            <a:endParaRPr lang="fr-CH" sz="3900" dirty="0"/>
          </a:p>
          <a:p>
            <a:pPr algn="ctr">
              <a:buNone/>
            </a:pPr>
            <a:endParaRPr lang="fr-CH" dirty="0"/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Sw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232" y="2312739"/>
            <a:ext cx="3986521" cy="3823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2131" y="421198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fr-CH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travail vous est très utile pour la préparation de l’examen oral, partie entretien professionnel !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47528" y="1268761"/>
            <a:ext cx="8568952" cy="49435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2400" dirty="0"/>
          </a:p>
          <a:p>
            <a:pPr marL="0" indent="0" algn="ctr">
              <a:buNone/>
            </a:pPr>
            <a:r>
              <a:rPr lang="fr-CH" sz="2400" dirty="0"/>
              <a:t>Feedback du mandat 3 «Entretien clients»</a:t>
            </a:r>
          </a:p>
          <a:p>
            <a:pPr marL="0" indent="0">
              <a:buNone/>
            </a:pPr>
            <a:endParaRPr lang="fr-CH" sz="2400" dirty="0"/>
          </a:p>
          <a:p>
            <a:pPr marL="0" indent="0" algn="ctr">
              <a:buNone/>
            </a:pPr>
            <a:r>
              <a:rPr lang="fr-CH" sz="2400" b="0" dirty="0"/>
              <a:t>Avez-vous des questions ?</a:t>
            </a:r>
          </a:p>
          <a:p>
            <a:pPr marL="0" indent="0">
              <a:buNone/>
            </a:pPr>
            <a:endParaRPr lang="fr-CH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7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17" y="180393"/>
            <a:ext cx="10131425" cy="1456267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chemeClr val="tx1"/>
                </a:solidFill>
              </a:rPr>
              <a:t>Mise en place de l’</a:t>
            </a:r>
            <a:r>
              <a:rPr lang="fr-CH" sz="4000" dirty="0" err="1">
                <a:solidFill>
                  <a:schemeClr val="tx1"/>
                </a:solidFill>
              </a:rPr>
              <a:t>automarketing</a:t>
            </a:r>
            <a:endParaRPr lang="fr-CH" sz="4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ClrTx/>
              <a:buNone/>
            </a:pPr>
            <a:r>
              <a:rPr lang="fr-CH" sz="3600" dirty="0">
                <a:solidFill>
                  <a:schemeClr val="tx1"/>
                </a:solidFill>
              </a:rPr>
              <a:t>Communication</a:t>
            </a:r>
          </a:p>
          <a:p>
            <a:pPr>
              <a:buClrTx/>
              <a:buNone/>
            </a:pPr>
            <a:endParaRPr lang="fr-CH" sz="3600" dirty="0">
              <a:solidFill>
                <a:schemeClr val="tx1"/>
              </a:solidFill>
            </a:endParaRPr>
          </a:p>
          <a:p>
            <a:pPr>
              <a:buClrTx/>
              <a:buNone/>
            </a:pPr>
            <a:r>
              <a:rPr lang="fr-CH" sz="3600" dirty="0">
                <a:solidFill>
                  <a:schemeClr val="tx1"/>
                </a:solidFill>
              </a:rPr>
              <a:t>Deux types de communication :</a:t>
            </a:r>
          </a:p>
          <a:p>
            <a:pPr>
              <a:buClrTx/>
            </a:pPr>
            <a:r>
              <a:rPr lang="fr-CH" sz="3600" dirty="0" err="1">
                <a:solidFill>
                  <a:schemeClr val="tx1"/>
                </a:solidFill>
              </a:rPr>
              <a:t>Off-line</a:t>
            </a:r>
            <a:endParaRPr lang="fr-CH" sz="360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fr-CH" sz="3600" dirty="0">
                <a:solidFill>
                  <a:schemeClr val="tx1"/>
                </a:solidFill>
              </a:rPr>
              <a:t>On-line</a:t>
            </a:r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07" y="180393"/>
            <a:ext cx="10131425" cy="1456267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chemeClr val="tx1"/>
                </a:solidFill>
              </a:rPr>
              <a:t>Mise en place de l’</a:t>
            </a:r>
            <a:r>
              <a:rPr lang="fr-CH" sz="4000" dirty="0" err="1">
                <a:solidFill>
                  <a:schemeClr val="tx1"/>
                </a:solidFill>
              </a:rPr>
              <a:t>automarketing</a:t>
            </a:r>
            <a:endParaRPr lang="fr-CH" sz="4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CH" sz="3600" dirty="0">
                <a:solidFill>
                  <a:schemeClr val="tx1"/>
                </a:solidFill>
              </a:rPr>
              <a:t>Communication </a:t>
            </a:r>
            <a:r>
              <a:rPr lang="fr-CH" sz="3600" dirty="0" err="1">
                <a:solidFill>
                  <a:schemeClr val="tx1"/>
                </a:solidFill>
              </a:rPr>
              <a:t>off-line</a:t>
            </a:r>
            <a:endParaRPr lang="fr-CH" sz="3600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CH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fr-CH" dirty="0">
                <a:solidFill>
                  <a:schemeClr val="tx1"/>
                </a:solidFill>
              </a:rPr>
              <a:t>Préparer un curriculum vitae (CV) original et de qualité</a:t>
            </a:r>
          </a:p>
          <a:p>
            <a:pPr>
              <a:buClrTx/>
            </a:pPr>
            <a:r>
              <a:rPr lang="fr-CH" dirty="0">
                <a:solidFill>
                  <a:schemeClr val="tx1"/>
                </a:solidFill>
              </a:rPr>
              <a:t>Rédiger une lettre de postulation personnalisée</a:t>
            </a:r>
          </a:p>
          <a:p>
            <a:pPr>
              <a:buClrTx/>
            </a:pPr>
            <a:r>
              <a:rPr lang="fr-CH" dirty="0">
                <a:solidFill>
                  <a:schemeClr val="tx1"/>
                </a:solidFill>
              </a:rPr>
              <a:t>Mettre tous les atouts de votre côté pour un entretien d’embauche</a:t>
            </a:r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14" y="180393"/>
            <a:ext cx="10131425" cy="1456267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chemeClr val="tx1"/>
                </a:solidFill>
              </a:rPr>
              <a:t>Mise en place de l’</a:t>
            </a:r>
            <a:r>
              <a:rPr lang="fr-CH" sz="4000" dirty="0" err="1">
                <a:solidFill>
                  <a:schemeClr val="tx1"/>
                </a:solidFill>
              </a:rPr>
              <a:t>automarketing</a:t>
            </a:r>
            <a:endParaRPr lang="fr-CH" sz="4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ClrTx/>
              <a:buNone/>
            </a:pPr>
            <a:r>
              <a:rPr lang="fr-CH" sz="3600" dirty="0">
                <a:solidFill>
                  <a:schemeClr val="tx1"/>
                </a:solidFill>
              </a:rPr>
              <a:t>Communication on-line</a:t>
            </a:r>
          </a:p>
          <a:p>
            <a:pPr algn="ctr">
              <a:buClrTx/>
              <a:buNone/>
            </a:pPr>
            <a:r>
              <a:rPr lang="fr-CH" sz="3600" dirty="0">
                <a:solidFill>
                  <a:schemeClr val="tx1"/>
                </a:solidFill>
              </a:rPr>
              <a:t>e-réputation</a:t>
            </a:r>
          </a:p>
          <a:p>
            <a:pPr>
              <a:buClrTx/>
            </a:pPr>
            <a:r>
              <a:rPr lang="fr-CH" dirty="0">
                <a:solidFill>
                  <a:schemeClr val="tx1"/>
                </a:solidFill>
              </a:rPr>
              <a:t>Internet</a:t>
            </a:r>
          </a:p>
          <a:p>
            <a:pPr>
              <a:buClrTx/>
            </a:pPr>
            <a:r>
              <a:rPr lang="fr-CH" dirty="0">
                <a:solidFill>
                  <a:schemeClr val="tx1"/>
                </a:solidFill>
              </a:rPr>
              <a:t>Réseaux sociaux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chemeClr val="tx1"/>
                </a:solidFill>
              </a:rPr>
              <a:t>Les réseaux sociaux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fr-CH" dirty="0">
                <a:solidFill>
                  <a:schemeClr val="tx1"/>
                </a:solidFill>
              </a:rPr>
              <a:t>Facebook</a:t>
            </a:r>
          </a:p>
          <a:p>
            <a:pPr>
              <a:buClr>
                <a:schemeClr val="tx1"/>
              </a:buClr>
            </a:pPr>
            <a:r>
              <a:rPr lang="fr-CH" dirty="0">
                <a:solidFill>
                  <a:schemeClr val="tx1"/>
                </a:solidFill>
              </a:rPr>
              <a:t>Twitter</a:t>
            </a:r>
          </a:p>
          <a:p>
            <a:pPr>
              <a:buClr>
                <a:schemeClr val="tx1"/>
              </a:buClr>
            </a:pPr>
            <a:r>
              <a:rPr lang="fr-CH" dirty="0" err="1">
                <a:solidFill>
                  <a:schemeClr val="tx1"/>
                </a:solidFill>
              </a:rPr>
              <a:t>Linkedin</a:t>
            </a:r>
            <a:endParaRPr lang="fr-CH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fr-CH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18" y="1800263"/>
            <a:ext cx="34861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04" y="3614756"/>
            <a:ext cx="1708452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868" y="3614756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Synthèse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3669" y="2484271"/>
            <a:ext cx="10188043" cy="5762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Faites le point 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réfléchissez quelques instants et répondez à ces questions :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5800" y="3389028"/>
            <a:ext cx="10475911" cy="2459399"/>
          </a:xfrm>
        </p:spPr>
        <p:txBody>
          <a:bodyPr/>
          <a:lstStyle/>
          <a:p>
            <a:pPr>
              <a:buClrTx/>
            </a:pPr>
            <a:r>
              <a:rPr lang="fr-CH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Quelles idées avais-je au départ ?</a:t>
            </a:r>
          </a:p>
          <a:p>
            <a:pPr>
              <a:buClrTx/>
            </a:pPr>
            <a:r>
              <a:rPr lang="fr-CH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Qu’est-ce que j’en pense maintenant ? </a:t>
            </a:r>
          </a:p>
          <a:p>
            <a:pPr>
              <a:buClrTx/>
            </a:pPr>
            <a:r>
              <a:rPr lang="fr-CH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Ai-je changé ma façon de voir ? 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85800" y="6262460"/>
            <a:ext cx="1600200" cy="377825"/>
          </a:xfrm>
        </p:spPr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9576" y="1124744"/>
            <a:ext cx="7772400" cy="50405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buFontTx/>
              <a:buNone/>
              <a:defRPr/>
            </a:pPr>
            <a:endParaRPr lang="fr-CH" sz="4800" dirty="0">
              <a:latin typeface="Arial" charset="0"/>
            </a:endParaRPr>
          </a:p>
          <a:p>
            <a:pPr algn="ctr">
              <a:buNone/>
              <a:defRPr/>
            </a:pPr>
            <a:r>
              <a:rPr lang="fr-CH" sz="4800" dirty="0">
                <a:latin typeface="Arial" charset="0"/>
              </a:rPr>
              <a:t>Quelles sont mes possibilités après mon CFC ?</a:t>
            </a:r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A1FF6492-90A7-4998-8AC3-FC916364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62460"/>
            <a:ext cx="1600200" cy="377825"/>
          </a:xfrm>
        </p:spPr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DA2F25C-6D41-430B-95A3-37225F072E0F}"/>
              </a:ext>
            </a:extLst>
          </p:cNvPr>
          <p:cNvSpPr txBox="1">
            <a:spLocks/>
          </p:cNvSpPr>
          <p:nvPr/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800" b="1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411A01A4-19E7-4E99-8A29-F830E4CCEB4B}"/>
              </a:ext>
            </a:extLst>
          </p:cNvPr>
          <p:cNvSpPr txBox="1">
            <a:spLocks/>
          </p:cNvSpPr>
          <p:nvPr/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1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802305A-18F7-4F7A-81D9-D6AFB64F3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364" y="829132"/>
            <a:ext cx="8363272" cy="5199856"/>
          </a:xfrm>
        </p:spPr>
      </p:pic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4AAE7DD3-84E8-4573-98CF-B73C0A00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62460"/>
            <a:ext cx="1600200" cy="377825"/>
          </a:xfrm>
        </p:spPr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1154DF2-0076-4079-AC58-28E78735BEBE}"/>
              </a:ext>
            </a:extLst>
          </p:cNvPr>
          <p:cNvSpPr txBox="1">
            <a:spLocks/>
          </p:cNvSpPr>
          <p:nvPr/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800" b="1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60707F0-EAE4-4670-A0E5-3787D0551F34}"/>
              </a:ext>
            </a:extLst>
          </p:cNvPr>
          <p:cNvSpPr txBox="1">
            <a:spLocks/>
          </p:cNvSpPr>
          <p:nvPr/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1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836" y="1363050"/>
            <a:ext cx="10131427" cy="1468800"/>
          </a:xfrm>
        </p:spPr>
        <p:txBody>
          <a:bodyPr/>
          <a:lstStyle/>
          <a:p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93626" y="3366863"/>
            <a:ext cx="10131428" cy="860400"/>
          </a:xfrm>
        </p:spPr>
        <p:txBody>
          <a:bodyPr/>
          <a:lstStyle/>
          <a:p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 pratique professionnelle - oral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fr-CH" smtClean="0"/>
              <a:pPr/>
              <a:t>57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01905177"/>
      </p:ext>
    </p:extLst>
  </p:cSld>
  <p:clrMapOvr>
    <a:masterClrMapping/>
  </p:clrMapOvr>
  <p:transition spd="med">
    <p:pull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9862" y="3616093"/>
            <a:ext cx="10131428" cy="860400"/>
          </a:xfrm>
        </p:spPr>
        <p:txBody>
          <a:bodyPr>
            <a:noAutofit/>
          </a:bodyPr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basé sur le profil de formation et des prestations (PFP)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fr-CH" smtClean="0"/>
              <a:pPr/>
              <a:t>58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86441767"/>
      </p:ext>
    </p:extLst>
  </p:cSld>
  <p:clrMapOvr>
    <a:masterClrMapping/>
  </p:clrMapOvr>
  <p:transition spd="med">
    <p:pull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79510" y="1916832"/>
            <a:ext cx="912101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Sur toute la durée de la formation </a:t>
            </a:r>
          </a:p>
          <a:p>
            <a:pPr algn="ctr">
              <a:defRPr/>
            </a:pPr>
            <a:endParaRPr lang="fr-CH" sz="3600" b="1" dirty="0">
              <a:solidFill>
                <a:srgbClr val="0033CC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fr-CH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objectifs évaluateurs optionnels au moins doivent être traités et atteints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1664" y="1958753"/>
            <a:ext cx="10131427" cy="1468800"/>
          </a:xfrm>
        </p:spPr>
        <p:txBody>
          <a:bodyPr>
            <a:normAutofit fontScale="90000"/>
          </a:bodyPr>
          <a:lstStyle/>
          <a:p>
            <a:r>
              <a:rPr lang="fr-CH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CH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ère</a:t>
            </a:r>
            <a:r>
              <a:rPr lang="fr-CH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partie : Introduction examen écrit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85801" y="6262461"/>
            <a:ext cx="1600200" cy="3778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068160" y="6262461"/>
            <a:ext cx="551167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867721" y="6262460"/>
            <a:ext cx="4112071" cy="377825"/>
          </a:xfrm>
          <a:prstGeom prst="rect">
            <a:avLst/>
          </a:prstGeom>
        </p:spPr>
        <p:txBody>
          <a:bodyPr/>
          <a:lstStyle/>
          <a:p>
            <a:r>
              <a:rPr lang="fr-FR" sz="800" b="1"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CH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99600"/>
      </p:ext>
    </p:extLst>
  </p:cSld>
  <p:clrMapOvr>
    <a:masterClrMapping/>
  </p:clrMapOvr>
  <p:transition spd="med"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340769"/>
            <a:ext cx="10849205" cy="367982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5475" indent="0" algn="ctr">
              <a:buFontTx/>
              <a:buNone/>
            </a:pPr>
            <a:endParaRPr lang="fr-CH" sz="3600" b="1" dirty="0">
              <a:solidFill>
                <a:srgbClr val="0033CC"/>
              </a:solidFill>
              <a:latin typeface="Arial" charset="0"/>
            </a:endParaRPr>
          </a:p>
          <a:p>
            <a:pPr marL="625475" indent="0" algn="ctr">
              <a:buFontTx/>
              <a:buNone/>
            </a:pPr>
            <a:r>
              <a:rPr lang="fr-CH" sz="3200" b="1" dirty="0">
                <a:latin typeface="Arial" charset="0"/>
              </a:rPr>
              <a:t>Combien d’objectifs évaluateurs optionnels me reste-t-il à atteindre </a:t>
            </a:r>
            <a:r>
              <a:rPr lang="fr-CH" sz="3600" b="1" dirty="0">
                <a:latin typeface="Arial" charset="0"/>
              </a:rPr>
              <a:t>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89" y="3464477"/>
            <a:ext cx="2143125" cy="2143125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520056"/>
            <a:ext cx="1766571" cy="14549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83765" y="2405340"/>
            <a:ext cx="72968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FR" sz="3200" b="1" dirty="0">
                <a:solidFill>
                  <a:srgbClr val="0033CC"/>
                </a:solidFill>
                <a:latin typeface="Arial" charset="0"/>
              </a:rPr>
              <a:t>	</a:t>
            </a:r>
            <a:r>
              <a:rPr lang="fr-FR" sz="3200" b="1" dirty="0">
                <a:latin typeface="Arial" charset="0"/>
              </a:rPr>
              <a:t>Le profil de formation et des prestations doit être complété à </a:t>
            </a:r>
            <a:r>
              <a:rPr lang="fr-FR" sz="3200" b="1" dirty="0">
                <a:solidFill>
                  <a:srgbClr val="FF0000"/>
                </a:solidFill>
                <a:latin typeface="Arial" charset="0"/>
              </a:rPr>
              <a:t>l’ordinateur !</a:t>
            </a:r>
            <a:endParaRPr lang="fr-FR" sz="2800" b="1" dirty="0">
              <a:solidFill>
                <a:srgbClr val="000066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1424" y="1804397"/>
            <a:ext cx="10849205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solidFill>
                <a:srgbClr val="FF0000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FR" sz="3200" b="1" dirty="0">
                <a:latin typeface="Arial" charset="0"/>
              </a:rPr>
              <a:t>Les annexes :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FR" sz="3200" b="1" dirty="0">
                <a:latin typeface="Arial" charset="0"/>
              </a:rPr>
              <a:t>Brochures, flyers, publicité, documents types, exemples d’offre, de commande, etc.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latin typeface="Arial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solidFill>
                <a:srgbClr val="0033CC"/>
              </a:solidFill>
              <a:latin typeface="Arial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Arial" pitchFamily="34" charset="0"/>
              <a:buChar char="•"/>
            </a:pPr>
            <a:endParaRPr lang="fr-FR" sz="32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4487" y="1052737"/>
            <a:ext cx="801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fr-FR" sz="3200" b="1" dirty="0">
                <a:latin typeface="Arial" charset="0"/>
              </a:rPr>
              <a:t>Le profil de formation et des prestations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1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1424" y="1804396"/>
            <a:ext cx="10849205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SzPct val="95000"/>
            </a:pPr>
            <a:r>
              <a:rPr lang="fr-FR" sz="3200" b="1" dirty="0">
                <a:latin typeface="Arial" charset="0"/>
              </a:rPr>
              <a:t>Il doit :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Arial" pitchFamily="34" charset="0"/>
              <a:buChar char="•"/>
            </a:pPr>
            <a:r>
              <a:rPr lang="fr-FR" sz="3200" b="1" dirty="0">
                <a:latin typeface="Arial" charset="0"/>
              </a:rPr>
              <a:t> être complet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Arial" pitchFamily="34" charset="0"/>
              <a:buChar char="•"/>
            </a:pPr>
            <a:r>
              <a:rPr lang="fr-FR" sz="3200" b="1" dirty="0">
                <a:latin typeface="Arial" charset="0"/>
              </a:rPr>
              <a:t> être précis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Arial" pitchFamily="34" charset="0"/>
              <a:buChar char="•"/>
            </a:pPr>
            <a:r>
              <a:rPr lang="fr-FR" sz="3200" b="1" dirty="0">
                <a:latin typeface="Arial" charset="0"/>
              </a:rPr>
              <a:t> correspondre à la réalité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Font typeface="Arial" pitchFamily="34" charset="0"/>
              <a:buChar char="•"/>
            </a:pPr>
            <a:endParaRPr lang="fr-FR" sz="3200" b="1" dirty="0">
              <a:solidFill>
                <a:srgbClr val="0033CC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FR" sz="2400" b="1" dirty="0">
                <a:solidFill>
                  <a:srgbClr val="FF0000"/>
                </a:solidFill>
                <a:latin typeface="Arial" charset="0"/>
              </a:rPr>
              <a:t>Les signatures des formateurs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FR" sz="2400" b="1" dirty="0">
                <a:solidFill>
                  <a:srgbClr val="FF0000"/>
                </a:solidFill>
                <a:latin typeface="Arial" charset="0"/>
              </a:rPr>
              <a:t>et des stagiaires sont indispensables !</a:t>
            </a:r>
          </a:p>
        </p:txBody>
      </p:sp>
      <p:sp>
        <p:nvSpPr>
          <p:cNvPr id="4" name="Rectangle 3"/>
          <p:cNvSpPr/>
          <p:nvPr/>
        </p:nvSpPr>
        <p:spPr>
          <a:xfrm>
            <a:off x="2084487" y="1052737"/>
            <a:ext cx="801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fr-FR" sz="3200" b="1" dirty="0">
                <a:latin typeface="Arial" charset="0"/>
              </a:rPr>
              <a:t>Le profil de formation et des prestations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000" y="214415"/>
            <a:ext cx="10849205" cy="897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b="1" dirty="0">
              <a:solidFill>
                <a:srgbClr val="0033CC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FR" sz="3200" b="1" dirty="0">
                <a:latin typeface="Arial" charset="0"/>
              </a:rPr>
              <a:t>Consultons les conditions d’envoi de votre PFP via le site internet </a:t>
            </a:r>
            <a:r>
              <a:rPr lang="fr-FR" sz="3200" b="1" dirty="0">
                <a:solidFill>
                  <a:srgbClr val="0033CC"/>
                </a:solidFill>
                <a:latin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www.cifc-vd.ch</a:t>
            </a:r>
            <a:endParaRPr lang="fr-FR" sz="3200" b="1" dirty="0">
              <a:solidFill>
                <a:srgbClr val="0033CC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CH" sz="2800" b="1" dirty="0">
              <a:solidFill>
                <a:srgbClr val="FF0000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CH" sz="2800" b="1" dirty="0">
                <a:solidFill>
                  <a:srgbClr val="FF0000"/>
                </a:solidFill>
                <a:latin typeface="Arial" charset="0"/>
              </a:rPr>
              <a:t>Vous devez envoyer votre PFP et votre PPI ainsi que les annexes en PDF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CH" sz="2800" b="1" dirty="0">
              <a:solidFill>
                <a:srgbClr val="FF0000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CH" sz="2800" b="1" dirty="0">
                <a:solidFill>
                  <a:srgbClr val="FF0000"/>
                </a:solidFill>
                <a:latin typeface="Arial" charset="0"/>
              </a:rPr>
              <a:t>Si les dossiers ne sont pas signés ils sont refusés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CH" b="1" dirty="0">
              <a:solidFill>
                <a:srgbClr val="FF0000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CH" sz="2800" b="1" dirty="0">
                <a:solidFill>
                  <a:srgbClr val="FF0000"/>
                </a:solidFill>
                <a:latin typeface="Arial" charset="0"/>
              </a:rPr>
              <a:t>Délai d’envoi : www.cifc-vd.ch</a:t>
            </a:r>
            <a:endParaRPr lang="fr-FR" sz="2800" b="1" dirty="0">
              <a:solidFill>
                <a:srgbClr val="FF0000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2800" b="1" dirty="0">
              <a:solidFill>
                <a:srgbClr val="FF0000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2800" b="1" dirty="0">
              <a:solidFill>
                <a:srgbClr val="FF0000"/>
              </a:solidFill>
              <a:latin typeface="Arial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solidFill>
                <a:srgbClr val="0033CC"/>
              </a:solidFill>
              <a:latin typeface="Arial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solidFill>
                <a:srgbClr val="0033CC"/>
              </a:solidFill>
              <a:latin typeface="Arial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000" y="214415"/>
            <a:ext cx="10849205" cy="770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b="1" dirty="0">
              <a:solidFill>
                <a:srgbClr val="0033CC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CH" b="1" dirty="0">
              <a:solidFill>
                <a:srgbClr val="FF0000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CH" sz="2800" b="1" dirty="0">
                <a:solidFill>
                  <a:srgbClr val="FF0000"/>
                </a:solidFill>
                <a:latin typeface="Arial" charset="0"/>
              </a:rPr>
              <a:t>Conditions d’envoi : selon la procédure sur le site !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CH" sz="2800" b="1" dirty="0">
              <a:solidFill>
                <a:srgbClr val="FF0000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CH" sz="2800" b="1" dirty="0">
                <a:solidFill>
                  <a:srgbClr val="FF0000"/>
                </a:solidFill>
                <a:latin typeface="Arial" charset="0"/>
              </a:rPr>
              <a:t>Vous recevez un accusé de réception lorsque votre courriel  en PDF nous est bien parvenu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CH" sz="2800" b="1" dirty="0">
              <a:solidFill>
                <a:srgbClr val="FF0000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2800" b="1" dirty="0">
              <a:solidFill>
                <a:srgbClr val="FF0000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2800" b="1" dirty="0">
              <a:solidFill>
                <a:srgbClr val="FF0000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2800" b="1" dirty="0">
              <a:solidFill>
                <a:srgbClr val="FF0000"/>
              </a:solidFill>
              <a:latin typeface="Arial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solidFill>
                <a:srgbClr val="0033CC"/>
              </a:solidFill>
              <a:latin typeface="Arial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solidFill>
                <a:srgbClr val="0033CC"/>
              </a:solidFill>
              <a:latin typeface="Arial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9747" y="519442"/>
            <a:ext cx="1084920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b="1" dirty="0">
              <a:solidFill>
                <a:srgbClr val="0033CC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FR" sz="2800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FF0000"/>
                </a:solidFill>
                <a:latin typeface="Arial" charset="0"/>
              </a:rPr>
              <a:t>Gardez un exemplaire personnel complet pour vous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Wingdings" panose="05000000000000000000" pitchFamily="2" charset="2"/>
              <a:buChar char="ü"/>
            </a:pPr>
            <a:endParaRPr lang="fr-FR" sz="2800" b="1" dirty="0">
              <a:solidFill>
                <a:srgbClr val="FF0000"/>
              </a:solidFill>
              <a:latin typeface="Arial" charset="0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FF0000"/>
                </a:solidFill>
                <a:latin typeface="Arial" charset="0"/>
              </a:rPr>
              <a:t>Aucun PFP/PPI ne pourra être redemandé à la CIFC-VD après votre envoi, celui-ci est définitif !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Wingdings" panose="05000000000000000000" pitchFamily="2" charset="2"/>
              <a:buChar char="ü"/>
            </a:pPr>
            <a:endParaRPr lang="fr-FR" sz="2800" b="1" dirty="0">
              <a:solidFill>
                <a:srgbClr val="FF0000"/>
              </a:solidFill>
              <a:latin typeface="Arial" charset="0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FF0000"/>
                </a:solidFill>
                <a:latin typeface="Arial" charset="0"/>
              </a:rPr>
              <a:t>Vous devez venir à l’examen avec votre exemplaire personnel complet : PFP, PPI et Annexes</a:t>
            </a:r>
            <a:endParaRPr lang="fr-FR" sz="3200" b="1" dirty="0">
              <a:solidFill>
                <a:srgbClr val="0033CC"/>
              </a:solidFill>
              <a:latin typeface="Arial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626" y="1124744"/>
            <a:ext cx="11425269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FR" sz="3200" b="1" dirty="0">
                <a:solidFill>
                  <a:srgbClr val="FF0000"/>
                </a:solidFill>
                <a:latin typeface="Arial" charset="0"/>
              </a:rPr>
              <a:t>AUCUN RETARD NE SERA TOLERE !!!</a:t>
            </a:r>
          </a:p>
          <a:p>
            <a:pPr marL="514350" lvl="0" indent="-5143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solidFill>
                <a:srgbClr val="FF0000"/>
              </a:solidFill>
              <a:latin typeface="Arial" charset="0"/>
            </a:endParaRPr>
          </a:p>
          <a:p>
            <a:pPr marL="514350" lvl="0" indent="-5143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FR" sz="3200" b="1" dirty="0">
                <a:solidFill>
                  <a:srgbClr val="FF0000"/>
                </a:solidFill>
                <a:latin typeface="Arial" charset="0"/>
              </a:rPr>
              <a:t>EN CAS DE NON-RESPECT DU DELAI IMPARTI </a:t>
            </a:r>
          </a:p>
          <a:p>
            <a:pPr marL="514350" lvl="0" indent="-5143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1200" b="1" dirty="0">
              <a:solidFill>
                <a:srgbClr val="FF0000"/>
              </a:solidFill>
              <a:latin typeface="Arial" charset="0"/>
            </a:endParaRPr>
          </a:p>
          <a:p>
            <a:pPr marL="514350" lvl="0" indent="-5143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FR" sz="3200" b="1" dirty="0">
                <a:solidFill>
                  <a:srgbClr val="FF0000"/>
                </a:solidFill>
                <a:latin typeface="Arial" charset="0"/>
              </a:rPr>
              <a:t>UNE PENALITE FINANCIERE DE 100.- SERA INFLIGEE ET</a:t>
            </a:r>
          </a:p>
          <a:p>
            <a:pPr marL="514350" lvl="0" indent="-5143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1200" b="1" dirty="0">
              <a:solidFill>
                <a:srgbClr val="FF0000"/>
              </a:solidFill>
              <a:latin typeface="Arial" charset="0"/>
            </a:endParaRPr>
          </a:p>
          <a:p>
            <a:pPr marL="514350" lvl="0" indent="-5143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FR" sz="3200" b="1" dirty="0">
                <a:solidFill>
                  <a:srgbClr val="FF0000"/>
                </a:solidFill>
                <a:latin typeface="Arial" charset="0"/>
              </a:rPr>
              <a:t> REVERSEE A UNE ŒUVRE DE BIENFAISANCE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endParaRPr lang="fr-F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8891" y="2924945"/>
            <a:ext cx="9999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</a:pPr>
            <a:r>
              <a:rPr lang="fr-FR" sz="3200" b="1" dirty="0">
                <a:latin typeface="Arial" charset="0"/>
              </a:rPr>
              <a:t>Déroulement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3998" y="1700809"/>
            <a:ext cx="7742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fr-FR" sz="3200" b="1" dirty="0">
                <a:latin typeface="Arial" charset="0"/>
              </a:rPr>
              <a:t>Examen pratique professionnelle - oral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7" y="620688"/>
            <a:ext cx="1069144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de l’examen oral</a:t>
            </a: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5064369" y="1600200"/>
            <a:ext cx="1688123" cy="1295400"/>
          </a:xfrm>
          <a:prstGeom prst="ellipse">
            <a:avLst/>
          </a:prstGeom>
          <a:solidFill>
            <a:srgbClr val="FFC89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2344616" y="3124200"/>
            <a:ext cx="1688123" cy="1295400"/>
          </a:xfrm>
          <a:prstGeom prst="ellipse">
            <a:avLst/>
          </a:prstGeom>
          <a:solidFill>
            <a:srgbClr val="B25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40965" name="Rectangle 5" descr="Eiche"/>
          <p:cNvSpPr>
            <a:spLocks noChangeArrowheads="1"/>
          </p:cNvSpPr>
          <p:nvPr/>
        </p:nvSpPr>
        <p:spPr bwMode="auto">
          <a:xfrm rot="-2294420">
            <a:off x="7082694" y="4000500"/>
            <a:ext cx="3282461" cy="1143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9284677" y="4800600"/>
            <a:ext cx="1899888" cy="1295400"/>
          </a:xfrm>
          <a:prstGeom prst="ellipse">
            <a:avLst/>
          </a:prstGeom>
          <a:solidFill>
            <a:srgbClr val="FF962D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2344615" y="3505200"/>
            <a:ext cx="1500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2400"/>
              <a:t>Candidat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5064370" y="1981200"/>
            <a:ext cx="286238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2400"/>
              <a:t>Expert 2</a:t>
            </a:r>
            <a:endParaRPr lang="fr-FR"/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2438401" y="4343400"/>
            <a:ext cx="5814647" cy="160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MC"/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 rot="-64422" flipH="1" flipV="1">
            <a:off x="6189786" y="1524000"/>
            <a:ext cx="4314092" cy="2286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MC"/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9378463" y="5181601"/>
            <a:ext cx="1399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2400"/>
              <a:t>Expert 1</a:t>
            </a:r>
            <a:endParaRPr lang="fr-FR"/>
          </a:p>
        </p:txBody>
      </p:sp>
      <p:sp>
        <p:nvSpPr>
          <p:cNvPr id="40972" name="Rectangle 13" descr="Eiche"/>
          <p:cNvSpPr>
            <a:spLocks noChangeArrowheads="1"/>
          </p:cNvSpPr>
          <p:nvPr/>
        </p:nvSpPr>
        <p:spPr bwMode="auto">
          <a:xfrm rot="2237221">
            <a:off x="3614616" y="2636838"/>
            <a:ext cx="2127739" cy="7921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40973" name="Line 7"/>
          <p:cNvSpPr>
            <a:spLocks noChangeShapeType="1"/>
          </p:cNvSpPr>
          <p:nvPr/>
        </p:nvSpPr>
        <p:spPr bwMode="auto">
          <a:xfrm flipV="1">
            <a:off x="3845169" y="2590800"/>
            <a:ext cx="1312984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MC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08720"/>
            <a:ext cx="10363200" cy="1290464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>
              <a:buFontTx/>
              <a:buNone/>
            </a:pPr>
            <a:r>
              <a:rPr lang="fr-CH" sz="4400" b="1" dirty="0">
                <a:latin typeface="Arial" pitchFamily="34" charset="0"/>
              </a:rPr>
              <a:t>Conditions de réussite</a:t>
            </a:r>
          </a:p>
          <a:p>
            <a:pPr algn="ctr">
              <a:buFontTx/>
              <a:buNone/>
            </a:pPr>
            <a:r>
              <a:rPr lang="fr-CH" sz="4400" b="1" dirty="0">
                <a:latin typeface="Arial" pitchFamily="34" charset="0"/>
              </a:rPr>
              <a:t>du CFC</a:t>
            </a:r>
          </a:p>
          <a:p>
            <a:pPr algn="ctr">
              <a:buFontTx/>
              <a:buNone/>
            </a:pPr>
            <a:endParaRPr lang="fr-FR" b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567036" y="2924944"/>
            <a:ext cx="10945216" cy="12003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r-FR" sz="2400" b="1" dirty="0">
                <a:latin typeface="Arial" pitchFamily="34" charset="0"/>
              </a:rPr>
              <a:t>« L’examen partie entreprise est considéré comme réussi si la note finale s’élève au moins à 4.0 et si une note de branche au maximum est insuffisante mais pas inférieure à 3.0. »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330623" y="4653136"/>
            <a:ext cx="70038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u="sng" dirty="0">
                <a:latin typeface="Arial" pitchFamily="34" charset="0"/>
              </a:rPr>
              <a:t>Rappel :</a:t>
            </a:r>
            <a:r>
              <a:rPr lang="fr-FR" sz="2400" b="1" dirty="0">
                <a:latin typeface="Arial" pitchFamily="34" charset="0"/>
              </a:rPr>
              <a:t> </a:t>
            </a:r>
            <a:r>
              <a:rPr lang="fr-FR" sz="2400" b="1" i="1" dirty="0">
                <a:latin typeface="Arial" pitchFamily="34" charset="0"/>
              </a:rPr>
              <a:t>les notes d’école ne compensent pas </a:t>
            </a:r>
          </a:p>
          <a:p>
            <a:pPr>
              <a:spcBef>
                <a:spcPct val="50000"/>
              </a:spcBef>
            </a:pPr>
            <a:r>
              <a:rPr lang="fr-FR" sz="2400" b="1" i="1" dirty="0">
                <a:latin typeface="Arial" pitchFamily="34" charset="0"/>
              </a:rPr>
              <a:t>les notes entreprise et vice versa !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445" y="764704"/>
            <a:ext cx="10657184" cy="50405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buFontTx/>
              <a:buNone/>
              <a:defRPr/>
            </a:pPr>
            <a:r>
              <a:rPr lang="fr-CH" sz="3600" b="1" dirty="0">
                <a:latin typeface="Arial" charset="0"/>
              </a:rPr>
              <a:t>Composantes de l’examen</a:t>
            </a:r>
          </a:p>
          <a:p>
            <a:pPr algn="ctr">
              <a:buFontTx/>
              <a:buNone/>
              <a:defRPr/>
            </a:pPr>
            <a:endParaRPr lang="fr-CH" sz="3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buFontTx/>
              <a:buNone/>
              <a:defRPr/>
            </a:pPr>
            <a:endParaRPr lang="fr-CH" sz="3600" b="1" dirty="0">
              <a:solidFill>
                <a:srgbClr val="0033CC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lang="fr-FR" sz="3200" b="1" dirty="0">
                <a:latin typeface="Arial" pitchFamily="34" charset="0"/>
                <a:cs typeface="Arial" pitchFamily="34" charset="0"/>
              </a:rPr>
              <a:t>Sur la base du PFP/PPI, les experts préparent deux situations d’examen</a:t>
            </a:r>
          </a:p>
          <a:p>
            <a:pPr algn="ctr">
              <a:buFontTx/>
              <a:buNone/>
              <a:defRPr/>
            </a:pPr>
            <a:endParaRPr lang="fr-CH" sz="36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0287" y="172789"/>
            <a:ext cx="9786938" cy="392507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fr-CH" dirty="0"/>
          </a:p>
          <a:p>
            <a:pPr algn="ctr">
              <a:buNone/>
            </a:pPr>
            <a:r>
              <a:rPr lang="fr-CH" sz="3400" dirty="0"/>
              <a:t>L’examen oral se compose des deux parties suivantes :</a:t>
            </a:r>
          </a:p>
          <a:p>
            <a:pPr algn="ctr">
              <a:buNone/>
            </a:pPr>
            <a:endParaRPr lang="fr-CH" dirty="0"/>
          </a:p>
          <a:p>
            <a:r>
              <a:rPr lang="fr-CH" dirty="0"/>
              <a:t>Partie A : Jeu de rôles :</a:t>
            </a:r>
          </a:p>
          <a:p>
            <a:pPr lvl="1"/>
            <a:r>
              <a:rPr lang="fr-CH" dirty="0"/>
              <a:t> 5 mn de préparation</a:t>
            </a:r>
          </a:p>
          <a:p>
            <a:pPr lvl="1"/>
            <a:r>
              <a:rPr lang="fr-CH" dirty="0"/>
              <a:t>15 mn d’examen</a:t>
            </a:r>
          </a:p>
          <a:p>
            <a:r>
              <a:rPr lang="fr-CH" dirty="0"/>
              <a:t>Partie B : entretien professionnel de 15 mn</a:t>
            </a:r>
          </a:p>
          <a:p>
            <a:endParaRPr lang="fr-CH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8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à un seul coin 4"/>
          <p:cNvSpPr/>
          <p:nvPr/>
        </p:nvSpPr>
        <p:spPr>
          <a:xfrm>
            <a:off x="1876425" y="1714500"/>
            <a:ext cx="8439150" cy="36195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200" dirty="0">
                <a:latin typeface="Arial" panose="020B0604020202020204" pitchFamily="34" charset="0"/>
                <a:cs typeface="Arial" panose="020B0604020202020204" pitchFamily="34" charset="0"/>
              </a:rPr>
              <a:t>L’examen commence au moment où l’expert-client entre dans la salle, </a:t>
            </a:r>
          </a:p>
          <a:p>
            <a:pPr algn="ctr"/>
            <a:r>
              <a:rPr lang="fr-CH" sz="4200" dirty="0">
                <a:latin typeface="Arial" panose="020B0604020202020204" pitchFamily="34" charset="0"/>
                <a:cs typeface="Arial" panose="020B0604020202020204" pitchFamily="34" charset="0"/>
              </a:rPr>
              <a:t>après la préparation de 5 mn.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à un seul coin 4"/>
          <p:cNvSpPr/>
          <p:nvPr/>
        </p:nvSpPr>
        <p:spPr>
          <a:xfrm>
            <a:off x="1876425" y="1714500"/>
            <a:ext cx="8439150" cy="36195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200" dirty="0">
                <a:latin typeface="Arial" panose="020B0604020202020204" pitchFamily="34" charset="0"/>
                <a:cs typeface="Arial" panose="020B0604020202020204" pitchFamily="34" charset="0"/>
              </a:rPr>
              <a:t>Les experts changent de rôles au 2</a:t>
            </a:r>
            <a:r>
              <a:rPr lang="fr-CH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4200" dirty="0">
                <a:latin typeface="Arial" panose="020B0604020202020204" pitchFamily="34" charset="0"/>
                <a:cs typeface="Arial" panose="020B0604020202020204" pitchFamily="34" charset="0"/>
              </a:rPr>
              <a:t> entretien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435" y="1124744"/>
            <a:ext cx="10363200" cy="50405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buFontTx/>
              <a:buNone/>
              <a:defRPr/>
            </a:pPr>
            <a:endParaRPr lang="fr-CH" sz="2000" b="1" i="1" dirty="0">
              <a:solidFill>
                <a:srgbClr val="000066"/>
              </a:solidFill>
              <a:latin typeface="Arial" pitchFamily="34" charset="0"/>
            </a:endParaRPr>
          </a:p>
          <a:p>
            <a:pPr algn="ctr">
              <a:buFontTx/>
              <a:buNone/>
              <a:defRPr/>
            </a:pPr>
            <a:r>
              <a:rPr lang="fr-CH" sz="3600" b="1" dirty="0">
                <a:solidFill>
                  <a:srgbClr val="FF0000"/>
                </a:solidFill>
                <a:latin typeface="Arial" charset="0"/>
              </a:rPr>
              <a:t>Examen oral : 1</a:t>
            </a:r>
            <a:r>
              <a:rPr lang="fr-CH" sz="3600" b="1" baseline="30000" dirty="0">
                <a:solidFill>
                  <a:srgbClr val="FF0000"/>
                </a:solidFill>
                <a:latin typeface="Arial" charset="0"/>
              </a:rPr>
              <a:t>ère</a:t>
            </a:r>
            <a:r>
              <a:rPr lang="fr-CH" sz="3600" b="1" dirty="0">
                <a:solidFill>
                  <a:srgbClr val="FF0000"/>
                </a:solidFill>
                <a:latin typeface="Arial" charset="0"/>
              </a:rPr>
              <a:t> situation</a:t>
            </a:r>
            <a:endParaRPr lang="fr-CH" sz="3600" b="1" dirty="0">
              <a:solidFill>
                <a:srgbClr val="0033CC"/>
              </a:solidFill>
              <a:latin typeface="Arial" charset="0"/>
            </a:endParaRPr>
          </a:p>
          <a:p>
            <a:pPr algn="ctr">
              <a:buFontTx/>
              <a:buNone/>
              <a:defRPr/>
            </a:pPr>
            <a:endParaRPr lang="fr-CH" sz="2900" b="1" dirty="0">
              <a:solidFill>
                <a:srgbClr val="0033CC"/>
              </a:solidFill>
              <a:latin typeface="Arial" charset="0"/>
            </a:endParaRPr>
          </a:p>
          <a:p>
            <a:pPr algn="ctr">
              <a:buFontTx/>
              <a:buNone/>
              <a:defRPr/>
            </a:pPr>
            <a:r>
              <a:rPr lang="fr-CH" sz="36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fr-CH" sz="3200" b="1" dirty="0">
                <a:latin typeface="Arial" charset="0"/>
              </a:rPr>
              <a:t>5 minutes de préparation</a:t>
            </a:r>
          </a:p>
          <a:p>
            <a:pPr>
              <a:buFontTx/>
              <a:buNone/>
              <a:defRPr/>
            </a:pPr>
            <a:endParaRPr lang="fr-CH" sz="2400" b="1" dirty="0">
              <a:latin typeface="Arial" charset="0"/>
            </a:endParaRPr>
          </a:p>
          <a:p>
            <a:pPr marL="0" indent="0" algn="ctr">
              <a:buSzPct val="50000"/>
              <a:buNone/>
              <a:defRPr/>
            </a:pPr>
            <a:r>
              <a:rPr lang="fr-CH" sz="3200" b="1" dirty="0">
                <a:latin typeface="Arial" charset="0"/>
              </a:rPr>
              <a:t>Jeu de rôles avec un expert</a:t>
            </a:r>
          </a:p>
          <a:p>
            <a:pPr marL="0" indent="0" algn="ctr">
              <a:buSzPct val="50000"/>
              <a:buNone/>
              <a:defRPr/>
            </a:pPr>
            <a:r>
              <a:rPr lang="fr-CH" sz="3200" b="1" dirty="0">
                <a:latin typeface="Arial" charset="0"/>
              </a:rPr>
              <a:t> durant 15 minutes</a:t>
            </a:r>
            <a:br>
              <a:rPr lang="fr-CH" sz="3200" b="1" dirty="0">
                <a:latin typeface="Arial" charset="0"/>
              </a:rPr>
            </a:br>
            <a:endParaRPr lang="fr-CH" sz="3200" b="1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0"/>
          <p:cNvSpPr>
            <a:spLocks noChangeArrowheads="1"/>
          </p:cNvSpPr>
          <p:nvPr/>
        </p:nvSpPr>
        <p:spPr bwMode="auto">
          <a:xfrm>
            <a:off x="656492" y="836713"/>
            <a:ext cx="8105104" cy="534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75000"/>
              </a:spcBef>
              <a:buFont typeface="Wingdings" pitchFamily="2" charset="2"/>
              <a:buNone/>
            </a:pPr>
            <a:r>
              <a:rPr lang="fr-FR" sz="2800" b="1" dirty="0">
                <a:latin typeface="Arial" charset="0"/>
              </a:rPr>
              <a:t>Pendant la préparation :</a:t>
            </a:r>
          </a:p>
          <a:p>
            <a:pPr marL="800100" lvl="1" indent="-342900">
              <a:spcBef>
                <a:spcPct val="75000"/>
              </a:spcBef>
              <a:buFont typeface="Arial" pitchFamily="34" charset="0"/>
              <a:buChar char="•"/>
            </a:pPr>
            <a:r>
              <a:rPr lang="fr-FR" sz="2800" b="1" dirty="0">
                <a:latin typeface="Arial" charset="0"/>
              </a:rPr>
              <a:t>je lis attentivement l’énoncé, </a:t>
            </a:r>
          </a:p>
          <a:p>
            <a:pPr marL="800100" lvl="1" indent="-342900">
              <a:spcBef>
                <a:spcPct val="75000"/>
              </a:spcBef>
              <a:buFont typeface="Arial" pitchFamily="34" charset="0"/>
              <a:buChar char="•"/>
            </a:pPr>
            <a:r>
              <a:rPr lang="fr-FR" sz="2800" b="1" dirty="0">
                <a:latin typeface="Arial" charset="0"/>
              </a:rPr>
              <a:t>je prends des notes,</a:t>
            </a:r>
          </a:p>
          <a:p>
            <a:pPr marL="800100" lvl="1" indent="-342900">
              <a:spcBef>
                <a:spcPct val="75000"/>
              </a:spcBef>
              <a:buFont typeface="Arial" pitchFamily="34" charset="0"/>
              <a:buChar char="•"/>
            </a:pPr>
            <a:r>
              <a:rPr lang="fr-FR" sz="2800" b="1" dirty="0">
                <a:latin typeface="Arial" charset="0"/>
              </a:rPr>
              <a:t>j’imagine les questions et les réponses,</a:t>
            </a:r>
          </a:p>
          <a:p>
            <a:pPr marL="800100" lvl="1" indent="-342900">
              <a:spcBef>
                <a:spcPct val="75000"/>
              </a:spcBef>
              <a:buFont typeface="Arial" pitchFamily="34" charset="0"/>
              <a:buChar char="•"/>
            </a:pPr>
            <a:r>
              <a:rPr lang="fr-FR" sz="2800" b="1" dirty="0">
                <a:latin typeface="Arial" charset="0"/>
              </a:rPr>
              <a:t>j’anticipe les réactions,</a:t>
            </a:r>
          </a:p>
          <a:p>
            <a:pPr marL="800100" lvl="1" indent="-342900">
              <a:spcBef>
                <a:spcPct val="75000"/>
              </a:spcBef>
              <a:buFont typeface="Arial" pitchFamily="34" charset="0"/>
              <a:buChar char="•"/>
            </a:pPr>
            <a:r>
              <a:rPr lang="fr-FR" sz="2800" b="1" dirty="0">
                <a:latin typeface="Arial" charset="0"/>
              </a:rPr>
              <a:t>je cherche les arguments,</a:t>
            </a:r>
          </a:p>
          <a:p>
            <a:pPr marL="800100" lvl="1" indent="-342900">
              <a:spcBef>
                <a:spcPct val="75000"/>
              </a:spcBef>
              <a:buFont typeface="Arial" pitchFamily="34" charset="0"/>
              <a:buChar char="•"/>
            </a:pPr>
            <a:r>
              <a:rPr lang="fr-FR" sz="2800" b="1" dirty="0">
                <a:latin typeface="Arial" charset="0"/>
              </a:rPr>
              <a:t>je prépare la documentation éventuelle… </a:t>
            </a:r>
          </a:p>
          <a:p>
            <a:pPr lvl="1">
              <a:spcBef>
                <a:spcPct val="75000"/>
              </a:spcBef>
              <a:buFont typeface="Wingdings" pitchFamily="2" charset="2"/>
              <a:buNone/>
            </a:pPr>
            <a:endParaRPr lang="fr-FR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6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Exemples de situations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8639" y="1866122"/>
            <a:ext cx="10633074" cy="3925078"/>
          </a:xfrm>
        </p:spPr>
        <p:txBody>
          <a:bodyPr>
            <a:normAutofit/>
          </a:bodyPr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Décrire les produits de son entreprise à un client potentiel</a:t>
            </a: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Décrire un poste de travail à un employé temporaire</a:t>
            </a: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Présenter les services de son entreprise à un stagiaire</a:t>
            </a: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S’entretenir avec un débiteur insatisfait des prestations…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237" y="1466925"/>
            <a:ext cx="8617527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altLang="fr-FR" sz="4200" b="1" dirty="0">
                <a:latin typeface="Arial" panose="020B0604020202020204" pitchFamily="34" charset="0"/>
                <a:cs typeface="Arial" panose="020B0604020202020204" pitchFamily="34" charset="0"/>
              </a:rPr>
              <a:t>C’est </a:t>
            </a:r>
          </a:p>
          <a:p>
            <a:pPr algn="ctr">
              <a:spcBef>
                <a:spcPct val="50000"/>
              </a:spcBef>
            </a:pPr>
            <a:r>
              <a:rPr lang="fr-CH" altLang="fr-FR" sz="5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fr-CH" altLang="fr-FR" sz="5400" b="1" dirty="0">
                <a:solidFill>
                  <a:srgbClr val="000099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fr-CH" altLang="fr-FR" sz="4200" b="1" dirty="0">
                <a:latin typeface="Arial" panose="020B0604020202020204" pitchFamily="34" charset="0"/>
                <a:cs typeface="Arial" panose="020B0604020202020204" pitchFamily="34" charset="0"/>
              </a:rPr>
              <a:t>qui dirigez l’entretien !</a:t>
            </a:r>
          </a:p>
          <a:p>
            <a:pPr algn="ctr">
              <a:spcBef>
                <a:spcPct val="50000"/>
              </a:spcBef>
            </a:pPr>
            <a:r>
              <a:rPr lang="fr-CH" altLang="fr-FR" sz="4200" b="1" dirty="0">
                <a:latin typeface="Arial" panose="020B0604020202020204" pitchFamily="34" charset="0"/>
                <a:cs typeface="Arial" panose="020B0604020202020204" pitchFamily="34" charset="0"/>
              </a:rPr>
              <a:t>Ne perdez pas de vue votre objectif !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6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435" y="1124744"/>
            <a:ext cx="10363200" cy="50405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buFontTx/>
              <a:buNone/>
              <a:defRPr/>
            </a:pPr>
            <a:endParaRPr lang="fr-CH" sz="2000" b="1" i="1" dirty="0">
              <a:solidFill>
                <a:srgbClr val="000066"/>
              </a:solidFill>
              <a:latin typeface="Arial" pitchFamily="34" charset="0"/>
            </a:endParaRPr>
          </a:p>
          <a:p>
            <a:pPr algn="ctr">
              <a:buFontTx/>
              <a:buNone/>
              <a:defRPr/>
            </a:pPr>
            <a:r>
              <a:rPr lang="fr-CH" sz="3600" b="1" dirty="0">
                <a:solidFill>
                  <a:srgbClr val="FF0000"/>
                </a:solidFill>
                <a:latin typeface="Arial" charset="0"/>
              </a:rPr>
              <a:t>Examen oral : 2</a:t>
            </a:r>
            <a:r>
              <a:rPr lang="fr-CH" sz="3600" b="1" baseline="30000" dirty="0">
                <a:solidFill>
                  <a:srgbClr val="FF0000"/>
                </a:solidFill>
                <a:latin typeface="Arial" charset="0"/>
              </a:rPr>
              <a:t>ème</a:t>
            </a:r>
            <a:r>
              <a:rPr lang="fr-CH" sz="3600" b="1" dirty="0">
                <a:solidFill>
                  <a:srgbClr val="FF0000"/>
                </a:solidFill>
                <a:latin typeface="Arial" charset="0"/>
              </a:rPr>
              <a:t> situation</a:t>
            </a:r>
            <a:endParaRPr lang="fr-CH" sz="3600" b="1" dirty="0">
              <a:solidFill>
                <a:srgbClr val="0033CC"/>
              </a:solidFill>
              <a:latin typeface="Arial" charset="0"/>
            </a:endParaRPr>
          </a:p>
          <a:p>
            <a:pPr algn="ctr">
              <a:buNone/>
              <a:defRPr/>
            </a:pPr>
            <a:r>
              <a:rPr lang="fr-CH" sz="3600" dirty="0">
                <a:latin typeface="Arial" charset="0"/>
              </a:rPr>
              <a:t>Entretien professionnel avec le 2</a:t>
            </a:r>
            <a:r>
              <a:rPr lang="fr-CH" sz="3600" baseline="30000" dirty="0">
                <a:latin typeface="Arial" charset="0"/>
              </a:rPr>
              <a:t>ème</a:t>
            </a:r>
            <a:r>
              <a:rPr lang="fr-CH" sz="3600" dirty="0">
                <a:latin typeface="Arial" charset="0"/>
              </a:rPr>
              <a:t> expert durant 15 mn</a:t>
            </a:r>
            <a:br>
              <a:rPr lang="fr-CH" sz="3600" dirty="0">
                <a:latin typeface="Arial" charset="0"/>
              </a:rPr>
            </a:br>
            <a:endParaRPr lang="fr-CH" sz="3600" dirty="0">
              <a:latin typeface="Arial" charset="0"/>
            </a:endParaRPr>
          </a:p>
          <a:p>
            <a:pPr>
              <a:defRPr/>
            </a:pPr>
            <a:r>
              <a:rPr lang="fr-CH" sz="3200" b="1" dirty="0">
                <a:latin typeface="Arial" charset="0"/>
              </a:rPr>
              <a:t>À la suite du jeu de rôles</a:t>
            </a:r>
          </a:p>
          <a:p>
            <a:pPr>
              <a:defRPr/>
            </a:pPr>
            <a:r>
              <a:rPr lang="fr-CH" sz="3200" b="1" dirty="0">
                <a:latin typeface="Arial" charset="0"/>
              </a:rPr>
              <a:t>Il n’y a pas de temps de préparation</a:t>
            </a:r>
          </a:p>
          <a:p>
            <a:pPr>
              <a:buFontTx/>
              <a:buNone/>
              <a:defRPr/>
            </a:pPr>
            <a:endParaRPr lang="fr-CH" sz="36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9456" y="548680"/>
            <a:ext cx="10177131" cy="59046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buFontTx/>
              <a:buNone/>
              <a:defRPr/>
            </a:pPr>
            <a:endParaRPr lang="fr-CH" sz="2000" b="1" i="1" dirty="0">
              <a:solidFill>
                <a:srgbClr val="000066"/>
              </a:solidFill>
              <a:latin typeface="Arial" pitchFamily="34" charset="0"/>
            </a:endParaRPr>
          </a:p>
          <a:p>
            <a:pPr algn="ctr">
              <a:buFontTx/>
              <a:buNone/>
              <a:defRPr/>
            </a:pPr>
            <a:r>
              <a:rPr lang="fr-CH" sz="3600" b="1" dirty="0">
                <a:latin typeface="Arial" charset="0"/>
              </a:rPr>
              <a:t>Examen oral : 2</a:t>
            </a:r>
            <a:r>
              <a:rPr lang="fr-CH" sz="3600" b="1" baseline="30000" dirty="0">
                <a:latin typeface="Arial" charset="0"/>
              </a:rPr>
              <a:t>ème</a:t>
            </a:r>
            <a:r>
              <a:rPr lang="fr-CH" sz="3600" b="1" dirty="0">
                <a:latin typeface="Arial" charset="0"/>
              </a:rPr>
              <a:t> situation</a:t>
            </a:r>
          </a:p>
          <a:p>
            <a:pPr algn="ctr">
              <a:buFontTx/>
              <a:buNone/>
              <a:defRPr/>
            </a:pPr>
            <a:endParaRPr lang="fr-CH" sz="2400" b="1" dirty="0">
              <a:latin typeface="Arial" charset="0"/>
            </a:endParaRPr>
          </a:p>
          <a:p>
            <a:pPr algn="ctr">
              <a:buFontTx/>
              <a:buNone/>
              <a:defRPr/>
            </a:pPr>
            <a:r>
              <a:rPr lang="fr-CH" sz="3200" b="1" dirty="0">
                <a:latin typeface="Arial" charset="0"/>
              </a:rPr>
              <a:t>L’entretien professionnel c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ontient une autoévaluation</a:t>
            </a:r>
          </a:p>
          <a:p>
            <a:pPr algn="ctr">
              <a:buFontTx/>
              <a:buNone/>
              <a:defRPr/>
            </a:pPr>
            <a:endParaRPr lang="fr-CH" sz="3200" b="1" dirty="0">
              <a:solidFill>
                <a:srgbClr val="0033CC"/>
              </a:solidFill>
              <a:latin typeface="Arial" charset="0"/>
            </a:endParaRPr>
          </a:p>
          <a:p>
            <a:pPr algn="ctr">
              <a:buFontTx/>
              <a:buNone/>
              <a:defRPr/>
            </a:pPr>
            <a:endParaRPr lang="fr-CH" sz="3200" b="1" dirty="0">
              <a:solidFill>
                <a:srgbClr val="0033CC"/>
              </a:solidFill>
              <a:latin typeface="Arial" charset="0"/>
            </a:endParaRPr>
          </a:p>
          <a:p>
            <a:pPr algn="ctr">
              <a:buFontTx/>
              <a:buNone/>
              <a:defRPr/>
            </a:pPr>
            <a:endParaRPr lang="fr-CH" sz="3200" b="1" dirty="0">
              <a:solidFill>
                <a:srgbClr val="0033CC"/>
              </a:solidFill>
              <a:latin typeface="Arial" charset="0"/>
            </a:endParaRPr>
          </a:p>
          <a:p>
            <a:pPr algn="ctr">
              <a:buFontTx/>
              <a:buNone/>
              <a:defRPr/>
            </a:pPr>
            <a:endParaRPr lang="fr-CH" sz="32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3" y="980728"/>
            <a:ext cx="10363200" cy="15240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>
              <a:buFontTx/>
              <a:buNone/>
            </a:pPr>
            <a:r>
              <a:rPr lang="fr-CH" sz="4400" b="1" dirty="0">
                <a:latin typeface="Arial" pitchFamily="34" charset="0"/>
              </a:rPr>
              <a:t>Conditions de réussite</a:t>
            </a:r>
          </a:p>
          <a:p>
            <a:pPr algn="ctr">
              <a:buFontTx/>
              <a:buNone/>
            </a:pPr>
            <a:r>
              <a:rPr lang="fr-CH" sz="4400" b="1" dirty="0">
                <a:latin typeface="Arial" pitchFamily="34" charset="0"/>
              </a:rPr>
              <a:t>du CFC</a:t>
            </a:r>
          </a:p>
          <a:p>
            <a:pPr algn="ctr">
              <a:buFontTx/>
              <a:buNone/>
            </a:pPr>
            <a:endParaRPr lang="fr-FR" b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007435" y="3573017"/>
            <a:ext cx="10561173" cy="13849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r-FR" sz="2800" b="1" dirty="0">
                <a:latin typeface="Arial" pitchFamily="34" charset="0"/>
              </a:rPr>
              <a:t>« Les candidats et les candidates qui n’ont pas réussi l’examen doivent répéter toutes les branches d’examen insuffisantes. »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3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06" y="180393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fr-CH" dirty="0"/>
              <a:t>Exigences posées aux candidats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Maintenir un dialogue professionnel</a:t>
            </a: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Exprimer des opinions, prendre position, défendre son point de vue</a:t>
            </a: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Pouvoir réagir à des avis contraires</a:t>
            </a:r>
          </a:p>
        </p:txBody>
      </p:sp>
      <p:pic>
        <p:nvPicPr>
          <p:cNvPr id="7" name="Picture 7" descr="C:\Documents and Settings\JPG.JC\Local Settings\Temporary Internet Files\Content.IE5\V1P5E50S\MCj0155723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31" y="3990863"/>
            <a:ext cx="259238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7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rôle des experts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Les experts choisissent les activités à discuter</a:t>
            </a:r>
          </a:p>
          <a:p>
            <a:r>
              <a:rPr lang="fr-CH" dirty="0"/>
              <a:t>Les experts sont sur un même pied d’égalité que les candidats en ce qui concerne les connaissances professionnelles</a:t>
            </a:r>
          </a:p>
          <a:p>
            <a:r>
              <a:rPr lang="fr-CH" dirty="0"/>
              <a:t>Les experts mènent l’entretien</a:t>
            </a:r>
          </a:p>
        </p:txBody>
      </p:sp>
      <p:pic>
        <p:nvPicPr>
          <p:cNvPr id="7" name="Picture 7" descr="C:\Documents and Settings\JPG.JC\Local Settings\Temporary Internet Files\Content.IE5\V1P5E50S\MCj0155723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31" y="3990863"/>
            <a:ext cx="259238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4657" y="1204488"/>
            <a:ext cx="9786938" cy="46706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H" dirty="0"/>
              <a:t>Partie B : Entretien professionnel : 15 mn</a:t>
            </a:r>
          </a:p>
          <a:p>
            <a:r>
              <a:rPr lang="fr-CH" dirty="0"/>
              <a:t>Il est axé sur les objectifs évaluateurs optionnels</a:t>
            </a:r>
          </a:p>
          <a:p>
            <a:r>
              <a:rPr lang="fr-CH" dirty="0"/>
              <a:t>C’est un entretien réflexif orienté sur l’expérience et l’autoévaluation du candidat</a:t>
            </a:r>
          </a:p>
          <a:p>
            <a:r>
              <a:rPr lang="fr-CH" dirty="0"/>
              <a:t>C’est un entretien évaluateur sur la pratique professionnelle</a:t>
            </a:r>
          </a:p>
          <a:p>
            <a:r>
              <a:rPr lang="fr-CH" dirty="0"/>
              <a:t>C’est un entretien basé sur l’avenir professionnel du candidat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1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dirty="0"/>
              <a:t>Partie B : Entretien professionnel : 15 mn</a:t>
            </a:r>
          </a:p>
          <a:p>
            <a:r>
              <a:rPr lang="fr-CH" dirty="0"/>
              <a:t>Le candidat se pose comme connaisseur de l’entreprise, du secteur d’activité…</a:t>
            </a:r>
          </a:p>
          <a:p>
            <a:r>
              <a:rPr lang="fr-CH" dirty="0"/>
              <a:t>Il est sur un même pied d’égalité que l’expert. C’est un dialogue entre deux professionnels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(Ré) agissez !</a:t>
            </a:r>
          </a:p>
          <a:p>
            <a:r>
              <a:rPr lang="fr-CH" dirty="0"/>
              <a:t>Proposez des solutions !</a:t>
            </a:r>
          </a:p>
          <a:p>
            <a:r>
              <a:rPr lang="fr-CH" dirty="0"/>
              <a:t>Justifiez vos affirmations !</a:t>
            </a:r>
          </a:p>
          <a:p>
            <a:r>
              <a:rPr lang="fr-CH" dirty="0"/>
              <a:t>Assumez votre rôle !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18" y="2278716"/>
            <a:ext cx="2057400" cy="222885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7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6" descr="C:\Documents and Settings\JPG.JC\Local Settings\Temporary Internet Files\Content.IE5\M50DEFGB\MPj0431223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98" y="1988840"/>
            <a:ext cx="422030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2532" y="1340769"/>
            <a:ext cx="1113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fr-CH" sz="3200" b="1" dirty="0">
                <a:latin typeface="Arial" charset="0"/>
              </a:rPr>
              <a:t>Comment se préparer à l’examen oral ?</a:t>
            </a:r>
          </a:p>
        </p:txBody>
      </p:sp>
      <p:sp>
        <p:nvSpPr>
          <p:cNvPr id="6" name="Rectangle 5"/>
          <p:cNvSpPr/>
          <p:nvPr/>
        </p:nvSpPr>
        <p:spPr>
          <a:xfrm>
            <a:off x="719403" y="5485874"/>
            <a:ext cx="9889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fr-CH" sz="2800" b="1" dirty="0">
                <a:latin typeface="Arial" charset="0"/>
              </a:rPr>
              <a:t>Bien remplir le PFP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Lors de l’examen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47156" y="2023670"/>
            <a:ext cx="990877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fr-CH" sz="4200" b="1" dirty="0">
                <a:latin typeface="Arial" panose="020B0604020202020204" pitchFamily="34" charset="0"/>
                <a:cs typeface="Arial" panose="020B0604020202020204" pitchFamily="34" charset="0"/>
              </a:rPr>
              <a:t>« Qu’est-ce qui m’est demandé ? »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715381"/>
              </p:ext>
            </p:extLst>
          </p:nvPr>
        </p:nvGraphicFramePr>
        <p:xfrm>
          <a:off x="4953000" y="3772598"/>
          <a:ext cx="22860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lip" r:id="rId3" imgW="861365" imgH="844906" progId="">
                  <p:embed/>
                </p:oleObj>
              </mc:Choice>
              <mc:Fallback>
                <p:oleObj name="Clip" r:id="rId3" imgW="861365" imgH="844906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772598"/>
                        <a:ext cx="2286000" cy="223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0688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fr-CH" sz="3200" b="1" dirty="0">
                <a:latin typeface="Arial" charset="0"/>
              </a:rPr>
              <a:t>Posez-vous ces questions !</a:t>
            </a:r>
          </a:p>
          <a:p>
            <a:pPr lvl="0" algn="ctr">
              <a:spcBef>
                <a:spcPct val="50000"/>
              </a:spcBef>
            </a:pPr>
            <a:endParaRPr lang="fr-CH" sz="3200" b="1" dirty="0">
              <a:solidFill>
                <a:srgbClr val="0033CC"/>
              </a:solidFill>
              <a:latin typeface="Arial" charset="0"/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charset="0"/>
              </a:rPr>
              <a:t>Dans quels domaines puis-je donner des renseignements détaillés ?  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endParaRPr lang="fr-FR" sz="2400" b="1" dirty="0">
              <a:latin typeface="Arial" charset="0"/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charset="0"/>
              </a:rPr>
              <a:t>Quels processus de travail ai-je mentionnés dans mon Profil de formation et des prestations ?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endParaRPr lang="fr-FR" sz="2400" b="1" dirty="0">
              <a:latin typeface="Arial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charset="0"/>
              </a:rPr>
              <a:t>Quels sont les produits et prestations que je connais de façon approfondie ?</a:t>
            </a:r>
            <a:br>
              <a:rPr lang="fr-FR" sz="2000" b="1" dirty="0">
                <a:latin typeface="Arial" charset="0"/>
              </a:rPr>
            </a:br>
            <a:endParaRPr lang="fr-FR" sz="2000" b="1" dirty="0">
              <a:latin typeface="Arial" charset="0"/>
            </a:endParaRPr>
          </a:p>
          <a:p>
            <a:pPr lvl="0">
              <a:buFontTx/>
              <a:buChar char="•"/>
            </a:pPr>
            <a:endParaRPr lang="fr-FR" sz="2000" b="1" dirty="0">
              <a:solidFill>
                <a:srgbClr val="0033CC"/>
              </a:solidFill>
              <a:latin typeface="Arial" charset="0"/>
            </a:endParaRPr>
          </a:p>
          <a:p>
            <a:pPr lvl="0">
              <a:buFontTx/>
              <a:buChar char="•"/>
            </a:pPr>
            <a:endParaRPr lang="fr-FR" sz="20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39" y="620688"/>
            <a:ext cx="12001333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fr-CH" sz="3200" b="1" dirty="0">
                <a:latin typeface="Arial" charset="0"/>
              </a:rPr>
              <a:t>Posez-vous ces questions ?</a:t>
            </a:r>
          </a:p>
          <a:p>
            <a:pPr lvl="0" algn="ctr">
              <a:spcBef>
                <a:spcPct val="50000"/>
              </a:spcBef>
            </a:pPr>
            <a:endParaRPr lang="fr-CH" sz="2400" b="1" dirty="0">
              <a:latin typeface="Arial" charset="0"/>
            </a:endParaRPr>
          </a:p>
          <a:p>
            <a:pPr lvl="0" algn="ctr">
              <a:spcBef>
                <a:spcPct val="50000"/>
              </a:spcBef>
            </a:pPr>
            <a:endParaRPr lang="fr-CH" b="1" dirty="0">
              <a:latin typeface="Arial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charset="0"/>
              </a:rPr>
              <a:t> Quelles sont mes forces et faiblesses sur les plans professionnels et privés 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fr-FR" sz="2400" b="1" dirty="0">
              <a:latin typeface="Arial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charset="0"/>
              </a:rPr>
              <a:t>Comment j’envisage mon avenir professionnel 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fr-FR" sz="2400" b="1" dirty="0">
              <a:latin typeface="Arial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charset="0"/>
              </a:rPr>
              <a:t>Quelles formations vais-je entreprendre à court ou à moyen terme 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fr-FR" sz="2400" b="1" dirty="0"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charset="0"/>
              </a:rPr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33CC"/>
              </a:solidFill>
              <a:latin typeface="Arial" charset="0"/>
            </a:endParaRPr>
          </a:p>
          <a:p>
            <a:pPr lvl="0">
              <a:buFontTx/>
              <a:buChar char="•"/>
            </a:pPr>
            <a:endParaRPr lang="fr-FR" sz="20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3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43006" y="1908781"/>
            <a:ext cx="754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fr-CH" altLang="fr-FR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Ni produits énergétiques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ni produits calmants !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CH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C:\Documents and Settings\JPG.JC\Local Settings\Temporary Internet Files\Content.IE5\W34ZYDSN\MPj0385567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37" y="4333649"/>
            <a:ext cx="270033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6" name="Rectangle 8"/>
          <p:cNvSpPr>
            <a:spLocks noChangeArrowheads="1"/>
          </p:cNvSpPr>
          <p:nvPr/>
        </p:nvSpPr>
        <p:spPr bwMode="auto">
          <a:xfrm>
            <a:off x="890699" y="-93351"/>
            <a:ext cx="10945216" cy="79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H" sz="40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H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H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Rappel 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H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H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de notes dans la BDEFA2, pas de CFC !!!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H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Soyez vigilants !</a:t>
            </a:r>
            <a:endParaRPr lang="fr-CH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fr-CH" sz="32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fr-CH" sz="32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H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8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Documents and Settings\JPG.JC\Local Settings\Temporary Internet Files\Content.IE5\ZQ8BS54P\MCj0411320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35" y="620689"/>
            <a:ext cx="2190749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Version du 16.02.2022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54126" y="2399132"/>
            <a:ext cx="101057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4800" b="1" dirty="0">
                <a:latin typeface="Arial" panose="020B0604020202020204" pitchFamily="34" charset="0"/>
                <a:cs typeface="Arial" panose="020B0604020202020204" pitchFamily="34" charset="0"/>
              </a:rPr>
              <a:t>Vidéo d’information sur l’examen:</a:t>
            </a:r>
          </a:p>
          <a:p>
            <a:pPr algn="ctr"/>
            <a:r>
              <a:rPr lang="fr-CH" sz="4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www.cifc-vd.ch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5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11524" y="1416295"/>
            <a:ext cx="8568952" cy="136815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Mettez-vous 2 par 2 et réaliser un examen </a:t>
            </a:r>
            <a:r>
              <a:rPr lang="fr-CH" dirty="0"/>
              <a:t>entretien professionnel en fonction du PFP de votre collègue 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91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C7B08E-04C5-7E4E-9038-DAB3893F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249" y="2769934"/>
            <a:ext cx="3854864" cy="31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54126" y="1640374"/>
            <a:ext cx="93614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Veuillez lire le document que</a:t>
            </a:r>
          </a:p>
          <a:p>
            <a:pPr algn="ctr"/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vous avez téléchargé :</a:t>
            </a:r>
          </a:p>
          <a:p>
            <a:pPr algn="ctr"/>
            <a:endParaRPr lang="fr-CH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Préparation aux examens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11524" y="1401781"/>
            <a:ext cx="8568952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Tour de table, échanges sur remarques PFP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6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93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C7B08E-04C5-7E4E-9038-DAB3893F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249" y="2769934"/>
            <a:ext cx="3854864" cy="31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11424" y="1196752"/>
            <a:ext cx="10972800" cy="2223120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800" b="1" dirty="0">
                <a:solidFill>
                  <a:srgbClr val="0033CC"/>
                </a:solidFill>
                <a:latin typeface="Arial" charset="0"/>
              </a:rPr>
            </a:br>
            <a:r>
              <a:rPr lang="fr-FR" sz="4800" b="1" dirty="0">
                <a:latin typeface="Arial" charset="0"/>
              </a:rPr>
              <a:t>5</a:t>
            </a:r>
            <a:r>
              <a:rPr lang="fr-CH" cap="none" baseline="30000" dirty="0" err="1">
                <a:latin typeface="Arial" pitchFamily="34" charset="0"/>
                <a:cs typeface="Arial" pitchFamily="34" charset="0"/>
              </a:rPr>
              <a:t>ème</a:t>
            </a:r>
            <a:r>
              <a:rPr lang="fr-CH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4800" b="1" dirty="0">
                <a:latin typeface="Arial" pitchFamily="34" charset="0"/>
                <a:cs typeface="Arial" pitchFamily="34" charset="0"/>
              </a:rPr>
              <a:t>partie</a:t>
            </a:r>
            <a:br>
              <a:rPr lang="fr-CH" sz="4800" b="1" dirty="0">
                <a:latin typeface="Arial" pitchFamily="34" charset="0"/>
                <a:cs typeface="Arial" pitchFamily="34" charset="0"/>
              </a:rPr>
            </a:br>
            <a:br>
              <a:rPr lang="fr-CH" sz="4800" b="1" i="1" dirty="0"/>
            </a:br>
            <a:endParaRPr lang="fr-CH" dirty="0"/>
          </a:p>
        </p:txBody>
      </p:sp>
      <p:sp>
        <p:nvSpPr>
          <p:cNvPr id="2" name="Rectangle 1"/>
          <p:cNvSpPr/>
          <p:nvPr/>
        </p:nvSpPr>
        <p:spPr>
          <a:xfrm>
            <a:off x="4946200" y="3774428"/>
            <a:ext cx="3576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latin typeface="Arial" charset="0"/>
              </a:rPr>
              <a:t>Clôture du cours </a:t>
            </a:r>
            <a:endParaRPr lang="fr-CH" sz="32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16.02.2021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6 / 3+1 / 2+1 / 18 Mois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ous-titre 2"/>
          <p:cNvSpPr>
            <a:spLocks noGrp="1"/>
          </p:cNvSpPr>
          <p:nvPr>
            <p:ph type="subTitle" idx="1"/>
          </p:nvPr>
        </p:nvSpPr>
        <p:spPr>
          <a:xfrm>
            <a:off x="143338" y="374469"/>
            <a:ext cx="12048661" cy="5020171"/>
          </a:xfrm>
        </p:spPr>
        <p:txBody>
          <a:bodyPr/>
          <a:lstStyle/>
          <a:p>
            <a:pPr marR="0" algn="ctr" eaLnBrk="1" hangingPunct="1">
              <a:defRPr/>
            </a:pPr>
            <a:r>
              <a:rPr lang="fr-CH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votre attention !</a:t>
            </a:r>
          </a:p>
          <a:p>
            <a:pPr marR="0" algn="ctr" eaLnBrk="1" hangingPunct="1">
              <a:defRPr/>
            </a:pPr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 chance !</a:t>
            </a:r>
            <a:endParaRPr lang="fr-CH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eaLnBrk="1" hangingPunct="1">
              <a:defRPr/>
            </a:pPr>
            <a:endParaRPr lang="fr-CH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eaLnBrk="1" hangingPunct="1">
              <a:defRPr/>
            </a:pPr>
            <a:endParaRPr lang="fr-CH" sz="4400" b="1" dirty="0">
              <a:solidFill>
                <a:srgbClr val="0033CC"/>
              </a:solidFill>
              <a:latin typeface="Calibri" pitchFamily="34" charset="0"/>
            </a:endParaRPr>
          </a:p>
          <a:p>
            <a:pPr marR="0" algn="ctr" eaLnBrk="1" hangingPunct="1">
              <a:defRPr/>
            </a:pPr>
            <a:endParaRPr lang="fr-CH" sz="6000" dirty="0">
              <a:latin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87" y="2253736"/>
            <a:ext cx="3605164" cy="380444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152094" y="6385696"/>
            <a:ext cx="815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4AA575-50C9-4D96-9D9C-D8B70C275FAD}" type="slidenum">
              <a:rPr lang="fr-MC" sz="8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95</a:t>
            </a:fld>
            <a:endParaRPr lang="fr-MC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TC103457485[[fn=Maillage]]</Template>
  <TotalTime>2380</TotalTime>
  <Words>3324</Words>
  <Application>Microsoft Office PowerPoint</Application>
  <PresentationFormat>Grand écran</PresentationFormat>
  <Paragraphs>782</Paragraphs>
  <Slides>95</Slides>
  <Notes>31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95</vt:i4>
      </vt:variant>
    </vt:vector>
  </HeadingPairs>
  <TitlesOfParts>
    <vt:vector size="104" baseType="lpstr">
      <vt:lpstr>Arial</vt:lpstr>
      <vt:lpstr>Calibri</vt:lpstr>
      <vt:lpstr>Impact</vt:lpstr>
      <vt:lpstr>Script MT Bold</vt:lpstr>
      <vt:lpstr>Tahoma</vt:lpstr>
      <vt:lpstr>Times New Roman</vt:lpstr>
      <vt:lpstr>Wingdings</vt:lpstr>
      <vt:lpstr>Céleste</vt:lpstr>
      <vt:lpstr>Clip</vt:lpstr>
      <vt:lpstr>COURS INTERENTREPRISES 6 Formation 3+1 / 2+1 / 18 Mois</vt:lpstr>
      <vt:lpstr>Présentation PowerPoint</vt:lpstr>
      <vt:lpstr>PROGRAMME</vt:lpstr>
      <vt:lpstr>Présentation PowerPoint</vt:lpstr>
      <vt:lpstr>Présentation PowerPoint</vt:lpstr>
      <vt:lpstr>1ère partie : Introduction examen écrit</vt:lpstr>
      <vt:lpstr>Présentation PowerPoint</vt:lpstr>
      <vt:lpstr>Présentation PowerPoint</vt:lpstr>
      <vt:lpstr>Présentation PowerPoint</vt:lpstr>
      <vt:lpstr>Présentation PowerPoint</vt:lpstr>
      <vt:lpstr>- L’examen est composé de plusieurs tâches et de sous-tâches  - Les sous-tâches font partie d’une tâche principale </vt:lpstr>
      <vt:lpstr>Vous pouvez disposer d’une calculatrice sur laquelle vous ne pouvez ni écrire ni programmer !</vt:lpstr>
      <vt:lpstr>Présentation PowerPoint</vt:lpstr>
      <vt:lpstr>tâche 1</vt:lpstr>
      <vt:lpstr>Solution tâche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Argumentez…</vt:lpstr>
      <vt:lpstr>Evitez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Attention à l’orthographe !</vt:lpstr>
      <vt:lpstr>Pause</vt:lpstr>
      <vt:lpstr>Travail individuel</vt:lpstr>
      <vt:lpstr>STOP !</vt:lpstr>
      <vt:lpstr>Présentation PowerPoint</vt:lpstr>
      <vt:lpstr>Pause</vt:lpstr>
      <vt:lpstr>Présentation PowerPoint</vt:lpstr>
      <vt:lpstr>Présentation PowerPoint</vt:lpstr>
      <vt:lpstr>Présentation PowerPoint</vt:lpstr>
      <vt:lpstr>DATE DU PROCHAIN EXAMEN ECRIT</vt:lpstr>
      <vt:lpstr>3ème partie : Automarketing</vt:lpstr>
      <vt:lpstr>Automarketing ?</vt:lpstr>
      <vt:lpstr>Présentation PowerPoint</vt:lpstr>
      <vt:lpstr>automarketing</vt:lpstr>
      <vt:lpstr>objectif</vt:lpstr>
      <vt:lpstr>Qui ?</vt:lpstr>
      <vt:lpstr>automarketing</vt:lpstr>
      <vt:lpstr>Présentation PowerPoint</vt:lpstr>
      <vt:lpstr>Présentation PowerPoint</vt:lpstr>
      <vt:lpstr>Présentation PowerPoint</vt:lpstr>
      <vt:lpstr>Mise en place de l’automarketing</vt:lpstr>
      <vt:lpstr>Mise en place de l’automarketing</vt:lpstr>
      <vt:lpstr>Mise en place de l’automarketing</vt:lpstr>
      <vt:lpstr>Mise en place de l’automarketing</vt:lpstr>
      <vt:lpstr>Les réseaux sociaux </vt:lpstr>
      <vt:lpstr>Synthèse</vt:lpstr>
      <vt:lpstr>Présentation PowerPoint</vt:lpstr>
      <vt:lpstr>Présentation PowerPoint</vt:lpstr>
      <vt:lpstr>4ème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Cadre de l’examen oral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Exemples de situations</vt:lpstr>
      <vt:lpstr>Présentation PowerPoint</vt:lpstr>
      <vt:lpstr>Présentation PowerPoint</vt:lpstr>
      <vt:lpstr>Présentation PowerPoint</vt:lpstr>
      <vt:lpstr>Exigences posées aux candidats</vt:lpstr>
      <vt:lpstr>rôle des experts</vt:lpstr>
      <vt:lpstr>Présentation PowerPoint</vt:lpstr>
      <vt:lpstr>Présentation PowerPoint</vt:lpstr>
      <vt:lpstr>Présentation PowerPoint</vt:lpstr>
      <vt:lpstr>Présentation PowerPoint</vt:lpstr>
      <vt:lpstr>Lors de l’examen :</vt:lpstr>
      <vt:lpstr>Présentation PowerPoint</vt:lpstr>
      <vt:lpstr>Présentation PowerPoint</vt:lpstr>
      <vt:lpstr>RECOMMANDATION</vt:lpstr>
      <vt:lpstr>Présentation PowerPoint</vt:lpstr>
      <vt:lpstr>Présentation PowerPoint</vt:lpstr>
      <vt:lpstr>Présentation PowerPoint</vt:lpstr>
      <vt:lpstr>Présentation PowerPoint</vt:lpstr>
      <vt:lpstr> 5ème partie  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Fabienne Vionnet</dc:creator>
  <cp:lastModifiedBy>NOEDING Florence</cp:lastModifiedBy>
  <cp:revision>397</cp:revision>
  <cp:lastPrinted>2014-12-17T09:08:46Z</cp:lastPrinted>
  <dcterms:created xsi:type="dcterms:W3CDTF">2014-08-12T07:18:18Z</dcterms:created>
  <dcterms:modified xsi:type="dcterms:W3CDTF">2022-02-16T06:36:28Z</dcterms:modified>
</cp:coreProperties>
</file>