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26" r:id="rId2"/>
  </p:sldMasterIdLst>
  <p:notesMasterIdLst>
    <p:notesMasterId r:id="rId63"/>
  </p:notesMasterIdLst>
  <p:handoutMasterIdLst>
    <p:handoutMasterId r:id="rId64"/>
  </p:handoutMasterIdLst>
  <p:sldIdLst>
    <p:sldId id="919" r:id="rId3"/>
    <p:sldId id="1094" r:id="rId4"/>
    <p:sldId id="487" r:id="rId5"/>
    <p:sldId id="929" r:id="rId6"/>
    <p:sldId id="927" r:id="rId7"/>
    <p:sldId id="1068" r:id="rId8"/>
    <p:sldId id="1069" r:id="rId9"/>
    <p:sldId id="933" r:id="rId10"/>
    <p:sldId id="1076" r:id="rId11"/>
    <p:sldId id="1064" r:id="rId12"/>
    <p:sldId id="1071" r:id="rId13"/>
    <p:sldId id="1070" r:id="rId14"/>
    <p:sldId id="1067" r:id="rId15"/>
    <p:sldId id="1072" r:id="rId16"/>
    <p:sldId id="1073" r:id="rId17"/>
    <p:sldId id="1074" r:id="rId18"/>
    <p:sldId id="1075" r:id="rId19"/>
    <p:sldId id="1077" r:id="rId20"/>
    <p:sldId id="1078" r:id="rId21"/>
    <p:sldId id="1079" r:id="rId22"/>
    <p:sldId id="1080" r:id="rId23"/>
    <p:sldId id="1081" r:id="rId24"/>
    <p:sldId id="1005" r:id="rId25"/>
    <p:sldId id="1082" r:id="rId26"/>
    <p:sldId id="1083" r:id="rId27"/>
    <p:sldId id="1087" r:id="rId28"/>
    <p:sldId id="1036" r:id="rId29"/>
    <p:sldId id="1021" r:id="rId30"/>
    <p:sldId id="1023" r:id="rId31"/>
    <p:sldId id="1089" r:id="rId32"/>
    <p:sldId id="1090" r:id="rId33"/>
    <p:sldId id="1088" r:id="rId34"/>
    <p:sldId id="1035" r:id="rId35"/>
    <p:sldId id="1092" r:id="rId36"/>
    <p:sldId id="1091" r:id="rId37"/>
    <p:sldId id="954" r:id="rId38"/>
    <p:sldId id="1037" r:id="rId39"/>
    <p:sldId id="1038" r:id="rId40"/>
    <p:sldId id="1039" r:id="rId41"/>
    <p:sldId id="1040" r:id="rId42"/>
    <p:sldId id="1042" r:id="rId43"/>
    <p:sldId id="1043" r:id="rId44"/>
    <p:sldId id="1044" r:id="rId45"/>
    <p:sldId id="1049" r:id="rId46"/>
    <p:sldId id="1045" r:id="rId47"/>
    <p:sldId id="1050" r:id="rId48"/>
    <p:sldId id="1051" r:id="rId49"/>
    <p:sldId id="1052" r:id="rId50"/>
    <p:sldId id="1053" r:id="rId51"/>
    <p:sldId id="1057" r:id="rId52"/>
    <p:sldId id="1054" r:id="rId53"/>
    <p:sldId id="1055" r:id="rId54"/>
    <p:sldId id="1058" r:id="rId55"/>
    <p:sldId id="1059" r:id="rId56"/>
    <p:sldId id="1060" r:id="rId57"/>
    <p:sldId id="1056" r:id="rId58"/>
    <p:sldId id="535" r:id="rId59"/>
    <p:sldId id="953" r:id="rId60"/>
    <p:sldId id="1093" r:id="rId61"/>
    <p:sldId id="484" r:id="rId62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72672" autoAdjust="0"/>
  </p:normalViewPr>
  <p:slideViewPr>
    <p:cSldViewPr showGuides="1">
      <p:cViewPr varScale="1">
        <p:scale>
          <a:sx n="60" d="100"/>
          <a:sy n="60" d="100"/>
        </p:scale>
        <p:origin x="151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>
      <p:cViewPr varScale="1">
        <p:scale>
          <a:sx n="91" d="100"/>
          <a:sy n="91" d="100"/>
        </p:scale>
        <p:origin x="-3738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r">
              <a:defRPr sz="1200"/>
            </a:lvl1pPr>
          </a:lstStyle>
          <a:p>
            <a:fld id="{4C5B86DB-35F8-411F-BED4-3855FB47F07A}" type="datetimeFigureOut">
              <a:rPr lang="fr-CH" smtClean="0"/>
              <a:pPr/>
              <a:t>28.11.2021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r">
              <a:defRPr sz="1200"/>
            </a:lvl1pPr>
          </a:lstStyle>
          <a:p>
            <a:fld id="{60080116-A161-4417-9D31-EFBE1B5B44D9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58794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r">
              <a:defRPr sz="1200"/>
            </a:lvl1pPr>
          </a:lstStyle>
          <a:p>
            <a:fld id="{CA78CD35-992F-4459-94A3-960A98025E4A}" type="datetimeFigureOut">
              <a:rPr lang="fr-CH" smtClean="0"/>
              <a:pPr/>
              <a:t>28.11.2021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8" rIns="91434" bIns="45718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34" tIns="45718" rIns="91434" bIns="4571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r">
              <a:defRPr sz="1200"/>
            </a:lvl1pPr>
          </a:lstStyle>
          <a:p>
            <a:fld id="{07BD4F12-708F-432E-9221-797B924E8CE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4565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04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7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49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22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94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67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1D81FB-2450-4879-A775-C4BA56A4266F}" type="slidenum">
              <a:rPr lang="fr-FR" sz="1200"/>
              <a:pPr/>
              <a:t>1</a:t>
            </a:fld>
            <a:endParaRPr lang="fr-FR" sz="1200" dirty="0"/>
          </a:p>
        </p:txBody>
      </p:sp>
      <p:sp>
        <p:nvSpPr>
          <p:cNvPr id="141315" name="Rectangle 7"/>
          <p:cNvSpPr txBox="1">
            <a:spLocks noGrp="1" noChangeArrowheads="1"/>
          </p:cNvSpPr>
          <p:nvPr/>
        </p:nvSpPr>
        <p:spPr bwMode="auto">
          <a:xfrm>
            <a:off x="3850445" y="9380700"/>
            <a:ext cx="2947232" cy="49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003738A-A9A5-45B9-A4AD-AB9CF7BA53D0}" type="slidenum">
              <a:rPr lang="fr-FR" sz="1200"/>
              <a:pPr algn="r"/>
              <a:t>1</a:t>
            </a:fld>
            <a:endParaRPr lang="fr-FR" sz="1200" dirty="0"/>
          </a:p>
        </p:txBody>
      </p:sp>
      <p:sp>
        <p:nvSpPr>
          <p:cNvPr id="141316" name="Rectangle 7"/>
          <p:cNvSpPr txBox="1">
            <a:spLocks noGrp="1" noChangeArrowheads="1"/>
          </p:cNvSpPr>
          <p:nvPr/>
        </p:nvSpPr>
        <p:spPr bwMode="auto">
          <a:xfrm>
            <a:off x="3850445" y="9380700"/>
            <a:ext cx="2947232" cy="49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20E7CC8-8A61-4AAC-9D96-AA91AA9C47E5}" type="slidenum">
              <a:rPr lang="fr-FR" sz="1200"/>
              <a:pPr algn="r"/>
              <a:t>1</a:t>
            </a:fld>
            <a:endParaRPr lang="fr-FR" sz="1200" dirty="0"/>
          </a:p>
        </p:txBody>
      </p:sp>
      <p:sp>
        <p:nvSpPr>
          <p:cNvPr id="141317" name="Rectangle 7"/>
          <p:cNvSpPr txBox="1">
            <a:spLocks noGrp="1" noChangeArrowheads="1"/>
          </p:cNvSpPr>
          <p:nvPr/>
        </p:nvSpPr>
        <p:spPr bwMode="auto">
          <a:xfrm>
            <a:off x="3850445" y="9380700"/>
            <a:ext cx="2947232" cy="49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06BFC7A-CF92-44DE-A9AB-54E13F35FF23}" type="slidenum">
              <a:rPr lang="fr-FR" sz="1200"/>
              <a:pPr algn="r"/>
              <a:t>1</a:t>
            </a:fld>
            <a:endParaRPr lang="fr-FR" sz="1200" dirty="0"/>
          </a:p>
        </p:txBody>
      </p:sp>
      <p:sp>
        <p:nvSpPr>
          <p:cNvPr id="141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dirty="0"/>
          </a:p>
        </p:txBody>
      </p:sp>
      <p:sp>
        <p:nvSpPr>
          <p:cNvPr id="141320" name="Espace réservé du pied de page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04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7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49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22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94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67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 dirty="0"/>
              <a:t>COURS INTERENTREPRISES 1 </a:t>
            </a:r>
          </a:p>
        </p:txBody>
      </p:sp>
      <p:sp>
        <p:nvSpPr>
          <p:cNvPr id="141321" name="Espace réservé de l'en-tête 6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04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7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49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22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94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67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 dirty="0"/>
              <a:t>COURS INTERENTREPRISES 1</a:t>
            </a:r>
          </a:p>
        </p:txBody>
      </p:sp>
      <p:sp>
        <p:nvSpPr>
          <p:cNvPr id="141322" name="Espace réservé de la date 8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04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7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49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22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94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67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C0FE98-0EE6-46EA-80C3-D0DCC58C1AE4}" type="datetime1">
              <a:rPr lang="fr-FR" sz="1200"/>
              <a:pPr/>
              <a:t>28/11/2021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72885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57364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4852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7604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7126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42353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2944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2806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47779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3885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330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C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48393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55293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77066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36129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CH" sz="2800" b="1" dirty="0">
                <a:latin typeface="Arial" pitchFamily="34" charset="0"/>
                <a:cs typeface="Arial" pitchFamily="34" charset="0"/>
              </a:rPr>
              <a:t>Quels en étaient les principaux motifs ?</a:t>
            </a:r>
          </a:p>
          <a:p>
            <a:pPr algn="l"/>
            <a:endParaRPr lang="fr-CH" sz="2800" b="1" dirty="0"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CH" sz="2800" b="1" dirty="0">
                <a:latin typeface="Arial" pitchFamily="34" charset="0"/>
                <a:cs typeface="Arial" pitchFamily="34" charset="0"/>
              </a:rPr>
              <a:t>Délai de livraison non respecté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CH" sz="2800" b="1" dirty="0">
                <a:latin typeface="Arial" pitchFamily="34" charset="0"/>
                <a:cs typeface="Arial" pitchFamily="34" charset="0"/>
              </a:rPr>
              <a:t>Livraison incomplète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CH" sz="2800" b="1" dirty="0">
                <a:latin typeface="Arial" pitchFamily="34" charset="0"/>
                <a:cs typeface="Arial" pitchFamily="34" charset="0"/>
              </a:rPr>
              <a:t>Erreur de facturation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CH" sz="2800" b="1" dirty="0">
                <a:latin typeface="Arial" pitchFamily="34" charset="0"/>
                <a:cs typeface="Arial" pitchFamily="34" charset="0"/>
              </a:rPr>
              <a:t>Marchandises de qualité insuffisante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CH" sz="2800" b="1" dirty="0">
                <a:latin typeface="Arial" pitchFamily="34" charset="0"/>
                <a:cs typeface="Arial" pitchFamily="34" charset="0"/>
              </a:rPr>
              <a:t>…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fr-CH" sz="2800" b="1" dirty="0">
              <a:latin typeface="Arial" pitchFamily="34" charset="0"/>
              <a:cs typeface="Arial" pitchFamily="34" charset="0"/>
            </a:endParaRPr>
          </a:p>
          <a:p>
            <a:r>
              <a:rPr lang="fr-CH" sz="2800" b="1" dirty="0">
                <a:latin typeface="Arial" pitchFamily="34" charset="0"/>
                <a:cs typeface="Arial" pitchFamily="34" charset="0"/>
              </a:rPr>
              <a:t>Quelle en était la conséquence juridique ?</a:t>
            </a:r>
          </a:p>
          <a:p>
            <a:endParaRPr lang="fr-CH" sz="2800" b="1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H" sz="2800" b="1" dirty="0">
                <a:latin typeface="Arial" pitchFamily="34" charset="0"/>
                <a:cs typeface="Arial" pitchFamily="34" charset="0"/>
              </a:rPr>
              <a:t>résiliation de la vente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H" sz="2800" b="1" dirty="0">
                <a:latin typeface="Arial" pitchFamily="34" charset="0"/>
                <a:cs typeface="Arial" pitchFamily="34" charset="0"/>
              </a:rPr>
              <a:t>réduction de prix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H" sz="2800" b="1" dirty="0">
                <a:latin typeface="Arial" pitchFamily="34" charset="0"/>
                <a:cs typeface="Arial" pitchFamily="34" charset="0"/>
              </a:rPr>
              <a:t>…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fr-CH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67570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CH" sz="2800" b="1">
                <a:latin typeface="Arial" pitchFamily="34" charset="0"/>
                <a:cs typeface="Arial" pitchFamily="34" charset="0"/>
              </a:rPr>
              <a:t>Quels en étaient les principaux motifs ?</a:t>
            </a:r>
          </a:p>
          <a:p>
            <a:pPr algn="l"/>
            <a:endParaRPr lang="fr-CH" sz="2800" b="1"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CH" sz="2800" b="1">
                <a:latin typeface="Arial" pitchFamily="34" charset="0"/>
                <a:cs typeface="Arial" pitchFamily="34" charset="0"/>
              </a:rPr>
              <a:t>Délai de livraison non respecté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CH" sz="2800" b="1">
                <a:latin typeface="Arial" pitchFamily="34" charset="0"/>
                <a:cs typeface="Arial" pitchFamily="34" charset="0"/>
              </a:rPr>
              <a:t>Livraison incomplète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CH" sz="2800" b="1">
                <a:latin typeface="Arial" pitchFamily="34" charset="0"/>
                <a:cs typeface="Arial" pitchFamily="34" charset="0"/>
              </a:rPr>
              <a:t>Erreur de facturation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CH" sz="2800" b="1">
                <a:latin typeface="Arial" pitchFamily="34" charset="0"/>
                <a:cs typeface="Arial" pitchFamily="34" charset="0"/>
              </a:rPr>
              <a:t>Marchandises de qualité insuffisante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CH" sz="2800" b="1">
                <a:latin typeface="Arial" pitchFamily="34" charset="0"/>
                <a:cs typeface="Arial" pitchFamily="34" charset="0"/>
              </a:rPr>
              <a:t>…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fr-CH" sz="2800" b="1">
              <a:latin typeface="Arial" pitchFamily="34" charset="0"/>
              <a:cs typeface="Arial" pitchFamily="34" charset="0"/>
            </a:endParaRPr>
          </a:p>
          <a:p>
            <a:r>
              <a:rPr lang="fr-CH" sz="2800" b="1">
                <a:latin typeface="Arial" pitchFamily="34" charset="0"/>
                <a:cs typeface="Arial" pitchFamily="34" charset="0"/>
              </a:rPr>
              <a:t>Quelle en était la conséquence juridique ?</a:t>
            </a:r>
          </a:p>
          <a:p>
            <a:endParaRPr lang="fr-CH" sz="2800" b="1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H" sz="2800" b="1">
                <a:latin typeface="Arial" pitchFamily="34" charset="0"/>
                <a:cs typeface="Arial" pitchFamily="34" charset="0"/>
              </a:rPr>
              <a:t>résiliation de la vente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H" sz="2800" b="1">
                <a:latin typeface="Arial" pitchFamily="34" charset="0"/>
                <a:cs typeface="Arial" pitchFamily="34" charset="0"/>
              </a:rPr>
              <a:t>réduction de prix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H" sz="2800" b="1">
                <a:latin typeface="Arial" pitchFamily="34" charset="0"/>
                <a:cs typeface="Arial" pitchFamily="34" charset="0"/>
              </a:rPr>
              <a:t>…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fr-CH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10582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5778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790314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1086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22910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7062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820548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682680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389460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274880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2702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36513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783262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457887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63254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337370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52947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50000"/>
              </a:spcAft>
              <a:buFont typeface="Arial" charset="0"/>
              <a:buNone/>
            </a:pPr>
            <a:endParaRPr lang="fr-FR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90000"/>
              </a:lnSpc>
              <a:spcAft>
                <a:spcPct val="50000"/>
              </a:spcAft>
              <a:buFont typeface="Arial" charset="0"/>
              <a:buChar char="•"/>
            </a:pPr>
            <a:endParaRPr lang="fr-FR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876248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881685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875504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32072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20630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65053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83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50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062506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51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66660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52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05331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53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3630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61269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54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577714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55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93444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56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432023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948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58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94143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59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997003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0" name="Espace réservé de l'en-tête 9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/>
          <a:lstStyle/>
          <a:p>
            <a:fld id="{A7B52B5E-050F-4EAD-9A8C-23D0D7BB9B0E}" type="slidenum">
              <a:rPr lang="fr-CH" smtClean="0"/>
              <a:pPr/>
              <a:t>60</a:t>
            </a:fld>
            <a:endParaRPr lang="fr-CH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r>
              <a:rPr lang="en-US"/>
              <a:t>Version du 15.12.2015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1617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7763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7778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90458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7382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COURS INTERENTREPRISES 4 / 3+1 / 2+1 / 18 Mois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20202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4 / 3+1 / 2+1 / 18 Mois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4 / 3+1 / 2+1 / 18 Mois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6FD19-F8F2-4A7A-9B94-457AFA25052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Version du 28.11.2021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824" y="6356351"/>
            <a:ext cx="3312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COURS INTERENTREPRISES 4 / 3+1 / 2+1 / 18 Mois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6FD19-F8F2-4A7A-9B94-457AFA25052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352" y="260648"/>
            <a:ext cx="87597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7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ransition spd="slow">
    <p:wip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Version du 28.11.2021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7738" y="6361174"/>
            <a:ext cx="3302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COURS INTERENTREPRISES 4 / 3+1 / 2+1 / 18 Mois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6FD19-F8F2-4A7A-9B94-457AFA25052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0352" y="260648"/>
            <a:ext cx="87597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3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3" r:id="rId2"/>
  </p:sldLayoutIdLst>
  <p:transition spd="slow">
    <p:wip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pPr algn="ctr">
              <a:buFontTx/>
              <a:buNone/>
              <a:defRPr/>
            </a:pPr>
            <a:endParaRPr lang="fr-FR" dirty="0">
              <a:solidFill>
                <a:srgbClr val="000066"/>
              </a:solidFill>
            </a:endParaRPr>
          </a:p>
          <a:p>
            <a:pPr algn="ctr">
              <a:buFontTx/>
              <a:buNone/>
              <a:defRPr/>
            </a:pPr>
            <a:endParaRPr lang="fr-FR" dirty="0">
              <a:solidFill>
                <a:srgbClr val="000066"/>
              </a:solidFill>
            </a:endParaRPr>
          </a:p>
          <a:p>
            <a:pPr algn="ctr">
              <a:buFontTx/>
              <a:buNone/>
              <a:defRPr/>
            </a:pPr>
            <a:r>
              <a:rPr lang="fr-FR" sz="7200" b="1" dirty="0">
                <a:latin typeface="Arial" pitchFamily="34" charset="0"/>
                <a:cs typeface="Arial" pitchFamily="34" charset="0"/>
              </a:rPr>
              <a:t>BIENVENUE </a:t>
            </a:r>
          </a:p>
        </p:txBody>
      </p:sp>
      <p:sp>
        <p:nvSpPr>
          <p:cNvPr id="3" name="ZoneTexte 2"/>
          <p:cNvSpPr txBox="1"/>
          <p:nvPr/>
        </p:nvSpPr>
        <p:spPr>
          <a:xfrm rot="18373641">
            <a:off x="4580566" y="645364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4 / 3+1 / 2+1 / 18 Mois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algn="ctr"/>
            <a:r>
              <a:rPr lang="fr-FR" sz="2800" b="1" dirty="0"/>
              <a:t>COURS INTERENTREPRISES 4</a:t>
            </a:r>
            <a:br>
              <a:rPr lang="fr-FR" sz="2800" b="1" dirty="0"/>
            </a:br>
            <a:r>
              <a:rPr lang="fr-FR" sz="2800" b="1" dirty="0"/>
              <a:t>Formation 3 + 1 / 2+1 / 18 Mois</a:t>
            </a:r>
            <a:endParaRPr lang="fr-FR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8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fr-FR"/>
              <a:t>Version du 28.11.2021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0696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53345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Groupe 1 : compétence sociale ou personnelle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3.1 Disposition à la performance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020403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7524" y="1401781"/>
            <a:ext cx="8568952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Tour de table, échange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C7B08E-04C5-7E4E-9038-DAB3893F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249" y="2769933"/>
            <a:ext cx="3854864" cy="31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5571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53345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Groupe 2 : compétence sociale ou personnelle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3.2 Capacité de communiquer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314403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7524" y="1401781"/>
            <a:ext cx="8568952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Tour de table, échange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C7B08E-04C5-7E4E-9038-DAB3893F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249" y="2769933"/>
            <a:ext cx="3854864" cy="31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8552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53345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Groupe 3 : compétence sociale ou personnelle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3.3 Aptitude à travailler en équipe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06795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7524" y="1401781"/>
            <a:ext cx="8568952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Tour de table, échange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C7B08E-04C5-7E4E-9038-DAB3893F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249" y="2769933"/>
            <a:ext cx="3854864" cy="31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6626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53345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Groupe 4 : compétence sociale ou personnelle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3.6 Conscience écologique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311125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7524" y="1401781"/>
            <a:ext cx="8568952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Tour de table, échange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C7B08E-04C5-7E4E-9038-DAB3893F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249" y="2769933"/>
            <a:ext cx="3854864" cy="31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0809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568952" cy="5112568"/>
          </a:xfrm>
        </p:spPr>
        <p:txBody>
          <a:bodyPr>
            <a:normAutofit/>
          </a:bodyPr>
          <a:lstStyle/>
          <a:p>
            <a:pPr algn="ctr"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 partie</a:t>
            </a: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Objectif 1.1.8.7</a:t>
            </a: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4000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899337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3773359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la base des présentations de vos entreprises «Lunettes High Tech» du CI 3, nous vous demandons par entreprise de créer un tableau montrant :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defRPr/>
            </a:pPr>
            <a:endParaRPr lang="fr-CH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 forces et vos faiblesses</a:t>
            </a:r>
          </a:p>
          <a:p>
            <a:pPr mar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rapport à vos concurrents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61057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47253"/>
            <a:ext cx="7886700" cy="1325563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fr-FR" sz="2800" b="1" dirty="0"/>
              <a:t>COURS INTERENTREPRISES 3</a:t>
            </a:r>
            <a:br>
              <a:rPr lang="fr-FR" sz="2800" b="1" dirty="0"/>
            </a:br>
            <a:r>
              <a:rPr lang="fr-FR" sz="2800" b="1" dirty="0"/>
              <a:t>Formation 3 + 1 / 2+1 / 18 Mois </a:t>
            </a:r>
            <a:r>
              <a:rPr lang="fr-FR" sz="2800" b="1" i="1" dirty="0">
                <a:latin typeface="Arial Narrow" pitchFamily="34" charset="0"/>
              </a:rPr>
              <a:t> </a:t>
            </a:r>
            <a:endParaRPr lang="fr-F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229600" cy="4389437"/>
          </a:xfrm>
          <a:noFill/>
          <a:ln>
            <a:noFill/>
          </a:ln>
        </p:spPr>
        <p:txBody>
          <a:bodyPr/>
          <a:lstStyle/>
          <a:p>
            <a:pPr algn="ctr">
              <a:buFontTx/>
              <a:buNone/>
              <a:defRPr/>
            </a:pPr>
            <a:endParaRPr lang="fr-FR" dirty="0">
              <a:solidFill>
                <a:srgbClr val="000066"/>
              </a:solidFill>
            </a:endParaRPr>
          </a:p>
          <a:p>
            <a:pPr algn="ctr">
              <a:buFontTx/>
              <a:buNone/>
              <a:defRPr/>
            </a:pPr>
            <a:endParaRPr lang="fr-FR" dirty="0">
              <a:solidFill>
                <a:srgbClr val="000066"/>
              </a:solidFill>
            </a:endParaRPr>
          </a:p>
          <a:p>
            <a:pPr algn="ctr">
              <a:buFontTx/>
              <a:buNone/>
              <a:defRPr/>
            </a:pPr>
            <a:r>
              <a:rPr lang="fr-FR" sz="4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Employé/e de commerce</a:t>
            </a:r>
          </a:p>
          <a:p>
            <a:pPr algn="ctr">
              <a:buFontTx/>
              <a:buNone/>
              <a:defRPr/>
            </a:pPr>
            <a:r>
              <a:rPr lang="fr-FR" sz="4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Services et administration</a:t>
            </a:r>
          </a:p>
          <a:p>
            <a:pPr algn="ctr">
              <a:buFontTx/>
              <a:buNone/>
              <a:defRPr/>
            </a:pPr>
            <a:r>
              <a:rPr lang="fr-FR" sz="4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CIFC-VD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AFF86B4-3424-3B4C-AC10-5C32435B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97738" y="6361174"/>
            <a:ext cx="3302453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11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fr-FR"/>
              <a:t>Version du 28.11.2021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1752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3773359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Reformer les groupes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un premier temps, faites une liste avec 10 points que vous souhaitez voir sur la liste pour vous comparer.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42D91CE-9D43-5248-B62E-9E5B1CB64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547" y="4077072"/>
            <a:ext cx="3394913" cy="19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0434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3773359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Echange et choix des points définitifs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C235344-FFCE-F84B-A75E-77FCAF714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997" y="2708920"/>
            <a:ext cx="3504013" cy="295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8934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3773359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la base des points choisis, terminer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 forces et faiblesses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96A1BD7-1587-9F4C-ABCB-F7F27586F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629" y="3107642"/>
            <a:ext cx="3806749" cy="302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3614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97738" y="6361175"/>
            <a:ext cx="3302453" cy="360302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EB5AF80-7F84-704D-A2B8-F6C47C8A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Présentation des groupes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C732E12D-34F0-4941-AA1E-093C4D9DF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8511" y="2132856"/>
            <a:ext cx="5266977" cy="3960440"/>
          </a:xfrm>
        </p:spPr>
      </p:pic>
    </p:spTree>
    <p:extLst>
      <p:ext uri="{BB962C8B-B14F-4D97-AF65-F5344CB8AC3E}">
        <p14:creationId xmlns:p14="http://schemas.microsoft.com/office/powerpoint/2010/main" val="285857308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7524" y="1401781"/>
            <a:ext cx="8568952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Tour de table, échanges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C7B08E-04C5-7E4E-9038-DAB3893F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249" y="2769933"/>
            <a:ext cx="3854864" cy="31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51806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/>
              <a:t>Pause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3231" y="1547664"/>
            <a:ext cx="4978226" cy="398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32374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4ème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3068960"/>
            <a:ext cx="8568952" cy="1368152"/>
          </a:xfrm>
        </p:spPr>
        <p:txBody>
          <a:bodyPr>
            <a:normAutofit/>
          </a:bodyPr>
          <a:lstStyle/>
          <a:p>
            <a:pPr marL="11113" indent="-11113" algn="ctr">
              <a:buNone/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Objectif évaluateur 1.1.3.4</a:t>
            </a:r>
          </a:p>
          <a:p>
            <a:pPr marL="11113" indent="-11113" algn="ctr">
              <a:buNone/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Présenter des réclamations contre des partenaires commerciaux</a:t>
            </a:r>
          </a:p>
          <a:p>
            <a:pPr marL="11113" indent="-11113">
              <a:buNone/>
              <a:defRPr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86656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3859"/>
            <a:ext cx="8568952" cy="4389437"/>
          </a:xfrm>
        </p:spPr>
        <p:txBody>
          <a:bodyPr>
            <a:normAutofit/>
          </a:bodyPr>
          <a:lstStyle/>
          <a:p>
            <a:pPr marL="11113" indent="-11113">
              <a:buNone/>
              <a:defRPr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Préparez-vous pour vos présentations d’entreprise</a:t>
            </a:r>
          </a:p>
          <a:p>
            <a:pPr marL="0" indent="0" algn="ctr">
              <a:buNone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«Lunettes High Tech» </a:t>
            </a:r>
          </a:p>
          <a:p>
            <a:pPr marL="0" indent="0">
              <a:buNone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Mais avant un petit rappel …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386568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algn="ctr">
              <a:buClr>
                <a:schemeClr val="tx1"/>
              </a:buClr>
              <a:buFontTx/>
              <a:buNone/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Pour rappel</a:t>
            </a:r>
          </a:p>
          <a:p>
            <a:pPr>
              <a:buClr>
                <a:schemeClr val="tx1"/>
              </a:buClr>
              <a:buFontTx/>
              <a:buNone/>
              <a:defRPr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FontTx/>
              <a:buNone/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La réclamation est :</a:t>
            </a:r>
          </a:p>
          <a:p>
            <a:pPr marL="542925" indent="-542925" algn="just">
              <a:buClr>
                <a:schemeClr val="tx1"/>
              </a:buClr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un droit du client (interne, externe…)</a:t>
            </a:r>
          </a:p>
          <a:p>
            <a:pPr marL="542925" indent="-542925" algn="just">
              <a:buClr>
                <a:schemeClr val="tx1"/>
              </a:buClr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toujours justifiée (ou presque toujours)</a:t>
            </a:r>
          </a:p>
          <a:p>
            <a:pPr marL="542925" indent="-542925" algn="just">
              <a:buClr>
                <a:schemeClr val="tx1"/>
              </a:buClr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une chance d’apprendre de ses erreurs (se remettre en cause, réfléchir sur l’organisation…)</a:t>
            </a:r>
          </a:p>
          <a:p>
            <a:pPr marL="11113" indent="-11113">
              <a:buNone/>
              <a:defRPr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922762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Tx/>
              <a:buNone/>
              <a:defRPr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tx1"/>
              </a:buClr>
              <a:buFontTx/>
              <a:buNone/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L’objectif, c’est d’améliorer </a:t>
            </a:r>
          </a:p>
          <a:p>
            <a:pPr>
              <a:buClr>
                <a:schemeClr val="tx1"/>
              </a:buClr>
              <a:buFontTx/>
              <a:buNone/>
              <a:defRPr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542925">
              <a:buClr>
                <a:schemeClr val="tx1"/>
              </a:buClr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la satisfaction des clients</a:t>
            </a:r>
          </a:p>
          <a:p>
            <a:pPr marL="542925" indent="-542925">
              <a:buClr>
                <a:schemeClr val="tx1"/>
              </a:buClr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les produits ou services</a:t>
            </a:r>
          </a:p>
          <a:p>
            <a:pPr marL="542925" indent="-542925">
              <a:buClr>
                <a:schemeClr val="tx1"/>
              </a:buClr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l’organisation</a:t>
            </a:r>
          </a:p>
          <a:p>
            <a:pPr marL="11113" indent="-11113">
              <a:buNone/>
              <a:defRPr/>
            </a:pPr>
            <a:endParaRPr lang="fr-CH" sz="2400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6299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fr-CH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04056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fr-CH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2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CH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partie :  Généralités et Réflexion sur votre parcours de 			 formation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fr-CH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2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partie : Présentation des MSP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fr-CH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2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partie : Objectif évaluateur 1.1.8.7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fr-CH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2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partie : Objectifs 1.1.3.4 – avec entreprise</a:t>
            </a:r>
            <a:br>
              <a:rPr lang="fr-CH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«lunette high </a:t>
            </a:r>
            <a:r>
              <a:rPr lang="fr-CH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  <a:r>
              <a:rPr lang="fr-CH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fr-CH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2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partie : Examen pratique professionnel – oral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fr-CH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CH" sz="2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partie : du CI 4 au CI 6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28650" y="6309320"/>
            <a:ext cx="2057400" cy="365125"/>
          </a:xfrm>
        </p:spPr>
        <p:txBody>
          <a:bodyPr/>
          <a:lstStyle/>
          <a:p>
            <a:r>
              <a:rPr lang="fr-FR"/>
              <a:t>Version du 28.11.2021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97738" y="6361174"/>
            <a:ext cx="3302453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</p:spTree>
    <p:extLst>
      <p:ext uri="{BB962C8B-B14F-4D97-AF65-F5344CB8AC3E}">
        <p14:creationId xmlns:p14="http://schemas.microsoft.com/office/powerpoint/2010/main" val="292743231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97738" y="6361175"/>
            <a:ext cx="3302453" cy="360302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EB5AF80-7F84-704D-A2B8-F6C47C8A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Présentation des groupes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C732E12D-34F0-4941-AA1E-093C4D9DF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8511" y="2132856"/>
            <a:ext cx="5266977" cy="3960440"/>
          </a:xfrm>
        </p:spPr>
      </p:pic>
    </p:spTree>
    <p:extLst>
      <p:ext uri="{BB962C8B-B14F-4D97-AF65-F5344CB8AC3E}">
        <p14:creationId xmlns:p14="http://schemas.microsoft.com/office/powerpoint/2010/main" val="3838980438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7524" y="1401781"/>
            <a:ext cx="8568952" cy="136815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Tour de table, échange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et liens avec vos entreprises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C7B08E-04C5-7E4E-9038-DAB3893F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249" y="2769933"/>
            <a:ext cx="3854864" cy="31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49755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98204F68-9C66-1A49-9AE3-E8C01144D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878" y="3717032"/>
            <a:ext cx="3218244" cy="2419920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7759F-749A-604A-8689-B8919FFAF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F373F9-903F-F240-8094-686E5F4F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4 / 3+1 / 2+1 / 18 Mois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7EA7F4-3A61-D040-930F-10BDA8B3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F259C34-0C54-1C46-A022-4D695A423E4A}"/>
              </a:ext>
            </a:extLst>
          </p:cNvPr>
          <p:cNvSpPr txBox="1"/>
          <p:nvPr/>
        </p:nvSpPr>
        <p:spPr>
          <a:xfrm>
            <a:off x="628650" y="1340768"/>
            <a:ext cx="788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Jeu de rôle :</a:t>
            </a: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2 par 2 positionnez-vous face à face</a:t>
            </a: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1 joue le client mécontent et l’autre le collaborateur SAV</a:t>
            </a: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Le collaborateur SAV doit mener l’entretien 5’</a:t>
            </a: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A vous de jouer … </a:t>
            </a:r>
          </a:p>
        </p:txBody>
      </p:sp>
    </p:spTree>
    <p:extLst>
      <p:ext uri="{BB962C8B-B14F-4D97-AF65-F5344CB8AC3E}">
        <p14:creationId xmlns:p14="http://schemas.microsoft.com/office/powerpoint/2010/main" val="188622437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11113" indent="-11113">
              <a:buNone/>
              <a:defRPr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None/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Et dans votre entreprise formatrice ?</a:t>
            </a:r>
          </a:p>
          <a:p>
            <a:pPr>
              <a:buClr>
                <a:schemeClr val="tx1"/>
              </a:buClr>
              <a:buNone/>
              <a:defRPr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Existe-t-il un service de réclamation ?</a:t>
            </a:r>
          </a:p>
          <a:p>
            <a:pPr>
              <a:buClr>
                <a:schemeClr val="tx1"/>
              </a:buClr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Expliquez-en le fonctionnement </a:t>
            </a:r>
          </a:p>
          <a:p>
            <a:pPr>
              <a:buClr>
                <a:schemeClr val="tx1"/>
              </a:buClr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Canaux privilégiés (lettre, mail, tél., …) 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245938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7524" y="1401781"/>
            <a:ext cx="8568952" cy="136815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Tour de table, échange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et liens avec vos entreprises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C7B08E-04C5-7E4E-9038-DAB3893F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249" y="2769933"/>
            <a:ext cx="3854864" cy="31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30021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/>
              <a:t>Pause</a:t>
            </a: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3342" y="2408412"/>
            <a:ext cx="4498004" cy="3087191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761790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5ème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L’examen final </a:t>
            </a:r>
            <a:r>
              <a:rPr lang="mr-IN" sz="2400" b="1" dirty="0">
                <a:latin typeface="Arial" panose="020B0604020202020204" pitchFamily="34" charset="0"/>
              </a:rPr>
              <a:t>–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 Pratique professionnel - oral</a:t>
            </a:r>
            <a:endParaRPr lang="fr-MC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sz="2400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860" y="2636912"/>
            <a:ext cx="4116288" cy="30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54167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5ème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389437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L’examen final </a:t>
            </a:r>
            <a:r>
              <a:rPr lang="mr-IN" sz="2400" b="1" dirty="0">
                <a:latin typeface="Arial" panose="020B0604020202020204" pitchFamily="34" charset="0"/>
              </a:rPr>
              <a:t>–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 Pratique professionnel </a:t>
            </a:r>
            <a:r>
              <a:rPr lang="mr-IN" sz="2400" b="1" dirty="0">
                <a:latin typeface="Arial" panose="020B0604020202020204" pitchFamily="34" charset="0"/>
              </a:rPr>
              <a:t>–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 oral</a:t>
            </a:r>
          </a:p>
          <a:p>
            <a:pPr>
              <a:buFontTx/>
              <a:buNone/>
              <a:defRPr/>
            </a:pPr>
            <a:endParaRPr lang="fr-MC" sz="24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sz="2400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276713" y="2489379"/>
            <a:ext cx="92319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fr-CH" sz="6000" kern="1200" dirty="0">
                <a:solidFill>
                  <a:srgbClr val="000066"/>
                </a:solidFill>
              </a:rPr>
              <a:t>+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414143" y="2492896"/>
            <a:ext cx="3758257" cy="1200329"/>
          </a:xfrm>
          <a:prstGeom prst="rect">
            <a:avLst/>
          </a:prstGeom>
          <a:solidFill>
            <a:srgbClr val="C0C0C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fr-CH" sz="3600" kern="1200" dirty="0">
                <a:solidFill>
                  <a:srgbClr val="000066"/>
                </a:solidFill>
                <a:latin typeface="+mn-lt"/>
              </a:rPr>
              <a:t>Profil de formation</a:t>
            </a:r>
          </a:p>
          <a:p>
            <a:pPr algn="ctr"/>
            <a:r>
              <a:rPr lang="fr-CH" sz="3600" kern="1200" dirty="0">
                <a:solidFill>
                  <a:srgbClr val="000066"/>
                </a:solidFill>
                <a:latin typeface="+mn-lt"/>
              </a:rPr>
              <a:t>et des prestations</a:t>
            </a:r>
            <a:endParaRPr lang="fr-CH" kern="1200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7FDC2B3-A8AF-3343-8452-6D4F2F972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3114">
            <a:off x="1101566" y="2654666"/>
            <a:ext cx="2320301" cy="326846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76AED4B-FC76-5B44-B6E0-93F323F68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9549" y="3780898"/>
            <a:ext cx="92319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fr-CH" sz="6000" kern="1200" dirty="0">
                <a:solidFill>
                  <a:srgbClr val="000066"/>
                </a:solidFill>
              </a:rPr>
              <a:t>+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C866C5E-B1E2-C141-BC4A-731CF7F1D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143" y="4796898"/>
            <a:ext cx="3758257" cy="646331"/>
          </a:xfrm>
          <a:prstGeom prst="rect">
            <a:avLst/>
          </a:prstGeom>
          <a:solidFill>
            <a:srgbClr val="C0C0C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fr-CH" sz="3600" kern="1200" dirty="0">
                <a:solidFill>
                  <a:srgbClr val="000066"/>
                </a:solidFill>
                <a:latin typeface="+mn-lt"/>
              </a:rPr>
              <a:t>Portfolio</a:t>
            </a:r>
            <a:endParaRPr lang="fr-CH" kern="1200" dirty="0">
              <a:solidFill>
                <a:srgbClr val="00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6646800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5ème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profil de formation et des prestations doit être complété à l’ordinateur !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548" y="3573016"/>
            <a:ext cx="2364854" cy="236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48793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5ème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LE PFP</a:t>
            </a:r>
            <a:endParaRPr lang="fr-M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Le dossier complet : PFP + PPI + maximum 4 annexes (brochure d'entreprise, flyer, ex. de documents, etc.) doit être envoyé par courrier électronique au moyen du formulaire ad hoc se trouvant sur le site cifc-vd.ch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au délai, si vous ne le respectez pas, vous recevrez une amende de 100.-</a:t>
            </a:r>
          </a:p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un accusé de réception vous sera délivré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02138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endParaRPr lang="fr-CH" sz="2400" b="1" dirty="0"/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CH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question, un oubli,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CH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hésitation ?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CH" sz="4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CH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 cifc-vd.ch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CH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CH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Seules les directives de ce site sont valables</a:t>
            </a:r>
            <a:endParaRPr lang="fr-CH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97738" y="6376243"/>
            <a:ext cx="3302453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035104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5ème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389437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None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Le PFP et le portfolio doivent :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être complets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être précis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correspondre à la réalité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endParaRPr lang="fr-FR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signatures des formateurs et des stagiaires sont indispensables !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549546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5ème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endParaRPr lang="fr-F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profil de formation et des prestations doit être terminé </a:t>
            </a:r>
          </a:p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endParaRPr lang="fr-F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 CI 6 </a:t>
            </a:r>
          </a:p>
          <a:p>
            <a:pPr marL="0" lvl="0" indent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endParaRPr lang="fr-F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923225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5ème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Déroulement de l’examen oral</a:t>
            </a:r>
            <a:endParaRPr lang="fr-M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63" y="2229197"/>
            <a:ext cx="4691111" cy="387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50693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5ème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Déroulement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Sur la base du PFP, les experts préparent deux situations d’examen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55250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5ème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Déroulement (DFP p. 113) </a:t>
            </a:r>
            <a:endParaRPr lang="fr-M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Partie A - 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Jeu de rôles : </a:t>
            </a:r>
          </a:p>
          <a:p>
            <a:pPr lvl="1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5’  de préparation</a:t>
            </a:r>
          </a:p>
          <a:p>
            <a:pPr lvl="1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15’ d’examen</a:t>
            </a:r>
          </a:p>
          <a:p>
            <a:pPr lvl="1"/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3" lvl="1" indent="0" algn="ctr">
              <a:buNone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Les experts changent de rôles entre les parties A et B</a:t>
            </a:r>
          </a:p>
          <a:p>
            <a:pPr marL="11113" lvl="1" indent="0">
              <a:buNone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Partie B - 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entretien professionnel de 15’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endParaRPr lang="fr-FR" sz="2400" b="1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976164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5ème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Déroulement détaillé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situation -  5 minutes de préparation</a:t>
            </a:r>
          </a:p>
          <a:p>
            <a:pPr>
              <a:buFontTx/>
              <a:buNone/>
              <a:defRPr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50000"/>
              <a:buNone/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Jeu de rôles avec un expert durant 15 minutes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435476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5ème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9"/>
            <a:ext cx="8568952" cy="4655542"/>
          </a:xfrm>
        </p:spPr>
        <p:txBody>
          <a:bodyPr>
            <a:normAutofit/>
          </a:bodyPr>
          <a:lstStyle/>
          <a:p>
            <a:pPr marL="11113" lvl="1" indent="0">
              <a:spcBef>
                <a:spcPct val="75000"/>
              </a:spcBef>
              <a:buNone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Exemples de situations d’un jeu de rôles</a:t>
            </a:r>
          </a:p>
          <a:p>
            <a:pPr marL="11113" lvl="1" indent="0">
              <a:spcBef>
                <a:spcPct val="75000"/>
              </a:spcBef>
              <a:buNone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Décrire les produits de son entreprise à un client potentiel</a:t>
            </a:r>
          </a:p>
          <a:p>
            <a:pPr algn="just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Décrire un poste de travail à un employé temporaire</a:t>
            </a:r>
          </a:p>
          <a:p>
            <a:pPr algn="just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Présenter les services de son entreprise à un stagiaire</a:t>
            </a:r>
          </a:p>
          <a:p>
            <a:pPr algn="just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Entretien avec un débiteur 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753045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5ème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3859"/>
            <a:ext cx="8568952" cy="4389437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Dans le jeu de rôles </a:t>
            </a:r>
            <a:endParaRPr lang="fr-M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50000"/>
              </a:spcBef>
              <a:buNone/>
            </a:pPr>
            <a:r>
              <a:rPr lang="fr-CH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C’est </a:t>
            </a:r>
            <a:r>
              <a:rPr lang="fr-CH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VOUS </a:t>
            </a:r>
            <a:r>
              <a:rPr lang="fr-CH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qui dirigez l’entretien !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fr-CH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Ne perdez pas de vue votre objectif !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613" y="4381093"/>
            <a:ext cx="1716782" cy="170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51183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5ème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95000"/>
              <a:buNone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Déroulement détaillé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3" indent="0">
              <a:buNone/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Entretien professionnel avec le 2</a:t>
            </a:r>
            <a:r>
              <a:rPr lang="fr-CH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 expert durant 15 minutes </a:t>
            </a:r>
            <a:b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42900"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À la suite du jeu de rôles</a:t>
            </a:r>
          </a:p>
          <a:p>
            <a:pPr marL="354013" indent="-342900"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Il n’y a pas de temps de préparation</a:t>
            </a:r>
          </a:p>
          <a:p>
            <a:pPr marL="354013" indent="-342900"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L’entretien professionnel contient une autoévaluation</a:t>
            </a:r>
          </a:p>
          <a:p>
            <a:pPr marL="354013" indent="-342900">
              <a:defRPr/>
            </a:pPr>
            <a:endParaRPr lang="fr-CH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076199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5ème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11113" indent="0">
              <a:buNone/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Exigences posées aux candidats</a:t>
            </a:r>
          </a:p>
          <a:p>
            <a:pPr marL="11113" indent="0">
              <a:buNone/>
              <a:defRPr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3" indent="0">
              <a:buNone/>
              <a:defRPr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Maintenir un dialogue professionnel</a:t>
            </a: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Exprimer des opinions, prendre position, défendre son point de vue</a:t>
            </a: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Pouvoir réagir à des avis contraires</a:t>
            </a:r>
          </a:p>
          <a:p>
            <a:pPr marL="354013" indent="-342900">
              <a:defRPr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85977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943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Devoirs du CI 3 :  Avez-vous ?</a:t>
            </a:r>
          </a:p>
          <a:p>
            <a:pPr marL="0" indent="0">
              <a:buNone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Terminer et publier le mandat 3 ?</a:t>
            </a: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Réaliser la 3</a:t>
            </a:r>
            <a:r>
              <a:rPr lang="fr-CH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grille de compétences ?</a:t>
            </a: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Continuer le PFP</a:t>
            </a: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Préparer les présentations des MSP 3,1, 3,2, 3,3 et 3,6 ?</a:t>
            </a: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Préparer les présentations de groupes sur la gestion des réclamations ?</a:t>
            </a: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Télécharger ou imprimer les documents «Types de questions» et «Technique de vente AIPAC» ?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176789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5ème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3859"/>
            <a:ext cx="8568952" cy="4389437"/>
          </a:xfrm>
        </p:spPr>
        <p:txBody>
          <a:bodyPr>
            <a:normAutofit/>
          </a:bodyPr>
          <a:lstStyle/>
          <a:p>
            <a:pPr marL="11113" indent="0">
              <a:buNone/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Rôle des experts</a:t>
            </a:r>
          </a:p>
          <a:p>
            <a:pPr marL="11113" indent="0">
              <a:buNone/>
              <a:defRPr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Les experts choisissent les activités à discuter</a:t>
            </a: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Les experts sont sur un même pied d’égalité que les candidats en ce qui concerne les connaissances professionnelles</a:t>
            </a:r>
          </a:p>
          <a:p>
            <a:pPr algn="just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Les experts mènent l’entretien</a:t>
            </a:r>
          </a:p>
          <a:p>
            <a:pPr marL="354013" indent="-342900">
              <a:defRPr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596850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5ème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L’entretien professionnel</a:t>
            </a:r>
          </a:p>
          <a:p>
            <a:pPr>
              <a:buFontTx/>
              <a:buNone/>
              <a:defRPr/>
            </a:pPr>
            <a:b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Il est axé sur les objectifs évaluateurs </a:t>
            </a:r>
            <a:r>
              <a:rPr lang="fr-CH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optionnels</a:t>
            </a: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C’est un entretien réflexif sur l’expérience du/de la candidat/e</a:t>
            </a: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C’est un entretien évaluateur  sur la pratique professionnelle</a:t>
            </a: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C’est un entretien porté sur l’avenir professionnel du/de la candidat/e (forces et faiblesses…)</a:t>
            </a:r>
          </a:p>
          <a:p>
            <a:pPr marL="354013" indent="-342900">
              <a:defRPr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264612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5ème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3" indent="0">
              <a:buNone/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Entretien professionnel</a:t>
            </a:r>
            <a:b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Le/la candidat/e se pose comme spécialiste de l’entreprise, du secteur d’activité…</a:t>
            </a:r>
          </a:p>
          <a:p>
            <a:pPr algn="just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Il/elle est sur un pied d’égalité que l’expert/e. C’est un dialogue entre deux professionnels</a:t>
            </a:r>
          </a:p>
          <a:p>
            <a:pPr marL="354013" indent="-342900">
              <a:defRPr/>
            </a:pPr>
            <a:endParaRPr lang="fr-CH" sz="2400" dirty="0"/>
          </a:p>
          <a:p>
            <a:pPr marL="354013" indent="-342900">
              <a:defRPr/>
            </a:pPr>
            <a:endParaRPr lang="fr-CH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786747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5ème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11113" indent="0">
              <a:buNone/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Durant l’entretien professionnel</a:t>
            </a:r>
            <a:b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(Ré) agissez !</a:t>
            </a: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Proposez des solutions !</a:t>
            </a: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Justifiez vos affirmations !</a:t>
            </a: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Assumez votre rôle !</a:t>
            </a:r>
          </a:p>
          <a:p>
            <a:pPr marL="354013" indent="-342900">
              <a:defRPr/>
            </a:pPr>
            <a:endParaRPr lang="fr-CH" sz="2400" dirty="0"/>
          </a:p>
          <a:p>
            <a:pPr marL="354013" indent="-342900">
              <a:defRPr/>
            </a:pPr>
            <a:endParaRPr lang="fr-CH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38234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5ème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ct val="50000"/>
              </a:spcBef>
              <a:buNone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Comment se préparer à l’examen oral ?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42900">
              <a:defRPr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54</a:t>
            </a:fld>
            <a:endParaRPr lang="fr-FR"/>
          </a:p>
        </p:txBody>
      </p:sp>
      <p:pic>
        <p:nvPicPr>
          <p:cNvPr id="8" name="Picture 6" descr="C:\Documents and Settings\JPG.JC\Local Settings\Temporary Internet Files\Content.IE5\M50DEFGB\MPj043122300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784" y="2636912"/>
            <a:ext cx="2756440" cy="223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131840" y="5589240"/>
            <a:ext cx="3005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H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 remplir le PFP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09385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5ème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lvl="0" indent="0">
              <a:spcBef>
                <a:spcPct val="50000"/>
              </a:spcBef>
              <a:buNone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« Qu’est-ce qui m’est demandé ?»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42900">
              <a:defRPr/>
            </a:pPr>
            <a:endParaRPr lang="fr-CH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55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365" y="3356992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5564"/>
      </p:ext>
    </p:extLst>
  </p:cSld>
  <p:clrMapOvr>
    <a:masterClrMapping/>
  </p:clrMapOvr>
  <p:transition spd="slow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5ème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7" y="1700808"/>
            <a:ext cx="8820473" cy="4389437"/>
          </a:xfrm>
        </p:spPr>
        <p:txBody>
          <a:bodyPr>
            <a:normAutofit/>
          </a:bodyPr>
          <a:lstStyle/>
          <a:p>
            <a:pPr marL="0" lvl="0" indent="0">
              <a:spcBef>
                <a:spcPct val="50000"/>
              </a:spcBef>
              <a:buNone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Posez-vous ces questions !</a:t>
            </a:r>
          </a:p>
          <a:p>
            <a:pPr marL="0" lvl="0" indent="0">
              <a:spcBef>
                <a:spcPct val="50000"/>
              </a:spcBef>
              <a:buNone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Dans quels domaines puis-je donner des renseignements détaillés ? 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Quels processus de travail ai-je mentionnés dans mon PFP ?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Quels sont les produits et prestations que je connais de façon approfondie ?</a:t>
            </a:r>
          </a:p>
          <a:p>
            <a:pPr marL="354013" indent="-342900">
              <a:defRPr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28650" y="6309320"/>
            <a:ext cx="2057400" cy="365125"/>
          </a:xfrm>
        </p:spPr>
        <p:txBody>
          <a:bodyPr/>
          <a:lstStyle/>
          <a:p>
            <a:r>
              <a:rPr lang="fr-FR"/>
              <a:t>Version du 28.11.2021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457709"/>
      </p:ext>
    </p:extLst>
  </p:cSld>
  <p:clrMapOvr>
    <a:masterClrMapping/>
  </p:clrMapOvr>
  <p:transition spd="slow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CH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partie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8682" y="2215753"/>
            <a:ext cx="7222331" cy="326350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2400"/>
              </a:spcBef>
              <a:spcAft>
                <a:spcPts val="2400"/>
              </a:spcAft>
              <a:buNone/>
              <a:defRPr/>
            </a:pPr>
            <a:r>
              <a:rPr lang="fr-CH" sz="4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 CI 4 au CI 6</a:t>
            </a:r>
          </a:p>
        </p:txBody>
      </p:sp>
      <p:graphicFrame>
        <p:nvGraphicFramePr>
          <p:cNvPr id="4" name="Object 0"/>
          <p:cNvGraphicFramePr>
            <a:graphicFrameLocks noChangeAspect="1"/>
          </p:cNvGraphicFramePr>
          <p:nvPr/>
        </p:nvGraphicFramePr>
        <p:xfrm>
          <a:off x="3714750" y="3058129"/>
          <a:ext cx="1714500" cy="168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lip" r:id="rId4" imgW="861365" imgH="844906" progId="">
                  <p:embed/>
                </p:oleObj>
              </mc:Choice>
              <mc:Fallback>
                <p:oleObj name="Clip" r:id="rId4" imgW="861365" imgH="844906" progId="">
                  <p:embed/>
                  <p:pic>
                    <p:nvPicPr>
                      <p:cNvPr id="4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3058129"/>
                        <a:ext cx="1714500" cy="1684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97738" y="6361174"/>
            <a:ext cx="3302453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E36F5A-C5BE-4948-A0E8-58FEEB45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09320"/>
            <a:ext cx="2057400" cy="365125"/>
          </a:xfrm>
        </p:spPr>
        <p:txBody>
          <a:bodyPr/>
          <a:lstStyle/>
          <a:p>
            <a:r>
              <a:rPr lang="fr-FR" dirty="0"/>
              <a:t>Version du 28.11.2021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4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6ème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Du 4</a:t>
            </a:r>
            <a:r>
              <a:rPr lang="fr-FR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au 6</a:t>
            </a:r>
            <a:r>
              <a:rPr lang="fr-FR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jour du CI </a:t>
            </a:r>
            <a:b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 5 vous serez convoqué à des heures différentes pour présenter votre mandat 3 (=CC-CI)</a:t>
            </a:r>
            <a:endParaRPr lang="fr-CH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350895"/>
      </p:ext>
    </p:extLst>
  </p:cSld>
  <p:clrMapOvr>
    <a:masterClrMapping/>
  </p:clrMapOvr>
  <p:transition spd="slow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6ème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Du 4</a:t>
            </a:r>
            <a:r>
              <a:rPr lang="fr-FR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au 6</a:t>
            </a:r>
            <a:r>
              <a:rPr lang="fr-FR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jour du CI : Devoirs</a:t>
            </a:r>
            <a:b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Terminer votre PFP / PPI remplis avec les annexes, nous prendrons du temps ensemble pour les regarder.</a:t>
            </a:r>
          </a:p>
          <a:p>
            <a:pPr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Apporter également votre CV et une lettre de motivation faite en lien avec une annonce concrète.</a:t>
            </a:r>
          </a:p>
          <a:p>
            <a:pPr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Terminer votre portfolio</a:t>
            </a:r>
          </a:p>
          <a:p>
            <a:pPr>
              <a:defRPr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Télécharger ou imprimer les documents pour le CI 6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vous n’aurez pas d’autres chances de nous montrer vos PFP avant l’examen !</a:t>
            </a:r>
            <a:endParaRPr lang="fr-CH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37321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037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Mandat 3 : «Entretiens Clients»</a:t>
            </a:r>
          </a:p>
          <a:p>
            <a:pPr marL="0" indent="0">
              <a:buNone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Travail en commun sur le mandat et questions</a:t>
            </a:r>
          </a:p>
          <a:p>
            <a:pPr marL="0" indent="0">
              <a:buNone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à la date à laquelle votre mandat doit être publié www.cifc-vd.ch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811429"/>
      </p:ext>
    </p:extLst>
  </p:cSld>
  <p:clrMapOvr>
    <a:masterClrMapping/>
  </p:clrMapOvr>
  <p:transition spd="slow"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60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EB6A821-478C-7C44-B8CE-E2EAEA7DD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508" y="1827754"/>
            <a:ext cx="4258985" cy="3202493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42392" y="6356351"/>
            <a:ext cx="2057400" cy="365125"/>
          </a:xfrm>
        </p:spPr>
        <p:txBody>
          <a:bodyPr/>
          <a:lstStyle/>
          <a:p>
            <a:r>
              <a:rPr lang="fr-FR"/>
              <a:t>Version du 28.11.2021</a:t>
            </a:r>
            <a:endParaRPr lang="en-US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97738" y="6361174"/>
            <a:ext cx="3302453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</p:spTree>
    <p:extLst>
      <p:ext uri="{BB962C8B-B14F-4D97-AF65-F5344CB8AC3E}">
        <p14:creationId xmlns:p14="http://schemas.microsoft.com/office/powerpoint/2010/main" val="203026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Préparation aux examens sur Konvink</a:t>
            </a:r>
          </a:p>
          <a:p>
            <a:pPr marL="0" indent="0">
              <a:buNone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Préparation du portfolio</a:t>
            </a: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Avance des grilles de compétences + évaluations</a:t>
            </a:r>
          </a:p>
          <a:p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Documents pour les examens </a:t>
            </a:r>
          </a:p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Travail 2 par 2 : amélioration du PFP.</a:t>
            </a:r>
          </a:p>
          <a:p>
            <a:pPr marL="0" indent="0">
              <a:buNone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40027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/>
              <a:t>Pause</a:t>
            </a: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3342" y="2408412"/>
            <a:ext cx="4498004" cy="3087191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329096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568952" cy="5112568"/>
          </a:xfrm>
        </p:spPr>
        <p:txBody>
          <a:bodyPr>
            <a:normAutofit/>
          </a:bodyPr>
          <a:lstStyle/>
          <a:p>
            <a:pPr algn="ctr"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 partie</a:t>
            </a: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Présentation MSP 3.1 à 3.3 + 3.6</a:t>
            </a: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4000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4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866702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8730</TotalTime>
  <Words>2300</Words>
  <Application>Microsoft Office PowerPoint</Application>
  <PresentationFormat>Affichage à l'écran (4:3)</PresentationFormat>
  <Paragraphs>544</Paragraphs>
  <Slides>60</Slides>
  <Notes>56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8" baseType="lpstr">
      <vt:lpstr>Arial</vt:lpstr>
      <vt:lpstr>Arial Narrow</vt:lpstr>
      <vt:lpstr>Calibri</vt:lpstr>
      <vt:lpstr>Calibri Light</vt:lpstr>
      <vt:lpstr>Times New Roman</vt:lpstr>
      <vt:lpstr>2_Thème Office</vt:lpstr>
      <vt:lpstr>Office Theme</vt:lpstr>
      <vt:lpstr>Clip</vt:lpstr>
      <vt:lpstr>COURS INTERENTREPRISES 4 Formation 3 + 1 / 2+1 / 18 Mois</vt:lpstr>
      <vt:lpstr>COURS INTERENTREPRISES 3 Formation 3 + 1 / 2+1 / 18 Mois  </vt:lpstr>
      <vt:lpstr>PROGRAMME</vt:lpstr>
      <vt:lpstr>1ère partie</vt:lpstr>
      <vt:lpstr>1ère partie</vt:lpstr>
      <vt:lpstr>Présentation PowerPoint</vt:lpstr>
      <vt:lpstr>Présentation PowerPoint</vt:lpstr>
      <vt:lpstr>Pause</vt:lpstr>
      <vt:lpstr>2ème partie   Présentation MSP 3.1 à 3.3 + 3.6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3ème partie   Objectif 1.1.8.7 </vt:lpstr>
      <vt:lpstr>Présentation PowerPoint</vt:lpstr>
      <vt:lpstr>Présentation PowerPoint</vt:lpstr>
      <vt:lpstr>Présentation PowerPoint</vt:lpstr>
      <vt:lpstr>Présentation PowerPoint</vt:lpstr>
      <vt:lpstr>Présentation des groupes</vt:lpstr>
      <vt:lpstr>Présentation PowerPoint</vt:lpstr>
      <vt:lpstr>Pause</vt:lpstr>
      <vt:lpstr>4ème partie</vt:lpstr>
      <vt:lpstr>Présentation PowerPoint</vt:lpstr>
      <vt:lpstr>Présentation PowerPoint</vt:lpstr>
      <vt:lpstr>Présentation PowerPoint</vt:lpstr>
      <vt:lpstr>Présentation des groupes</vt:lpstr>
      <vt:lpstr>Présentation PowerPoint</vt:lpstr>
      <vt:lpstr>Présentation PowerPoint</vt:lpstr>
      <vt:lpstr>Présentation PowerPoint</vt:lpstr>
      <vt:lpstr>Présentation PowerPoint</vt:lpstr>
      <vt:lpstr>Pause</vt:lpstr>
      <vt:lpstr>5ème partie</vt:lpstr>
      <vt:lpstr>5ème partie</vt:lpstr>
      <vt:lpstr>5ème partie</vt:lpstr>
      <vt:lpstr>5ème partie</vt:lpstr>
      <vt:lpstr>5ème partie</vt:lpstr>
      <vt:lpstr>5ème partie</vt:lpstr>
      <vt:lpstr>5ème partie</vt:lpstr>
      <vt:lpstr>5ème partie</vt:lpstr>
      <vt:lpstr>5ème partie</vt:lpstr>
      <vt:lpstr>5ème partie</vt:lpstr>
      <vt:lpstr>5ème partie</vt:lpstr>
      <vt:lpstr>5ème partie</vt:lpstr>
      <vt:lpstr>5ème partie</vt:lpstr>
      <vt:lpstr>5ème partie</vt:lpstr>
      <vt:lpstr>5ème partie</vt:lpstr>
      <vt:lpstr>5ème partie</vt:lpstr>
      <vt:lpstr>5ème partie</vt:lpstr>
      <vt:lpstr>5ème partie</vt:lpstr>
      <vt:lpstr>5ème partie</vt:lpstr>
      <vt:lpstr>5ème partie</vt:lpstr>
      <vt:lpstr>5ème partie</vt:lpstr>
      <vt:lpstr>6ème partie</vt:lpstr>
      <vt:lpstr>6ème partie</vt:lpstr>
      <vt:lpstr>6ème partie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Lukas Tanner</dc:creator>
  <cp:lastModifiedBy>AE CREATION</cp:lastModifiedBy>
  <cp:revision>535</cp:revision>
  <cp:lastPrinted>2017-07-17T13:09:09Z</cp:lastPrinted>
  <dcterms:created xsi:type="dcterms:W3CDTF">2012-08-16T11:51:46Z</dcterms:created>
  <dcterms:modified xsi:type="dcterms:W3CDTF">2021-11-28T18:01:44Z</dcterms:modified>
</cp:coreProperties>
</file>