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26" r:id="rId2"/>
  </p:sldMasterIdLst>
  <p:notesMasterIdLst>
    <p:notesMasterId r:id="rId58"/>
  </p:notesMasterIdLst>
  <p:handoutMasterIdLst>
    <p:handoutMasterId r:id="rId59"/>
  </p:handoutMasterIdLst>
  <p:sldIdLst>
    <p:sldId id="919" r:id="rId3"/>
    <p:sldId id="920" r:id="rId4"/>
    <p:sldId id="990" r:id="rId5"/>
    <p:sldId id="929" r:id="rId6"/>
    <p:sldId id="981" r:id="rId7"/>
    <p:sldId id="927" r:id="rId8"/>
    <p:sldId id="989" r:id="rId9"/>
    <p:sldId id="993" r:id="rId10"/>
    <p:sldId id="1001" r:id="rId11"/>
    <p:sldId id="1003" r:id="rId12"/>
    <p:sldId id="1002" r:id="rId13"/>
    <p:sldId id="1004" r:id="rId14"/>
    <p:sldId id="933" r:id="rId15"/>
    <p:sldId id="994" r:id="rId16"/>
    <p:sldId id="935" r:id="rId17"/>
    <p:sldId id="1005" r:id="rId18"/>
    <p:sldId id="1007" r:id="rId19"/>
    <p:sldId id="1018" r:id="rId20"/>
    <p:sldId id="1006" r:id="rId21"/>
    <p:sldId id="971" r:id="rId22"/>
    <p:sldId id="972" r:id="rId23"/>
    <p:sldId id="973" r:id="rId24"/>
    <p:sldId id="974" r:id="rId25"/>
    <p:sldId id="975" r:id="rId26"/>
    <p:sldId id="976" r:id="rId27"/>
    <p:sldId id="977" r:id="rId28"/>
    <p:sldId id="979" r:id="rId29"/>
    <p:sldId id="980" r:id="rId30"/>
    <p:sldId id="983" r:id="rId31"/>
    <p:sldId id="984" r:id="rId32"/>
    <p:sldId id="982" r:id="rId33"/>
    <p:sldId id="1023" r:id="rId34"/>
    <p:sldId id="1015" r:id="rId35"/>
    <p:sldId id="1008" r:id="rId36"/>
    <p:sldId id="958" r:id="rId37"/>
    <p:sldId id="1019" r:id="rId38"/>
    <p:sldId id="1009" r:id="rId39"/>
    <p:sldId id="1010" r:id="rId40"/>
    <p:sldId id="1011" r:id="rId41"/>
    <p:sldId id="1012" r:id="rId42"/>
    <p:sldId id="1014" r:id="rId43"/>
    <p:sldId id="966" r:id="rId44"/>
    <p:sldId id="967" r:id="rId45"/>
    <p:sldId id="968" r:id="rId46"/>
    <p:sldId id="969" r:id="rId47"/>
    <p:sldId id="970" r:id="rId48"/>
    <p:sldId id="936" r:id="rId49"/>
    <p:sldId id="1016" r:id="rId50"/>
    <p:sldId id="1021" r:id="rId51"/>
    <p:sldId id="535" r:id="rId52"/>
    <p:sldId id="504" r:id="rId53"/>
    <p:sldId id="536" r:id="rId54"/>
    <p:sldId id="537" r:id="rId55"/>
    <p:sldId id="483" r:id="rId56"/>
    <p:sldId id="484" r:id="rId57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2639" autoAdjust="0"/>
  </p:normalViewPr>
  <p:slideViewPr>
    <p:cSldViewPr showGuides="1"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notesViewPr>
    <p:cSldViewPr>
      <p:cViewPr varScale="1">
        <p:scale>
          <a:sx n="91" d="100"/>
          <a:sy n="91" d="100"/>
        </p:scale>
        <p:origin x="-373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4C5B86DB-35F8-411F-BED4-3855FB47F07A}" type="datetimeFigureOut">
              <a:rPr lang="fr-CH" smtClean="0"/>
              <a:pPr/>
              <a:t>28.11.2021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60080116-A161-4417-9D31-EFBE1B5B44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5879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CA78CD35-992F-4459-94A3-960A98025E4A}" type="datetimeFigureOut">
              <a:rPr lang="fr-CH" smtClean="0"/>
              <a:pPr/>
              <a:t>28.11.2021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07BD4F12-708F-432E-9221-797B924E8CE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4565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1D81FB-2450-4879-A775-C4BA56A4266F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003738A-A9A5-45B9-A4AD-AB9CF7BA53D0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6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20E7CC8-8A61-4AAC-9D96-AA91AA9C47E5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7" name="Rectangle 7"/>
          <p:cNvSpPr txBox="1">
            <a:spLocks noGrp="1" noChangeArrowheads="1"/>
          </p:cNvSpPr>
          <p:nvPr/>
        </p:nvSpPr>
        <p:spPr bwMode="auto">
          <a:xfrm>
            <a:off x="3850445" y="9380700"/>
            <a:ext cx="2947232" cy="4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06BFC7A-CF92-44DE-A9AB-54E13F35FF23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41320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 dirty="0"/>
              <a:t>COURS INTERENTREPRISES 1 </a:t>
            </a:r>
          </a:p>
        </p:txBody>
      </p:sp>
      <p:sp>
        <p:nvSpPr>
          <p:cNvPr id="141321" name="Espace réservé de l'en-tête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/>
              <a:t>COURS INTERENTREPRISES 1</a:t>
            </a:r>
          </a:p>
        </p:txBody>
      </p:sp>
      <p:sp>
        <p:nvSpPr>
          <p:cNvPr id="141322" name="Espace réservé de la date 8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04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7" indent="-22858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9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22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94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67" indent="-22858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0FE98-0EE6-46EA-80C3-D0DCC58C1AE4}" type="datetime1">
              <a:rPr lang="fr-FR" sz="1200"/>
              <a:pPr/>
              <a:t>28/11/2021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37288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821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225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943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2988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37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37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19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804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84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53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C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53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947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8529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2304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1984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8828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9615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6199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0783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1426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071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None/>
            </a:pPr>
            <a:r>
              <a:rPr lang="fr-FR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Règles transmises au CI 1</a:t>
            </a: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endParaRPr lang="fr-FR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Respecter les horaires et la durée des pauses</a:t>
            </a: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Eteindre et ranger les </a:t>
            </a:r>
            <a:r>
              <a:rPr lang="fr-CH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fr-FR" sz="12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obiles</a:t>
            </a: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, smartphones, </a:t>
            </a:r>
            <a:r>
              <a:rPr lang="fr-CH" sz="12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ipods</a:t>
            </a:r>
            <a:r>
              <a:rPr lang="fr-CH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etc…</a:t>
            </a: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Ne pas lire de magazine</a:t>
            </a: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CH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Ne pas </a:t>
            </a: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manger </a:t>
            </a:r>
            <a:r>
              <a:rPr lang="fr-CH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ni</a:t>
            </a: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 boire en classe </a:t>
            </a: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Ne pas bavarder pendant les explications et les exposés</a:t>
            </a: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CH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Ne pas </a:t>
            </a: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faire de commentaires à haute voix </a:t>
            </a: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28650" lvl="1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FR" sz="1200" b="0" u="sng" dirty="0">
                <a:solidFill>
                  <a:srgbClr val="000000"/>
                </a:solidFill>
                <a:latin typeface="Arial" charset="0"/>
                <a:cs typeface="Arial" charset="0"/>
              </a:rPr>
              <a:t>mais</a:t>
            </a: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 demander la parole</a:t>
            </a:r>
          </a:p>
          <a:p>
            <a:pPr marL="628650" lvl="1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FR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(une personne parle à la fois)</a:t>
            </a: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71450" indent="-1714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fr-CH" sz="1200" b="0" dirty="0">
                <a:solidFill>
                  <a:srgbClr val="000000"/>
                </a:solidFill>
                <a:latin typeface="Arial" charset="0"/>
                <a:cs typeface="Arial" charset="0"/>
              </a:rPr>
              <a:t>Ne garder ni casquette ni bonnet sur la tête</a:t>
            </a:r>
            <a:endParaRPr lang="fr-FR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endParaRPr lang="fr-CH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7624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8989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9412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8232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7150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5871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3845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8871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9101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5607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Version Septembre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5194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48085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0563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/>
              <a:t>Formulaire d’exercice vierge à distribuer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10074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09186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Espace réservé de l'en-tête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A7B52B5E-050F-4EAD-9A8C-23D0D7BB9B0E}" type="slidenum">
              <a:rPr lang="fr-CH" smtClean="0"/>
              <a:pPr/>
              <a:t>55</a:t>
            </a:fld>
            <a:endParaRPr lang="fr-CH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r>
              <a:rPr lang="en-US"/>
              <a:t>Version du 15.12.2015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829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691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48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664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226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D4F12-708F-432E-9221-797B924E8CE3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010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2020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56942" y="6356351"/>
            <a:ext cx="327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260648"/>
            <a:ext cx="8759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>
    <p:wip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61174"/>
            <a:ext cx="3312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0352" y="260648"/>
            <a:ext cx="8759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2" r:id="rId2"/>
    <p:sldLayoutId id="2147483733" r:id="rId3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7200" b="1" dirty="0">
                <a:latin typeface="Arial" pitchFamily="34" charset="0"/>
                <a:cs typeface="Arial" pitchFamily="34" charset="0"/>
              </a:rPr>
              <a:t>BIENVENUE </a:t>
            </a:r>
          </a:p>
        </p:txBody>
      </p:sp>
      <p:sp>
        <p:nvSpPr>
          <p:cNvPr id="3" name="ZoneTexte 2"/>
          <p:cNvSpPr txBox="1"/>
          <p:nvPr/>
        </p:nvSpPr>
        <p:spPr>
          <a:xfrm rot="18373641">
            <a:off x="4580566" y="64536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fr-FR" sz="2800" b="1" dirty="0"/>
              <a:t>COURS INTERENTREPRISES 3</a:t>
            </a:r>
            <a:br>
              <a:rPr lang="fr-FR" sz="2800" b="1" dirty="0"/>
            </a:br>
            <a:r>
              <a:rPr lang="fr-FR" sz="2800" b="1" dirty="0"/>
              <a:t>Formation 3 + 1</a:t>
            </a:r>
            <a:endParaRPr lang="fr-FR" b="1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2DB0B23-B6AF-514C-BB47-6F76DA98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823BF0E-7576-D54C-A57A-7B2EC9EC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C774F8B-7B57-D74B-B8BC-93E285BF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006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2744924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2380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2 : compétence méthodologique 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2.3 Aptitude à la négociation et au conseil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/>
              <a:t>+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2.4 Présentation efficace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9865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213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42" y="2408412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486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5112568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Objectif 1.1.8.3</a:t>
            </a:r>
            <a:b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76528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cs typeface="Arial" pitchFamily="34" charset="0"/>
              </a:rPr>
              <a:t>1.1.8.3 Utiliser ses connaissances de l’entreprise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Présentation des différents groupe sur l’exercice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 lunette high </a:t>
            </a:r>
            <a:r>
              <a:rPr lang="fr-CH" sz="2400" dirty="0" err="1">
                <a:solidFill>
                  <a:srgbClr val="000000"/>
                </a:solidFill>
              </a:rPr>
              <a:t>tech</a:t>
            </a:r>
            <a:endParaRPr lang="fr-CH" sz="2400" dirty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Pour les observateurs, prenez votre DFP p. 73, et listez selon les critères de l’objectif 1.1.8.3.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</a:rPr>
              <a:t>Quels sont les critères non traités ?</a:t>
            </a:r>
            <a:endParaRPr lang="fr-CH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91837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5"/>
            <a:ext cx="3302453" cy="3603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EB5AF80-7F84-704D-A2B8-F6C47C8A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des groupes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732E12D-34F0-4941-AA1E-093C4D9D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511" y="2132856"/>
            <a:ext cx="5266977" cy="3960440"/>
          </a:xfrm>
        </p:spPr>
      </p:pic>
    </p:spTree>
    <p:extLst>
      <p:ext uri="{BB962C8B-B14F-4D97-AF65-F5344CB8AC3E}">
        <p14:creationId xmlns:p14="http://schemas.microsoft.com/office/powerpoint/2010/main" val="158168618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2752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Pause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3231" y="1547664"/>
            <a:ext cx="4978226" cy="39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278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3ème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H" sz="3600" b="1" dirty="0"/>
          </a:p>
          <a:p>
            <a:pPr algn="ctr">
              <a:buFontTx/>
              <a:buNone/>
              <a:defRPr/>
            </a:pPr>
            <a:endParaRPr lang="fr-CH" sz="3600" b="1" dirty="0"/>
          </a:p>
          <a:p>
            <a:pPr algn="ctr">
              <a:buFontTx/>
              <a:buNone/>
              <a:defRPr/>
            </a:pPr>
            <a:r>
              <a:rPr lang="fr-CH" sz="3600" b="1" dirty="0"/>
              <a:t>Responsabilité Sociale des Entreprises</a:t>
            </a:r>
          </a:p>
          <a:p>
            <a:pPr algn="ctr">
              <a:buFontTx/>
              <a:buNone/>
              <a:defRPr/>
            </a:pPr>
            <a:r>
              <a:rPr lang="fr-CH" sz="3600" b="1" dirty="0"/>
              <a:t>(RSE)</a:t>
            </a:r>
            <a:endParaRPr lang="fr-CH" sz="2400" b="1" dirty="0"/>
          </a:p>
          <a:p>
            <a:pPr marL="0" indent="0">
              <a:buNone/>
              <a:defRPr/>
            </a:pPr>
            <a:endParaRPr lang="fr-CH" sz="2400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8797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7253"/>
            <a:ext cx="7886700" cy="132556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fr-FR" sz="2800" b="1" dirty="0"/>
              <a:t>COURS INTERENTREPRISES 3</a:t>
            </a:r>
            <a:br>
              <a:rPr lang="fr-FR" sz="2800" b="1" dirty="0"/>
            </a:br>
            <a:r>
              <a:rPr lang="fr-FR" sz="2800" b="1" dirty="0"/>
              <a:t>Formation 3 + 1 </a:t>
            </a:r>
            <a:r>
              <a:rPr lang="fr-FR" sz="2800" b="1" i="1" dirty="0">
                <a:latin typeface="Arial Narrow" pitchFamily="34" charset="0"/>
              </a:rPr>
              <a:t> 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389437"/>
          </a:xfrm>
          <a:noFill/>
          <a:ln>
            <a:noFill/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Employé/e de commerce</a:t>
            </a: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 et administration</a:t>
            </a:r>
          </a:p>
          <a:p>
            <a:pPr algn="ctr">
              <a:buFontTx/>
              <a:buNone/>
              <a:defRPr/>
            </a:pPr>
            <a:r>
              <a:rPr lang="fr-FR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CIFC-VD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1CA2A49-0488-9449-8709-1DCEFED4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D6A1C9E-35F2-854F-A438-8C468FDE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AFF86B4-3424-3B4C-AC10-5C32435B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07345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17613"/>
            <a:ext cx="3162825" cy="31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875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cs typeface="Arial" pitchFamily="34" charset="0"/>
              </a:rPr>
              <a:t>«Le développement durable est un mode de développement qui répond aux besoins du présent sans compromettre la capacité des générations futures de répondre aux leurs»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1400" dirty="0">
                <a:cs typeface="Arial" pitchFamily="34" charset="0"/>
              </a:rPr>
              <a:t>(Rapport des Nations Unies)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8903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cs typeface="Arial" pitchFamily="34" charset="0"/>
              </a:rPr>
              <a:t>Il englobe 3 domaines :</a:t>
            </a:r>
            <a:br>
              <a:rPr lang="fr-CH" sz="2400" dirty="0">
                <a:cs typeface="Arial" pitchFamily="34" charset="0"/>
              </a:rPr>
            </a:br>
            <a:endParaRPr lang="fr-CH" sz="2400" dirty="0">
              <a:cs typeface="Arial" pitchFamily="34" charset="0"/>
            </a:endParaRP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L’économie</a:t>
            </a:r>
            <a:endParaRPr lang="fr-CH" sz="2400" dirty="0"/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Le social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L’environnement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49326"/>
            <a:ext cx="3742680" cy="33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711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L’économie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Développer son chiffre d’affaires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Maximiser son profit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Augmenter sa marge financière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/>
              <a:t>E</a:t>
            </a:r>
            <a:r>
              <a:rPr lang="fr-CH" sz="2400" dirty="0">
                <a:cs typeface="Arial" pitchFamily="34" charset="0"/>
              </a:rPr>
              <a:t>tc…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15186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600" b="1" dirty="0">
                <a:cs typeface="Arial" pitchFamily="34" charset="0"/>
              </a:rPr>
              <a:t>Le social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fr-CH" sz="2600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>
                <a:cs typeface="Arial" pitchFamily="34" charset="0"/>
              </a:rPr>
              <a:t>Assurer l’emploi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>
                <a:cs typeface="Arial" pitchFamily="34" charset="0"/>
              </a:rPr>
              <a:t>Former les salariés et les apprentis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>
                <a:cs typeface="Arial" pitchFamily="34" charset="0"/>
              </a:rPr>
              <a:t>Faciliter la réinsertion des collaborateurs en cas de licenciements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>
                <a:cs typeface="Arial" pitchFamily="34" charset="0"/>
              </a:rPr>
              <a:t>Garantir la traçabilité de ses produits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>
                <a:cs typeface="Arial" pitchFamily="34" charset="0"/>
              </a:rPr>
              <a:t>Promouvoir la culture, le sport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>
                <a:cs typeface="Arial" pitchFamily="34" charset="0"/>
              </a:rPr>
              <a:t>Favoriser le commerce équitable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600" dirty="0"/>
              <a:t>E</a:t>
            </a:r>
            <a:r>
              <a:rPr lang="fr-CH" sz="2600" dirty="0">
                <a:cs typeface="Arial" pitchFamily="34" charset="0"/>
              </a:rPr>
              <a:t>tc…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92956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L’environnement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Respecter l’environnement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Favoriser les produits biodégradables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Recycler ses articles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Eliminer les matières nocives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Etc…</a:t>
            </a:r>
            <a:br>
              <a:rPr lang="fr-CH" sz="2400" dirty="0">
                <a:cs typeface="Arial" pitchFamily="34" charset="0"/>
              </a:rPr>
            </a:br>
            <a:endParaRPr lang="fr-CH" sz="2400" dirty="0"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05086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responsabilité sociale des entreprises (RSE)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cs typeface="Arial" pitchFamily="34" charset="0"/>
              </a:rPr>
              <a:t>Elle concerne toutes les entreprises (petites, moyennes ou grandes)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solidFill>
                  <a:srgbClr val="000000"/>
                </a:solidFill>
                <a:cs typeface="Arial" pitchFamily="34" charset="0"/>
              </a:rPr>
              <a:t>Elle concerne aussi tous les secteurs économiques (primaire, secondaire ou tertiaire)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08454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7 raisons de l’application de la RSE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Innovation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Compétitivité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Motivation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Attractivité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Réputation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Légitimité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fr-CH" sz="2400" b="1" dirty="0">
                <a:cs typeface="Arial" pitchFamily="34" charset="0"/>
              </a:rPr>
              <a:t>Anticipation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61059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7 raisons de l’application de la RSE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1. Innovation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Trouver des solutions innovantes (produits ou processus de production) qui respectent la RSE.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/>
              <a:t>2. Compétitivité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En appliquant la RSE, possibilité de réduire les coûts (énergie), ce qui augmente la compétitivité sur le marché.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90661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7 raisons de l’application de la RSE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3. Motivation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Une bonne application et intégration de la RSE dans l’entreprise augmente la motivation des collaborateurs.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/>
              <a:t>4. Attractivité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L’application de la RSE est un avantage concurrentiel sur le marché de l’emploi par exemple (intérêt pour de nouveaux collaborateurs) ou argument de vente du produit (Marketing).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4550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75867"/>
            <a:ext cx="8568952" cy="438943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Généralités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Objectif 1.1.8.3 – Ex lunette high </a:t>
            </a:r>
            <a:r>
              <a:rPr lang="fr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</a:t>
            </a:r>
            <a:r>
              <a:rPr lang="fr-CH" sz="2400" b="1" dirty="0"/>
              <a:t>Objectif 1.1.8.7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partie : Du CI 3 au CI 4</a:t>
            </a: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36E5D0-6CD3-CD4F-A089-72B1135B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64D8BB-55B6-EF4E-B6F0-CB07CB38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04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7 raisons de l’application de la RSE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5. Réputation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Image de marque de l’entreprise.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/>
              <a:t>6. Légitimité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Crédibilité́ envers les partenaires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/>
              <a:t>7. Anticipation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/>
              <a:t>Permet de s’adapter avant ses concurrents aux nouvelles normes et réglementations que les entreprises doivent respecter.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/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63512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Exemple d’application de la RSE au travers du commerce équitable dans votre entreprise lunette high </a:t>
            </a:r>
            <a:r>
              <a:rPr lang="fr-FR" sz="2400" b="1" dirty="0" err="1"/>
              <a:t>tech</a:t>
            </a: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r>
              <a:rPr lang="fr-CH" sz="2400" b="1" dirty="0"/>
              <a:t>Proposition</a:t>
            </a:r>
          </a:p>
          <a:p>
            <a:r>
              <a:rPr lang="fr-CH" sz="2400" b="1" dirty="0">
                <a:solidFill>
                  <a:srgbClr val="000000"/>
                </a:solidFill>
                <a:cs typeface="Arial" pitchFamily="34" charset="0"/>
              </a:rPr>
              <a:t>Idées</a:t>
            </a:r>
            <a:endParaRPr lang="fr-FR" sz="2400" b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…</a:t>
            </a: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06574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3ème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Exercice </a:t>
            </a:r>
            <a:r>
              <a:rPr lang="mr-IN" sz="2400" b="1" dirty="0">
                <a:cs typeface="Arial" pitchFamily="34" charset="0"/>
              </a:rPr>
              <a:t>–</a:t>
            </a:r>
            <a:r>
              <a:rPr lang="fr-CH" sz="2400" b="1" dirty="0">
                <a:cs typeface="Arial" pitchFamily="34" charset="0"/>
              </a:rPr>
              <a:t> 30 minutes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  <a:cs typeface="Arial" pitchFamily="34" charset="0"/>
              </a:rPr>
              <a:t>Sur la base des informations reçues sur les chartes et la RSE complétez vous présentations en abordant les points suivants: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Arial" charset="0"/>
              <a:buChar char="•"/>
              <a:defRPr/>
            </a:pPr>
            <a:r>
              <a:rPr lang="fr-CH" sz="2400" dirty="0">
                <a:solidFill>
                  <a:srgbClr val="000000"/>
                </a:solidFill>
                <a:cs typeface="Arial" pitchFamily="34" charset="0"/>
              </a:rPr>
              <a:t>Définissez 2 valeurs que votre « groupe - entreprise » défend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Arial" charset="0"/>
              <a:buChar char="•"/>
              <a:defRPr/>
            </a:pPr>
            <a:r>
              <a:rPr lang="fr-CH" sz="2400" dirty="0">
                <a:solidFill>
                  <a:srgbClr val="000000"/>
                </a:solidFill>
                <a:cs typeface="Arial" pitchFamily="34" charset="0"/>
              </a:rPr>
              <a:t>Selon la RSE quelles sont vos forces et faiblesses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Arial" charset="0"/>
              <a:buChar char="•"/>
              <a:defRPr/>
            </a:pPr>
            <a:r>
              <a:rPr lang="fr-CH" sz="2400" dirty="0">
                <a:solidFill>
                  <a:srgbClr val="000000"/>
                </a:solidFill>
                <a:cs typeface="Arial" pitchFamily="34" charset="0"/>
              </a:rPr>
              <a:t>Pourquoi devrait-on acheter ce produit chez vous ?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Arial" charset="0"/>
              <a:buChar char="•"/>
              <a:defRPr/>
            </a:pPr>
            <a:r>
              <a:rPr lang="fr-CH" sz="2000" dirty="0">
                <a:solidFill>
                  <a:srgbClr val="000000"/>
                </a:solidFill>
                <a:cs typeface="Arial" pitchFamily="34" charset="0"/>
              </a:rPr>
              <a:t>Argumenter en quoi vous êtes meilleur que vos concurrents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55691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97738" y="6361175"/>
            <a:ext cx="3460211" cy="3603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EB5AF80-7F84-704D-A2B8-F6C47C8A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de 2 groupes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732E12D-34F0-4941-AA1E-093C4D9D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511" y="2132856"/>
            <a:ext cx="5266977" cy="3960440"/>
          </a:xfrm>
        </p:spPr>
      </p:pic>
    </p:spTree>
    <p:extLst>
      <p:ext uri="{BB962C8B-B14F-4D97-AF65-F5344CB8AC3E}">
        <p14:creationId xmlns:p14="http://schemas.microsoft.com/office/powerpoint/2010/main" val="181036027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 échange et liens avec vos entreprises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018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Pause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342" y="2408412"/>
            <a:ext cx="4498004" cy="308719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85135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3ème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fr-CH" sz="3600" b="1" dirty="0"/>
          </a:p>
          <a:p>
            <a:pPr algn="ctr">
              <a:buFontTx/>
              <a:buNone/>
              <a:defRPr/>
            </a:pPr>
            <a:endParaRPr lang="fr-CH" sz="3600" b="1" dirty="0"/>
          </a:p>
          <a:p>
            <a:pPr algn="ctr">
              <a:buFontTx/>
              <a:buNone/>
              <a:defRPr/>
            </a:pPr>
            <a:endParaRPr lang="fr-CH" sz="3600" b="1" dirty="0"/>
          </a:p>
          <a:p>
            <a:pPr algn="ctr">
              <a:buFontTx/>
              <a:buNone/>
              <a:defRPr/>
            </a:pPr>
            <a:r>
              <a:rPr lang="fr-CH" sz="3600" b="1" dirty="0"/>
              <a:t>Normes ISO, chartes …</a:t>
            </a:r>
            <a:endParaRPr lang="fr-MC" sz="36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b="1" dirty="0"/>
          </a:p>
          <a:p>
            <a:pPr marL="0" indent="0">
              <a:buNone/>
              <a:defRPr/>
            </a:pPr>
            <a:endParaRPr lang="fr-CH" sz="2400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84571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Les normes ISO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E093E0-6580-5546-BC4A-B4A61A75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36" y="2431169"/>
            <a:ext cx="4847527" cy="29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491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Les normes ISO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Quand vous voyez ces normes qu’est ce que cela veut dire ?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E093E0-6580-5546-BC4A-B4A61A75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3" y="3730365"/>
            <a:ext cx="2361645" cy="142682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326A5E-BFB8-6A42-BCD4-FE33EB4D3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915" y="3730364"/>
            <a:ext cx="1751748" cy="14268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6046B6-4E0F-824B-B639-45411F832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714" y="3895019"/>
            <a:ext cx="2212053" cy="14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8356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Les normes ISO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/>
              <a:t>Faire des liens entre ces normes et vos entreprises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24519-1091-8D43-A46B-AB8622E35F47}"/>
              </a:ext>
            </a:extLst>
          </p:cNvPr>
          <p:cNvSpPr txBox="1"/>
          <p:nvPr/>
        </p:nvSpPr>
        <p:spPr>
          <a:xfrm>
            <a:off x="2997739" y="2636912"/>
            <a:ext cx="363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http://www.iso.org/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01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1</a:t>
            </a:r>
            <a:r>
              <a:rPr lang="fr-CH" sz="4400" b="1" baseline="30000" dirty="0"/>
              <a:t>ère</a:t>
            </a:r>
            <a:r>
              <a:rPr lang="fr-CH" sz="4400" b="1" dirty="0"/>
              <a:t>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/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4000" b="1" dirty="0">
                <a:solidFill>
                  <a:srgbClr val="000000"/>
                </a:solidFill>
              </a:rPr>
              <a:t>Une question, un oubli,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4000" b="1" dirty="0">
                <a:solidFill>
                  <a:srgbClr val="000000"/>
                </a:solidFill>
              </a:rPr>
              <a:t>une hésitation ?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H" sz="4000" b="1" dirty="0">
              <a:solidFill>
                <a:srgbClr val="0033CC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4000" b="1" dirty="0">
                <a:solidFill>
                  <a:srgbClr val="000000"/>
                </a:solidFill>
              </a:rPr>
              <a:t>www.cifc-vd.ch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H" sz="4000" b="1" dirty="0">
              <a:solidFill>
                <a:srgbClr val="000000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H" sz="2800" b="1" dirty="0">
                <a:solidFill>
                  <a:srgbClr val="FF0000"/>
                </a:solidFill>
              </a:rPr>
              <a:t>Seules les directives de ce site sont valables</a:t>
            </a:r>
            <a:endParaRPr lang="fr-CH" sz="16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689B1E-45A2-0E4B-A01D-108777B9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B5712E-D2A5-984D-B2EE-555A0778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INTERENTREPRISES 3 / 3+1 / 2+1 / 18 Mois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BB309D-443C-7043-8957-0682843B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03510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 échange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314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Les chartes d’entreprises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CE9BA6-665F-2144-B8FB-F97B8559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59" y="2708920"/>
            <a:ext cx="4545081" cy="29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222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charte d’entreprise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/>
              <a:t>A</a:t>
            </a:r>
            <a:r>
              <a:rPr lang="fr-CH" sz="2400" b="1" dirty="0">
                <a:cs typeface="Arial" pitchFamily="34" charset="0"/>
              </a:rPr>
              <a:t> quoi sert-elle ?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endParaRPr lang="fr-CH" sz="2400" b="1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C’est un référentiel pour les collaborateurs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Elle rassure les partenaires de l’entreprise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Elle dresse les plans d’action des dirigeants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/>
              <a:t>E</a:t>
            </a:r>
            <a:r>
              <a:rPr lang="fr-CH" sz="2400" dirty="0">
                <a:cs typeface="Arial" pitchFamily="34" charset="0"/>
              </a:rPr>
              <a:t>tc…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Les formules utilisées dans une charte peuvent être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endParaRPr lang="fr-CH" sz="2400" b="1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de simples intentions (ex. l’entreprise favorise, est attentive, souhaite contribuer)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de véritables engagements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solidFill>
                  <a:srgbClr val="000000"/>
                </a:solidFill>
                <a:cs typeface="Arial" pitchFamily="34" charset="0"/>
              </a:rPr>
              <a:t>Lorsque la charte n’est pas traduite dans la réalité et se trouve enfouie dans un tiroir, on parle de charte vitrine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charte de mon entreprise d’apprentissage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cs typeface="Arial" pitchFamily="34" charset="0"/>
              </a:rPr>
              <a:t>Tour de table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Existe-t-elle ?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Que contient-elle ?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Me l’a-t-on expliqué ?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Comment est-elle appliquée 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4961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2400" b="1" dirty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b="1" dirty="0">
                <a:cs typeface="Arial" pitchFamily="34" charset="0"/>
              </a:rPr>
              <a:t>La charte d’entreprise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r>
              <a:rPr lang="fr-CH" sz="2400" dirty="0">
                <a:cs typeface="Arial" pitchFamily="34" charset="0"/>
              </a:rPr>
              <a:t>Certaines entreprises ont des chartes spécifiques à des domaines particuliers :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  <a:defRPr/>
            </a:pPr>
            <a:endParaRPr lang="fr-CH" sz="1000" dirty="0"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Charte qualité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Charte client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Charte RH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>
                <a:cs typeface="Arial" pitchFamily="34" charset="0"/>
              </a:rPr>
              <a:t>Charte environnement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5000"/>
              <a:defRPr/>
            </a:pPr>
            <a:r>
              <a:rPr lang="fr-CH" sz="2400" dirty="0"/>
              <a:t>E</a:t>
            </a:r>
            <a:r>
              <a:rPr lang="fr-CH" sz="2400" dirty="0">
                <a:cs typeface="Arial" pitchFamily="34" charset="0"/>
              </a:rPr>
              <a:t>tc.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432439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389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CH" sz="2400" b="1" dirty="0">
                <a:cs typeface="Arial" pitchFamily="34" charset="0"/>
              </a:rPr>
              <a:t>Travail de groupe : </a:t>
            </a:r>
          </a:p>
          <a:p>
            <a:pPr marL="0" indent="0">
              <a:buNone/>
              <a:defRPr/>
            </a:pPr>
            <a:endParaRPr lang="fr-CH" sz="2400" b="1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fr-CH" sz="2400" dirty="0">
                <a:cs typeface="Arial" pitchFamily="34" charset="0"/>
              </a:rPr>
              <a:t>Cherchez sur internet la charte de H&amp;M et donnez votre avis sur cette charte.</a:t>
            </a:r>
            <a:endParaRPr lang="fr-CH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66151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76243"/>
            <a:ext cx="3439244" cy="34523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EB5AF80-7F84-704D-A2B8-F6C47C8A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Présentation de 2 groupes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732E12D-34F0-4941-AA1E-093C4D9D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511" y="2132856"/>
            <a:ext cx="5266977" cy="3960440"/>
          </a:xfrm>
        </p:spPr>
      </p:pic>
    </p:spTree>
    <p:extLst>
      <p:ext uri="{BB962C8B-B14F-4D97-AF65-F5344CB8AC3E}">
        <p14:creationId xmlns:p14="http://schemas.microsoft.com/office/powerpoint/2010/main" val="1253425565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87524" y="1401781"/>
            <a:ext cx="8568952" cy="13681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Tour de table échange et liens avec vos entreprises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76243"/>
            <a:ext cx="3312039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C7B08E-04C5-7E4E-9038-DAB3893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49" y="2769933"/>
            <a:ext cx="3854864" cy="31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0618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 noGrp="1"/>
          </p:cNvSpPr>
          <p:nvPr/>
        </p:nvSpPr>
        <p:spPr>
          <a:xfrm>
            <a:off x="468313" y="6492875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00" b="0" dirty="0">
              <a:solidFill>
                <a:schemeClr val="tx2">
                  <a:shade val="9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3907" name="Espace réservé du numéro de diapositive 4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1" hangingPunct="1"/>
            <a:endParaRPr lang="fr-CH" altLang="fr-FR" sz="1200" b="0">
              <a:solidFill>
                <a:srgbClr val="BCC7CD"/>
              </a:solidFill>
              <a:latin typeface="Constantia" pitchFamily="18" charset="0"/>
            </a:endParaRPr>
          </a:p>
        </p:txBody>
      </p:sp>
      <p:sp>
        <p:nvSpPr>
          <p:cNvPr id="7" name="Espace réservé du pied de page 5"/>
          <p:cNvSpPr txBox="1">
            <a:spLocks noGrp="1"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H" sz="1200" i="1" dirty="0">
              <a:solidFill>
                <a:schemeClr val="tx2">
                  <a:shade val="90000"/>
                </a:schemeClr>
              </a:solidFill>
              <a:ea typeface="+mn-ea"/>
              <a:cs typeface="Arial" pitchFamily="34" charset="0"/>
            </a:endParaRPr>
          </a:p>
        </p:txBody>
      </p:sp>
      <p:pic>
        <p:nvPicPr>
          <p:cNvPr id="8" name="Picture 4" descr="MCj028541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1593193"/>
            <a:ext cx="1290068" cy="15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" y="1196752"/>
            <a:ext cx="9060822" cy="49435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F49B1-54DD-A245-B5DD-A3369B42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98DFDC-2BDA-9C44-9BBF-9A04429F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830518-DCC7-344E-A428-B9125370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6FD19-F8F2-4A7A-9B94-457AFA25052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627C01-3068-4446-826D-09C7D540BBEA}"/>
              </a:ext>
            </a:extLst>
          </p:cNvPr>
          <p:cNvSpPr txBox="1"/>
          <p:nvPr/>
        </p:nvSpPr>
        <p:spPr>
          <a:xfrm>
            <a:off x="3707904" y="1196751"/>
            <a:ext cx="20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Rappel du concept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14BB2-B0D1-4841-B86C-EDDF98D7ABBA}"/>
              </a:ext>
            </a:extLst>
          </p:cNvPr>
          <p:cNvSpPr/>
          <p:nvPr/>
        </p:nvSpPr>
        <p:spPr>
          <a:xfrm>
            <a:off x="251520" y="2367477"/>
            <a:ext cx="3312368" cy="228565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A4A64D-DFF9-384A-938C-0F82588A2B70}"/>
              </a:ext>
            </a:extLst>
          </p:cNvPr>
          <p:cNvSpPr txBox="1"/>
          <p:nvPr/>
        </p:nvSpPr>
        <p:spPr>
          <a:xfrm>
            <a:off x="251520" y="543041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avancement après CI 2  </a:t>
            </a:r>
          </a:p>
        </p:txBody>
      </p:sp>
    </p:spTree>
    <p:extLst>
      <p:ext uri="{BB962C8B-B14F-4D97-AF65-F5344CB8AC3E}">
        <p14:creationId xmlns:p14="http://schemas.microsoft.com/office/powerpoint/2010/main" val="17755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682" y="2215753"/>
            <a:ext cx="7222331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3600" b="1" dirty="0">
                <a:latin typeface="Arial" panose="020B0604020202020204" pitchFamily="34" charset="0"/>
                <a:cs typeface="Arial" panose="020B0604020202020204" pitchFamily="34" charset="0"/>
              </a:rPr>
              <a:t>Du CI 3 au CI 4</a:t>
            </a:r>
          </a:p>
        </p:txBody>
      </p:sp>
      <p:graphicFrame>
        <p:nvGraphicFramePr>
          <p:cNvPr id="4" name="Object 0"/>
          <p:cNvGraphicFramePr>
            <a:graphicFrameLocks noChangeAspect="1"/>
          </p:cNvGraphicFramePr>
          <p:nvPr/>
        </p:nvGraphicFramePr>
        <p:xfrm>
          <a:off x="3714750" y="3058129"/>
          <a:ext cx="1714500" cy="168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4" imgW="861365" imgH="844906" progId="">
                  <p:embed/>
                </p:oleObj>
              </mc:Choice>
              <mc:Fallback>
                <p:oleObj name="Clip" r:id="rId4" imgW="861365" imgH="844906" progId="">
                  <p:embed/>
                  <p:pic>
                    <p:nvPicPr>
                      <p:cNvPr id="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058129"/>
                        <a:ext cx="1714500" cy="168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33ECBE-3B92-BB4A-A42C-F8DFABBF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E0FD2B3A-77C6-42B9-A359-17FA51E1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Cours interentreprises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1" y="2475036"/>
            <a:ext cx="7279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Pour le CI 4 : 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Pour tout le monde !</a:t>
            </a:r>
          </a:p>
          <a:p>
            <a:pPr algn="ctr"/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Terminer et publier le mandat 3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 grille des compétences + évaluation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Commencer le PFP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Télécharger les documents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136F18-6ADC-D04C-B34C-4B6FC7C3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396F7E9A-BB84-4B39-8F5E-8BFAA474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Cours interentreprises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365760"/>
            <a:ext cx="8336805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150" dirty="0">
                <a:latin typeface="Arial" panose="020B0604020202020204" pitchFamily="34" charset="0"/>
                <a:cs typeface="Arial" panose="020B0604020202020204" pitchFamily="34" charset="0"/>
              </a:rPr>
              <a:t>Pour le CI 4 : </a:t>
            </a:r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selon groupe</a:t>
            </a:r>
          </a:p>
          <a:p>
            <a:pPr algn="ctr"/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1 : MSP 3.1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2 : MSP 3.2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3 : MSP 3.3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4 : MSP 3.6</a:t>
            </a:r>
            <a:endParaRPr lang="fr-CH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791C3C-09A5-F44A-B38C-E21120E786D6}"/>
              </a:ext>
            </a:extLst>
          </p:cNvPr>
          <p:cNvSpPr txBox="1"/>
          <p:nvPr/>
        </p:nvSpPr>
        <p:spPr>
          <a:xfrm>
            <a:off x="4788024" y="3857273"/>
            <a:ext cx="358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responsable de groupe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E1008-2D60-104E-90B6-E34CD355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6D65210A-2FDF-4EB3-87C9-A249B1C9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Cours interentreprises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365760"/>
            <a:ext cx="8336805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150" dirty="0">
                <a:latin typeface="Arial" panose="020B0604020202020204" pitchFamily="34" charset="0"/>
                <a:cs typeface="Arial" panose="020B0604020202020204" pitchFamily="34" charset="0"/>
              </a:rPr>
              <a:t>Pour le CI 4 : </a:t>
            </a:r>
            <a:r>
              <a:rPr lang="fr-CH" sz="3150" b="1" dirty="0">
                <a:latin typeface="Arial" panose="020B0604020202020204" pitchFamily="34" charset="0"/>
                <a:cs typeface="Arial" panose="020B0604020202020204" pitchFamily="34" charset="0"/>
              </a:rPr>
              <a:t>en groupe</a:t>
            </a:r>
          </a:p>
          <a:p>
            <a:pPr algn="ctr"/>
            <a:endParaRPr lang="fr-CH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CH" sz="2100" dirty="0">
                <a:latin typeface="Arial" panose="020B0604020202020204" pitchFamily="34" charset="0"/>
                <a:cs typeface="Arial" panose="020B0604020202020204" pitchFamily="34" charset="0"/>
              </a:rPr>
              <a:t>Travail sur votre entreprise «lunette high </a:t>
            </a:r>
            <a:r>
              <a:rPr lang="fr-CH" sz="2100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fr-CH" sz="21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Création et présentation de votre service gestion des réclamations en tenant compte de l’objectif 1.1.3.4 et de l’UA 4 </a:t>
            </a:r>
            <a:endParaRPr lang="fr-CH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63DA1B-1B89-DE4C-9A36-1BB80464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791C3C-09A5-F44A-B38C-E21120E786D6}"/>
              </a:ext>
            </a:extLst>
          </p:cNvPr>
          <p:cNvSpPr txBox="1"/>
          <p:nvPr/>
        </p:nvSpPr>
        <p:spPr>
          <a:xfrm>
            <a:off x="2855053" y="5013176"/>
            <a:ext cx="358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annexe pour responsable de groupe</a:t>
            </a:r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B22B8229-13FE-448D-978A-3C11BD4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Rappel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9461" y="2911097"/>
            <a:ext cx="5745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latin typeface="Arial" charset="0"/>
              </a:rPr>
              <a:t>N’oubliez pas votre dossier de formation et des prestations (DFP) ainsi que votre pc ou tablette !</a:t>
            </a:r>
          </a:p>
          <a:p>
            <a:pPr algn="ctr"/>
            <a:endParaRPr lang="fr-CH" sz="2400" b="1" dirty="0">
              <a:latin typeface="Arial" charset="0"/>
            </a:endParaRPr>
          </a:p>
          <a:p>
            <a:pPr algn="ctr"/>
            <a:r>
              <a:rPr lang="fr-CH" sz="2400" b="1" dirty="0">
                <a:solidFill>
                  <a:srgbClr val="FF0000"/>
                </a:solidFill>
                <a:latin typeface="Arial" charset="0"/>
              </a:rPr>
              <a:t>Tous devoirs non fait ou oublier entrainera le renvoi en entreprise et un rattrapage un samedi</a:t>
            </a:r>
            <a:endParaRPr lang="fr-CH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\\SERVEURNT\CDROM2\pfiles\msoffice\clipart\standard\stddir1\BD06116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7" y="1640280"/>
            <a:ext cx="1646297" cy="12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9C061E-54AB-0248-8C6B-3BD3B90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8" name="Espace réservé de la date 5">
            <a:extLst>
              <a:ext uri="{FF2B5EF4-FFF2-40B4-BE49-F238E27FC236}">
                <a16:creationId xmlns:a16="http://schemas.microsoft.com/office/drawing/2014/main" id="{F841F6B1-D287-4A43-9DA9-8A22566F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55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B6A821-478C-7C44-B8CE-E2EAEA7D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08" y="1827754"/>
            <a:ext cx="4258985" cy="320249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04DF6E-E3F3-A745-8A07-6BF8349A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COURS INTERENTREPRISES 3 / 3+1 / 2+1 / 18 Mois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AE4306C-3797-4C3E-96DD-049B011F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fr-FR" dirty="0"/>
              <a:t>Version du 28.11.2021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1</a:t>
            </a:r>
            <a:r>
              <a:rPr lang="fr-CH" sz="4400" b="1" baseline="30000" dirty="0"/>
              <a:t>ère</a:t>
            </a:r>
            <a:r>
              <a:rPr lang="fr-CH" sz="4400" b="1" dirty="0"/>
              <a:t>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775867"/>
            <a:ext cx="8568952" cy="4389437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  <a:defRPr/>
            </a:pPr>
            <a:r>
              <a:rPr lang="fr-CH" sz="2400" dirty="0"/>
              <a:t>Généralités</a:t>
            </a:r>
          </a:p>
          <a:p>
            <a:r>
              <a:rPr lang="fr-CH" sz="2400" dirty="0"/>
              <a:t>Contrôle de la mise en route de la STA 1</a:t>
            </a:r>
          </a:p>
          <a:p>
            <a:r>
              <a:rPr lang="fr-CH" sz="2400" dirty="0"/>
              <a:t>Avez-vous fait l’UA 3 et 4 ?</a:t>
            </a:r>
          </a:p>
          <a:p>
            <a:r>
              <a:rPr lang="fr-CH" sz="2400" dirty="0"/>
              <a:t>Grille de compétences</a:t>
            </a:r>
          </a:p>
          <a:p>
            <a:pPr marL="0" indent="0">
              <a:buNone/>
            </a:pPr>
            <a:endParaRPr lang="fr-CH" sz="2400" dirty="0"/>
          </a:p>
          <a:p>
            <a:endParaRPr lang="en-US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fr-CH" sz="4400" b="1" dirty="0"/>
              <a:t>1</a:t>
            </a:r>
            <a:r>
              <a:rPr lang="fr-CH" sz="4400" b="1" baseline="30000" dirty="0"/>
              <a:t>ère</a:t>
            </a:r>
            <a:r>
              <a:rPr lang="fr-CH" sz="4400" b="1" dirty="0"/>
              <a:t> partie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9512" y="1775867"/>
            <a:ext cx="8820472" cy="438943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endParaRPr lang="fr-CH" sz="2400" b="1" dirty="0"/>
          </a:p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  <a:defRPr/>
            </a:pPr>
            <a:r>
              <a:rPr lang="fr-CH" sz="3200" b="1" dirty="0"/>
              <a:t> Qu’avez-vous appris avec les UA ?</a:t>
            </a:r>
          </a:p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  <a:defRPr/>
            </a:pPr>
            <a:r>
              <a:rPr lang="fr-CH" sz="3200" b="1" dirty="0"/>
              <a:t>Partage d’expériences en groupe</a:t>
            </a:r>
          </a:p>
          <a:p>
            <a:endParaRPr lang="en-US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8348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2996952"/>
            <a:ext cx="8568952" cy="864096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MSP 2.1 à 2.4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4136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3345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Groupe 1 : compétence méthodologique 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2.1 Travail efficace et systématique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/>
              <a:t>+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2.2 Approche et action interdisciplinaire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Version du 28.11.2021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INTERENTREPRISES 3 / 3+1 / 2+1 / 18 Mois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23BB9-B517-43C0-B439-CE91402A6A8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2226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2117</Words>
  <Application>Microsoft Office PowerPoint</Application>
  <PresentationFormat>Affichage à l'écran (4:3)</PresentationFormat>
  <Paragraphs>507</Paragraphs>
  <Slides>55</Slides>
  <Notes>48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Calibri</vt:lpstr>
      <vt:lpstr>Constantia</vt:lpstr>
      <vt:lpstr>Times New Roman</vt:lpstr>
      <vt:lpstr>2_Thème Office</vt:lpstr>
      <vt:lpstr>Office Theme</vt:lpstr>
      <vt:lpstr>Clip</vt:lpstr>
      <vt:lpstr>COURS INTERENTREPRISES 3 Formation 3 + 1</vt:lpstr>
      <vt:lpstr>COURS INTERENTREPRISES 3 Formation 3 + 1  </vt:lpstr>
      <vt:lpstr>PROGRAMME</vt:lpstr>
      <vt:lpstr>1ère partie</vt:lpstr>
      <vt:lpstr>Présentation PowerPoint</vt:lpstr>
      <vt:lpstr>1ère partie</vt:lpstr>
      <vt:lpstr>1ère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Pause</vt:lpstr>
      <vt:lpstr>2ème partie   Objectif 1.1.8.3 </vt:lpstr>
      <vt:lpstr>Présentation PowerPoint</vt:lpstr>
      <vt:lpstr>Présentation des groupes</vt:lpstr>
      <vt:lpstr>Présentation PowerPoint</vt:lpstr>
      <vt:lpstr>Pause</vt:lpstr>
      <vt:lpstr>3ème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3ème partie</vt:lpstr>
      <vt:lpstr>Présentation de 2 groupes</vt:lpstr>
      <vt:lpstr>Présentation PowerPoint</vt:lpstr>
      <vt:lpstr>Pause</vt:lpstr>
      <vt:lpstr>3ème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de 2 groupes</vt:lpstr>
      <vt:lpstr>Présentation PowerPoint</vt:lpstr>
      <vt:lpstr>4ème partie</vt:lpstr>
      <vt:lpstr>Cours interentreprises</vt:lpstr>
      <vt:lpstr>Cours interentreprises</vt:lpstr>
      <vt:lpstr>Cours interentreprises</vt:lpstr>
      <vt:lpstr>Rappel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Tanner</dc:creator>
  <cp:lastModifiedBy>AE CREATION</cp:lastModifiedBy>
  <cp:revision>493</cp:revision>
  <cp:lastPrinted>2017-07-17T13:09:09Z</cp:lastPrinted>
  <dcterms:created xsi:type="dcterms:W3CDTF">2012-08-16T11:51:46Z</dcterms:created>
  <dcterms:modified xsi:type="dcterms:W3CDTF">2021-11-28T17:47:59Z</dcterms:modified>
</cp:coreProperties>
</file>