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6" r:id="rId2"/>
  </p:sldMasterIdLst>
  <p:notesMasterIdLst>
    <p:notesMasterId r:id="rId55"/>
  </p:notesMasterIdLst>
  <p:handoutMasterIdLst>
    <p:handoutMasterId r:id="rId56"/>
  </p:handoutMasterIdLst>
  <p:sldIdLst>
    <p:sldId id="919" r:id="rId3"/>
    <p:sldId id="920" r:id="rId4"/>
    <p:sldId id="487" r:id="rId5"/>
    <p:sldId id="928" r:id="rId6"/>
    <p:sldId id="930" r:id="rId7"/>
    <p:sldId id="989" r:id="rId8"/>
    <p:sldId id="990" r:id="rId9"/>
    <p:sldId id="981" r:id="rId10"/>
    <p:sldId id="992" r:id="rId11"/>
    <p:sldId id="1064" r:id="rId12"/>
    <p:sldId id="933" r:id="rId13"/>
    <p:sldId id="994" r:id="rId14"/>
    <p:sldId id="993" r:id="rId15"/>
    <p:sldId id="1000" r:id="rId16"/>
    <p:sldId id="1001" r:id="rId17"/>
    <p:sldId id="1002" r:id="rId18"/>
    <p:sldId id="995" r:id="rId19"/>
    <p:sldId id="996" r:id="rId20"/>
    <p:sldId id="1003" r:id="rId21"/>
    <p:sldId id="997" r:id="rId22"/>
    <p:sldId id="1004" r:id="rId23"/>
    <p:sldId id="998" r:id="rId24"/>
    <p:sldId id="1010" r:id="rId25"/>
    <p:sldId id="1061" r:id="rId26"/>
    <p:sldId id="517" r:id="rId27"/>
    <p:sldId id="1012" r:id="rId28"/>
    <p:sldId id="1006" r:id="rId29"/>
    <p:sldId id="999" r:id="rId30"/>
    <p:sldId id="936" r:id="rId31"/>
    <p:sldId id="1007" r:id="rId32"/>
    <p:sldId id="938" r:id="rId33"/>
    <p:sldId id="939" r:id="rId34"/>
    <p:sldId id="941" r:id="rId35"/>
    <p:sldId id="943" r:id="rId36"/>
    <p:sldId id="945" r:id="rId37"/>
    <p:sldId id="1009" r:id="rId38"/>
    <p:sldId id="946" r:id="rId39"/>
    <p:sldId id="947" r:id="rId40"/>
    <p:sldId id="951" r:id="rId41"/>
    <p:sldId id="1013" r:id="rId42"/>
    <p:sldId id="1014" r:id="rId43"/>
    <p:sldId id="1015" r:id="rId44"/>
    <p:sldId id="1016" r:id="rId45"/>
    <p:sldId id="1065" r:id="rId46"/>
    <p:sldId id="535" r:id="rId47"/>
    <p:sldId id="504" r:id="rId48"/>
    <p:sldId id="536" r:id="rId49"/>
    <p:sldId id="1018" r:id="rId50"/>
    <p:sldId id="1062" r:id="rId51"/>
    <p:sldId id="1063" r:id="rId52"/>
    <p:sldId id="483" r:id="rId53"/>
    <p:sldId id="484" r:id="rId54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79" autoAdjust="0"/>
    <p:restoredTop sz="72653" autoAdjust="0"/>
  </p:normalViewPr>
  <p:slideViewPr>
    <p:cSldViewPr showGuides="1">
      <p:cViewPr varScale="1">
        <p:scale>
          <a:sx n="62" d="100"/>
          <a:sy n="62" d="100"/>
        </p:scale>
        <p:origin x="14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76" y="20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4C5B86DB-35F8-411F-BED4-3855FB47F07A}" type="datetimeFigureOut">
              <a:rPr lang="fr-CH" smtClean="0"/>
              <a:pPr/>
              <a:t>09.11.2021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60080116-A161-4417-9D31-EFBE1B5B44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5879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CA78CD35-992F-4459-94A3-960A98025E4A}" type="datetimeFigureOut">
              <a:rPr lang="fr-CH" smtClean="0"/>
              <a:pPr/>
              <a:t>09.11.2021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34" tIns="45718" rIns="91434" bIns="4571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07BD4F12-708F-432E-9221-797B924E8CE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4565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1D81FB-2450-4879-A775-C4BA56A4266F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003738A-A9A5-45B9-A4AD-AB9CF7BA53D0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6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20E7CC8-8A61-4AAC-9D96-AA91AA9C47E5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7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06BFC7A-CF92-44DE-A9AB-54E13F35FF23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41320" name="Espace réservé du pied de page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 dirty="0"/>
              <a:t>COURS INTERENTREPRISES 1 </a:t>
            </a:r>
          </a:p>
        </p:txBody>
      </p:sp>
      <p:sp>
        <p:nvSpPr>
          <p:cNvPr id="141321" name="Espace réservé de l'en-tête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/>
              <a:t>COURS INTERENTREPRISES 1</a:t>
            </a:r>
          </a:p>
        </p:txBody>
      </p:sp>
      <p:sp>
        <p:nvSpPr>
          <p:cNvPr id="141322" name="Espace réservé de la date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0FE98-0EE6-46EA-80C3-D0DCC58C1AE4}" type="datetime1">
              <a:rPr lang="fr-FR" sz="1200"/>
              <a:pPr/>
              <a:t>09/11/2021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37288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664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413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995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1154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506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906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969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813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Version Septembre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4380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367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C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53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e l'en-tête 9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A7B52B5E-050F-4EAD-9A8C-23D0D7BB9B0E}" type="slidenum">
              <a:rPr lang="fr-CH" smtClean="0"/>
              <a:pPr/>
              <a:t>25</a:t>
            </a:fld>
            <a:endParaRPr lang="fr-CH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r>
              <a:rPr lang="en-US"/>
              <a:t>Version du 15.12.2015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5099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3814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663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809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0563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1535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8856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6690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5997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245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889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261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3315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6048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7581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610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11190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2887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14766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7598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68849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e l'en-tête 9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A7B52B5E-050F-4EAD-9A8C-23D0D7BB9B0E}" type="slidenum">
              <a:rPr lang="fr-CH" smtClean="0"/>
              <a:pPr/>
              <a:t>52</a:t>
            </a:fld>
            <a:endParaRPr lang="fr-CH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r>
              <a:rPr lang="en-US"/>
              <a:t>Version du 15.12.2015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682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Version Septembre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257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821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164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52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43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271242" cy="365125"/>
          </a:xfrm>
          <a:prstGeom prst="rect">
            <a:avLst/>
          </a:prstGeom>
        </p:spPr>
        <p:txBody>
          <a:bodyPr/>
          <a:lstStyle>
            <a:lvl1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COURS INTERENTREPRISES 2 / 3+1 / 2+1 / 18 Mois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47048" y="63762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2020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COURS INTERENTREPRISES 2 / 3+1 / 2+1 / 18 Mois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2 / 3+1 / 2+1 / 18 Mois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COURS INTERENTREPRISES 2 / 3+1 / 2+1 / 18 Mois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260648"/>
            <a:ext cx="875973" cy="72008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COURS INTERENTREPRISES 2 / 3+1 / 2+1 / 18 Mois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47048" y="63762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6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>
    <p:wip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COURS INTERENTREPRISES 2 / 3+1 / 2+1 / 18 Mois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40352" y="260648"/>
            <a:ext cx="8759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2" r:id="rId2"/>
    <p:sldLayoutId id="2147483733" r:id="rId3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r>
              <a:rPr lang="fr-FR" sz="7200" b="1" dirty="0">
                <a:latin typeface="Arial" pitchFamily="34" charset="0"/>
                <a:cs typeface="Arial" pitchFamily="34" charset="0"/>
              </a:rPr>
              <a:t>BIENVENUE </a:t>
            </a:r>
          </a:p>
        </p:txBody>
      </p:sp>
      <p:sp>
        <p:nvSpPr>
          <p:cNvPr id="3" name="ZoneTexte 2"/>
          <p:cNvSpPr txBox="1"/>
          <p:nvPr/>
        </p:nvSpPr>
        <p:spPr>
          <a:xfrm rot="18373641">
            <a:off x="4580566" y="64536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fr-FR" sz="2800" b="1" dirty="0"/>
              <a:t>COURS INTERENTREPRISES 2</a:t>
            </a:r>
            <a:br>
              <a:rPr lang="fr-FR" sz="2800" b="1" dirty="0"/>
            </a:br>
            <a:r>
              <a:rPr lang="fr-FR" sz="2800" b="1" dirty="0"/>
              <a:t>Formation 3+1 / 2+1 / 18 Mois</a:t>
            </a:r>
            <a:endParaRPr lang="fr-FR" b="1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005DCB-6FA8-3149-94F5-89057CB60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3751006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ABE796B-C0AB-449C-AF9D-9F2D92D830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6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CH" sz="4200" b="1" dirty="0">
                <a:latin typeface="Arial" panose="020B0604020202020204" pitchFamily="34" charset="0"/>
                <a:cs typeface="Arial" panose="020B0604020202020204" pitchFamily="34" charset="0"/>
              </a:rPr>
              <a:t>Passons à un quiz sur le règlement grâce à </a:t>
            </a:r>
            <a:r>
              <a:rPr lang="fr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endParaRPr lang="fr-CH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fr-CH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r-CH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www.kahoot.it</a:t>
            </a:r>
          </a:p>
        </p:txBody>
      </p:sp>
    </p:spTree>
    <p:extLst>
      <p:ext uri="{BB962C8B-B14F-4D97-AF65-F5344CB8AC3E}">
        <p14:creationId xmlns:p14="http://schemas.microsoft.com/office/powerpoint/2010/main" val="6587679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342" y="2408412"/>
            <a:ext cx="4498004" cy="308719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4866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5112568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Voyager dans </a:t>
            </a:r>
            <a:r>
              <a:rPr lang="fr-CH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Konvink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32485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MSP 3.4 et 3.5 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compétence sociale :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3.4 Civilité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75019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MSP 3.4 et 3.5 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compétence sociale :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3.5 Aptitudes à l’apprentissage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4116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3068960"/>
            <a:ext cx="8568952" cy="720079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Grilles de compétences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65587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3"/>
            <a:ext cx="8568952" cy="1296144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Grilles de compétences</a:t>
            </a:r>
          </a:p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Travail en groupe ou individuel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711109-A7B6-144E-8BA9-EE4408C8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67" y="2434973"/>
            <a:ext cx="7075274" cy="386026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566926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Grilles de compétences</a:t>
            </a:r>
          </a:p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Travail en groupe ou individuel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Comment sont-elles structurées et leur nombre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Quel contenu par grille ou paquet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Quand et comment devez-vous les travailler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Qui contrôle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Quel est le but 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17704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Grilles de compétences</a:t>
            </a:r>
          </a:p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Mise en commun et échange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Comment sont-elles structurées et leur nombre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Quel contenu par grille ou paquet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Quand et comment devez-vous les travailler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Qui contrôle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Quel est le but 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04860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3068960"/>
            <a:ext cx="8568952" cy="720079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UA 3 et UA 4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2706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47253"/>
            <a:ext cx="7886700" cy="132556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fr-FR" sz="2800" b="1" dirty="0"/>
              <a:t>COURS INTERENTREPRISES 2</a:t>
            </a:r>
            <a:br>
              <a:rPr lang="fr-FR" sz="2800" b="1" dirty="0"/>
            </a:br>
            <a:r>
              <a:rPr lang="fr-FR" sz="2800" b="1" dirty="0"/>
              <a:t>Formation 3+1 / 2+1 / 18 Mois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389437"/>
          </a:xfrm>
          <a:noFill/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Employé/e de commerce</a:t>
            </a: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Services et administration</a:t>
            </a: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CIFC-VD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0E1607-ECE7-A349-B377-11926EE7B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182707345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UA 3 et 4</a:t>
            </a:r>
          </a:p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Travail par 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Sujets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Liens avec vos entreprises – cas concrets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79038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3068960"/>
            <a:ext cx="8568952" cy="720079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Mandat 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58206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Mandat 3</a:t>
            </a:r>
          </a:p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Travail par 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Sujet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Délai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Evaluation, quand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Quand dois-je le publier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Quand dois-je le verrouiller 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Quand se passe ma présentation ? Les moyens à disposition 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56313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00" b="0" dirty="0">
              <a:solidFill>
                <a:schemeClr val="tx2">
                  <a:shade val="9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Espace réservé du pied de page 6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00" b="0" dirty="0">
              <a:solidFill>
                <a:schemeClr val="tx2">
                  <a:shade val="9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777"/>
            <a:ext cx="4680520" cy="68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ascal\AppData\Local\Microsoft\Windows\Temporary Internet Files\Content.IE5\WYAP3A0F\MC90043386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03766"/>
            <a:ext cx="864096" cy="86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735115" y="3645024"/>
            <a:ext cx="637085" cy="36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4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35574" y="494116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www.cifc-vd.ch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34794" y="1043444"/>
            <a:ext cx="63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2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A710E7-651E-C043-8087-FC3FAE9F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AEE7D5-A0AD-E84C-882B-EEDFB1FD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02EE3-4545-A142-813D-AFCF282C8E01}"/>
              </a:ext>
            </a:extLst>
          </p:cNvPr>
          <p:cNvSpPr/>
          <p:nvPr/>
        </p:nvSpPr>
        <p:spPr>
          <a:xfrm>
            <a:off x="179388" y="656841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/>
              <a:t>DFP p. 104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F7EBD1-9EF2-48EE-A675-48D4626F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2 / 3+1 / 2+1 / 18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7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75867"/>
            <a:ext cx="8568952" cy="4389437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Votre mandat 3 sur Konvink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Konvink, regardons ensemble les critères à respecter sur le mandat pratique «Entretiens clients»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Publié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CI 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délai de publication de ce mandat (verrouillé) se trouve sur </a:t>
            </a: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www.cifc-vd.ch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8354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407" y="1914630"/>
            <a:ext cx="2900153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150" b="1" dirty="0">
                <a:latin typeface="Arial" panose="020B0604020202020204" pitchFamily="34" charset="0"/>
                <a:cs typeface="Arial" panose="020B0604020202020204" pitchFamily="34" charset="0"/>
              </a:rPr>
              <a:t>Pause de midi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BF468E-6CAD-E045-ABC6-0CEC3C900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49" y="2468628"/>
            <a:ext cx="3086100" cy="30861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597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4896544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Méthode des 6 étapes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64617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2816932"/>
            <a:ext cx="8568952" cy="1224136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Méthode des 6 étapes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DC5110-752B-B148-A8BE-77959CC81C98}"/>
              </a:ext>
            </a:extLst>
          </p:cNvPr>
          <p:cNvSpPr txBox="1"/>
          <p:nvPr/>
        </p:nvSpPr>
        <p:spPr>
          <a:xfrm rot="20134668">
            <a:off x="6475128" y="4373046"/>
            <a:ext cx="223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pour responsable de groupe</a:t>
            </a:r>
          </a:p>
        </p:txBody>
      </p:sp>
    </p:spTree>
    <p:extLst>
      <p:ext uri="{BB962C8B-B14F-4D97-AF65-F5344CB8AC3E}">
        <p14:creationId xmlns:p14="http://schemas.microsoft.com/office/powerpoint/2010/main" val="230916679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4896544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CEE936-A17A-5048-916D-8C8737AA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395" y="4134058"/>
            <a:ext cx="2522955" cy="1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156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3429000"/>
            <a:ext cx="8568952" cy="13255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Présentation vidéo</a:t>
            </a:r>
          </a:p>
          <a:p>
            <a:pPr marL="0" indent="0" algn="ctr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Buts de l’entreprise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66151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Généralités</a:t>
            </a: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Voyager dans </a:t>
            </a:r>
            <a:r>
              <a:rPr lang="fr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Konvink</a:t>
            </a: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Méthode des 6 étapes</a:t>
            </a: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Marketing et entreprise de formation</a:t>
            </a: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Du CI 2 au CI 3</a:t>
            </a: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version du 09.11.2021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32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340768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Buts de l’entreprise - compléments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Concevoir des offres en fonction des besoins des consommateurs</a:t>
            </a:r>
          </a:p>
          <a:p>
            <a:pPr marL="685800" indent="-685800"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Satisfaire le marché cible</a:t>
            </a:r>
          </a:p>
          <a:p>
            <a:pPr marL="685800" indent="-685800"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Influencer la décision d’achat</a:t>
            </a:r>
          </a:p>
          <a:p>
            <a:pPr marL="685800" indent="-685800"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Rester compétitif</a:t>
            </a:r>
          </a:p>
          <a:p>
            <a:pPr marL="685800" indent="-685800"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Atteindre les objectifs de ventes et de profits fixés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66440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395738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vidéo</a:t>
            </a:r>
          </a:p>
          <a:p>
            <a:pPr marL="0" indent="0" algn="ctr"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La stratégie Marketing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La segmentation</a:t>
            </a:r>
          </a:p>
          <a:p>
            <a:pPr marL="0" indent="0" algn="ctr">
              <a:buNone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Le ciblage</a:t>
            </a:r>
          </a:p>
          <a:p>
            <a:pPr marL="0" indent="0" algn="ctr">
              <a:buNone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Le positionnement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912737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La segmentation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Elle consiste à subdiviser le marché en plusieurs sous-ensembles selon différents critères (âge, sexe, situation professionnelle, revenu…) </a:t>
            </a:r>
          </a:p>
          <a:p>
            <a:pPr marL="571500" indent="-571500">
              <a:defRPr/>
            </a:pPr>
            <a:endParaRPr lang="fr-CH" sz="3200" b="1" dirty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fr-CH" sz="24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38" y="3641762"/>
            <a:ext cx="3101812" cy="26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874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Le ciblage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Il permet de choisir parmi les différents segments celui qui rapporte le plus grand chiffre d’affaires, le profit le plus élevé…</a:t>
            </a:r>
          </a:p>
          <a:p>
            <a:pPr marL="571500" indent="-571500">
              <a:defRPr/>
            </a:pPr>
            <a:endParaRPr lang="fr-CH" sz="3200" b="1" dirty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fr-CH" sz="24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3549104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066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4457" y="1270180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Le positionnement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Il permet d’identifier l’entreprise, le produit ou la marque dans l’esprit du consommateur en le différenciant clairement de ses concurrents </a:t>
            </a:r>
            <a:endParaRPr lang="fr-M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defRPr/>
            </a:pPr>
            <a:endParaRPr lang="fr-CH" sz="3200" b="1" dirty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fr-CH" sz="24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2047875" cy="20478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2924633" cy="792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91" y="4740969"/>
            <a:ext cx="3638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6682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95738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Présentation vidéo </a:t>
            </a:r>
          </a:p>
          <a:p>
            <a:pPr marL="0" indent="0" algn="ctr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Le Marketing Mix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28" y="3480656"/>
            <a:ext cx="2419151" cy="18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57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Le Marketing Mix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marketing mix regroupe l’ensemble des décisions et actions prises par l’entreprise pour assurer le succès d’un produit, service…sur son marché.</a:t>
            </a:r>
          </a:p>
          <a:p>
            <a:pPr marL="571500" indent="-571500">
              <a:defRPr/>
            </a:pPr>
            <a:endParaRPr lang="fr-CH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CH" sz="24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424" y="4077072"/>
            <a:ext cx="2419151" cy="18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175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05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Le Marketing Mix</a:t>
            </a:r>
          </a:p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 considère traditionnellement que les décisions et actions du marketing mix sont prises dans 4 grands domaines différents qui sont 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7600" lvl="0" indent="-446088" eaLnBrk="0" fontAlgn="base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politique du produit</a:t>
            </a:r>
          </a:p>
          <a:p>
            <a:pPr marL="1117600" lvl="0" indent="-446088" eaLnBrk="0" fontAlgn="base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politique du prix</a:t>
            </a:r>
          </a:p>
          <a:p>
            <a:pPr marL="1117600" lvl="0" indent="-446088" eaLnBrk="0" fontAlgn="base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politique de communication</a:t>
            </a:r>
          </a:p>
          <a:p>
            <a:pPr marL="1117600" lvl="0" indent="-446088" eaLnBrk="0" fontAlgn="base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politique de distribution</a:t>
            </a:r>
            <a:endParaRPr lang="fr-CH" sz="3200" b="1" dirty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fr-CH" sz="24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47782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Le Marketing Mix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Ces actions du marketing mix sont également appelés 4 P à cause des initiales de ces 4 termes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anglais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roduct	 	= 	Produit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rice 		= 	Prix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romotion 	= 	Communication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lace		= 	Distribution</a:t>
            </a:r>
          </a:p>
          <a:p>
            <a:pPr marL="571500" indent="-571500">
              <a:defRPr/>
            </a:pPr>
            <a:endParaRPr lang="fr-CH" sz="3200" b="1" dirty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fr-CH" sz="24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72" y="3717032"/>
            <a:ext cx="2295496" cy="16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350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08759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Pour le CI 3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Complétez votre œuvre (mandat 1) avec les éléments relatifs à l’objectif 1.1.8.7 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  Les produits et services de l’entreprise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  La concurrence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3705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5184576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5449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4896544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Marketing mise en pratique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Exercice lunette high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236506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3816424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Marketing mise en pratique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Création des groupes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4-5 par groupe</a:t>
            </a: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C1E5DB-3C30-E34C-8E73-A5118286F472}"/>
              </a:ext>
            </a:extLst>
          </p:cNvPr>
          <p:cNvSpPr txBox="1"/>
          <p:nvPr/>
        </p:nvSpPr>
        <p:spPr>
          <a:xfrm>
            <a:off x="5554136" y="4595644"/>
            <a:ext cx="348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pour explication de l’exercice</a:t>
            </a:r>
          </a:p>
        </p:txBody>
      </p:sp>
    </p:spTree>
    <p:extLst>
      <p:ext uri="{BB962C8B-B14F-4D97-AF65-F5344CB8AC3E}">
        <p14:creationId xmlns:p14="http://schemas.microsoft.com/office/powerpoint/2010/main" val="2575537506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342" y="2408412"/>
            <a:ext cx="4498004" cy="308719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873218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4896544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Marketing mise en pratique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Suite exercice et répartition des tâches pour le CI 3. </a:t>
            </a: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5220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ABE796B-C0AB-449C-AF9D-9F2D92D830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51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CH" sz="4200" b="1" dirty="0">
                <a:latin typeface="Arial" panose="020B0604020202020204" pitchFamily="34" charset="0"/>
                <a:cs typeface="Arial" panose="020B0604020202020204" pitchFamily="34" charset="0"/>
              </a:rPr>
              <a:t>Passons à un quiz sur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CH" sz="4200" b="1" dirty="0">
                <a:latin typeface="Arial" panose="020B0604020202020204" pitchFamily="34" charset="0"/>
                <a:cs typeface="Arial" panose="020B0604020202020204" pitchFamily="34" charset="0"/>
              </a:rPr>
              <a:t> les notions fondamentales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CH" sz="4200" b="1" dirty="0">
                <a:latin typeface="Arial" panose="020B0604020202020204" pitchFamily="34" charset="0"/>
                <a:cs typeface="Arial" panose="020B0604020202020204" pitchFamily="34" charset="0"/>
              </a:rPr>
              <a:t> grâce à </a:t>
            </a:r>
            <a:r>
              <a:rPr lang="fr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endParaRPr lang="fr-CH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fr-CH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r-CH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www.kahoot.it</a:t>
            </a:r>
          </a:p>
        </p:txBody>
      </p:sp>
    </p:spTree>
    <p:extLst>
      <p:ext uri="{BB962C8B-B14F-4D97-AF65-F5344CB8AC3E}">
        <p14:creationId xmlns:p14="http://schemas.microsoft.com/office/powerpoint/2010/main" val="4278409492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fr-CH" sz="4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682" y="2215753"/>
            <a:ext cx="7222331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Du CI 2 au CI 3</a:t>
            </a:r>
          </a:p>
        </p:txBody>
      </p:sp>
      <p:graphicFrame>
        <p:nvGraphicFramePr>
          <p:cNvPr id="4" name="Object 0"/>
          <p:cNvGraphicFramePr>
            <a:graphicFrameLocks noChangeAspect="1"/>
          </p:cNvGraphicFramePr>
          <p:nvPr/>
        </p:nvGraphicFramePr>
        <p:xfrm>
          <a:off x="3714750" y="3058129"/>
          <a:ext cx="1714500" cy="168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lip" r:id="rId4" imgW="861365" imgH="844906" progId="">
                  <p:embed/>
                </p:oleObj>
              </mc:Choice>
              <mc:Fallback>
                <p:oleObj name="Clip" r:id="rId4" imgW="861365" imgH="844906" progId="">
                  <p:embed/>
                  <p:pic>
                    <p:nvPicPr>
                      <p:cNvPr id="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058129"/>
                        <a:ext cx="1714500" cy="168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32209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Devoirs CI 3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1" y="2365760"/>
            <a:ext cx="8058149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150" b="1" dirty="0">
                <a:latin typeface="Arial" panose="020B0604020202020204" pitchFamily="34" charset="0"/>
                <a:cs typeface="Arial" panose="020B0604020202020204" pitchFamily="34" charset="0"/>
              </a:rPr>
              <a:t>Pour tout le monde !</a:t>
            </a:r>
          </a:p>
          <a:p>
            <a:pPr algn="ctr"/>
            <a:endParaRPr lang="fr-CH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Intégrer objectif 1.1.8.7 dans Mandat 1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Apporter la charte de votre entreprise ou d’une autre entreprise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Avoir fait l’UA 3 et l’UA 4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Faire 2 grilles de compétences + évaluation</a:t>
            </a:r>
          </a:p>
          <a:p>
            <a:endParaRPr lang="fr-CH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6573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1628800"/>
            <a:ext cx="8326461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150" b="1" dirty="0">
                <a:latin typeface="Arial" panose="020B0604020202020204" pitchFamily="34" charset="0"/>
                <a:cs typeface="Arial" panose="020B0604020202020204" pitchFamily="34" charset="0"/>
              </a:rPr>
              <a:t>Selon groupe</a:t>
            </a:r>
          </a:p>
          <a:p>
            <a:pPr algn="ctr"/>
            <a:endParaRPr lang="fr-CH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Groupe 1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Présentera les compétences méthodologiques  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2.1 Travail efficace et systématique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b="1" dirty="0"/>
              <a:t>+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2.2 Approche et action interdisciplinaire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Devoirs CI 3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C1E5DB-3C30-E34C-8E73-A5118286F472}"/>
              </a:ext>
            </a:extLst>
          </p:cNvPr>
          <p:cNvSpPr txBox="1"/>
          <p:nvPr/>
        </p:nvSpPr>
        <p:spPr>
          <a:xfrm>
            <a:off x="5004048" y="494116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pour responsable de groupe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34484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628800"/>
            <a:ext cx="8336805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150" b="1" dirty="0">
                <a:latin typeface="Arial" panose="020B0604020202020204" pitchFamily="34" charset="0"/>
                <a:cs typeface="Arial" panose="020B0604020202020204" pitchFamily="34" charset="0"/>
              </a:rPr>
              <a:t>Selon groupe</a:t>
            </a:r>
          </a:p>
          <a:p>
            <a:pPr algn="ctr"/>
            <a:endParaRPr lang="fr-CH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Groupe 2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Présentera les compétences méthodologiques  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2.3 Aptitude à la négociation et au conseil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b="1" dirty="0"/>
              <a:t>+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2.4 Présentation efficace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1050" y="4046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Devoirs CI 3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C1E5DB-3C30-E34C-8E73-A5118286F472}"/>
              </a:ext>
            </a:extLst>
          </p:cNvPr>
          <p:cNvSpPr txBox="1"/>
          <p:nvPr/>
        </p:nvSpPr>
        <p:spPr>
          <a:xfrm>
            <a:off x="5004048" y="494116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pour responsable de groupe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21536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628800"/>
            <a:ext cx="833680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150" b="1" dirty="0">
                <a:latin typeface="Arial" panose="020B0604020202020204" pitchFamily="34" charset="0"/>
                <a:cs typeface="Arial" panose="020B0604020202020204" pitchFamily="34" charset="0"/>
              </a:rPr>
              <a:t>En groupe</a:t>
            </a:r>
          </a:p>
          <a:p>
            <a:pPr algn="ctr"/>
            <a:endParaRPr lang="fr-CH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Travail sur votre entreprise « lunette high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présentations seront faites sur un support et média libre, durée de la présentation 15 minutes max.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1050" y="4046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Devoirs CI 3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C1E5DB-3C30-E34C-8E73-A5118286F472}"/>
              </a:ext>
            </a:extLst>
          </p:cNvPr>
          <p:cNvSpPr txBox="1"/>
          <p:nvPr/>
        </p:nvSpPr>
        <p:spPr>
          <a:xfrm>
            <a:off x="5004048" y="472514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pour responsable de groupe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37844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9803"/>
            <a:ext cx="8820472" cy="48934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Contrôle des travaux à faire pour le CI 2</a:t>
            </a:r>
          </a:p>
          <a:p>
            <a:pPr marL="539750" indent="-5397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dirty="0">
                <a:latin typeface="Arial"/>
                <a:cs typeface="Arial"/>
              </a:rPr>
              <a:t>Accès pour </a:t>
            </a:r>
            <a:r>
              <a:rPr lang="fr-CH" dirty="0" err="1">
                <a:latin typeface="Arial"/>
                <a:cs typeface="Arial"/>
              </a:rPr>
              <a:t>Konvink</a:t>
            </a:r>
            <a:r>
              <a:rPr lang="fr-CH" dirty="0">
                <a:latin typeface="Arial"/>
                <a:cs typeface="Arial"/>
              </a:rPr>
              <a:t> ?</a:t>
            </a:r>
          </a:p>
          <a:p>
            <a:pPr marL="539750" indent="-5397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dirty="0">
                <a:latin typeface="Arial"/>
                <a:cs typeface="Arial"/>
              </a:rPr>
              <a:t>Mandat 1 est-il publié ?</a:t>
            </a:r>
          </a:p>
          <a:p>
            <a:pPr marL="539750" indent="-5397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dirty="0">
                <a:latin typeface="Arial"/>
                <a:cs typeface="Arial"/>
              </a:rPr>
              <a:t>UA 1 &amp; 2 et E-test ?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PFP et PPI </a:t>
            </a:r>
          </a:p>
          <a:p>
            <a:pPr marL="539750" indent="-5397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Travaux de groupes</a:t>
            </a:r>
          </a:p>
          <a:p>
            <a:pPr marL="539750" indent="-5397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093901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Devoirs CI 4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1" y="1916832"/>
            <a:ext cx="8058149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1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tout le monde !</a:t>
            </a:r>
          </a:p>
          <a:p>
            <a:pPr algn="ctr"/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Mandat 3 – Publié !</a:t>
            </a:r>
          </a:p>
          <a:p>
            <a:endParaRPr lang="fr-CH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100" b="1" dirty="0">
                <a:latin typeface="Arial" panose="020B0604020202020204" pitchFamily="34" charset="0"/>
                <a:cs typeface="Arial" panose="020B0604020202020204" pitchFamily="34" charset="0"/>
              </a:rPr>
              <a:t>Attention nous ne parlerons pas du mandat 3 au CI 3 </a:t>
            </a:r>
          </a:p>
          <a:p>
            <a:endParaRPr lang="fr-CH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31334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716" y="2204864"/>
            <a:ext cx="7471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latin typeface="Arial" charset="0"/>
              </a:rPr>
              <a:t>N’oubliez pas votre dossier de formation et des prestations (DFP) ainsi que votre pc ou tablette !</a:t>
            </a:r>
          </a:p>
          <a:p>
            <a:pPr algn="ctr"/>
            <a:endParaRPr lang="fr-CH" sz="2400" b="1" dirty="0">
              <a:latin typeface="Arial" charset="0"/>
            </a:endParaRPr>
          </a:p>
          <a:p>
            <a:pPr algn="ctr"/>
            <a:r>
              <a:rPr lang="fr-CH" sz="2400" b="1" dirty="0">
                <a:solidFill>
                  <a:srgbClr val="FF0000"/>
                </a:solidFill>
                <a:latin typeface="Arial" charset="0"/>
              </a:rPr>
              <a:t>Tous devoirs non faits ou oubliés entrainera le renvoi en entreprise et un rattrapage un samedi</a:t>
            </a:r>
            <a:endParaRPr lang="fr-CH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\\SERVEURNT\CDROM2\pfiles\msoffice\clipart\standard\stddir1\BD06116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7" y="404664"/>
            <a:ext cx="1646297" cy="123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27449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 du 09.11.2021 </a:t>
            </a:r>
            <a:endParaRPr lang="fr-CH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B6A821-478C-7C44-B8CE-E2EAEA7D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08" y="1556792"/>
            <a:ext cx="4258985" cy="3202493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33801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9803"/>
            <a:ext cx="8820472" cy="489349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Contrôle des travaux à faire pour le CI 2</a:t>
            </a:r>
          </a:p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Travail individuel</a:t>
            </a: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Merci de vous connecter et de faire ou refaire le E-test de l’UA 2</a:t>
            </a: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Merci de me transmettre les résultats (%)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58743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9803"/>
            <a:ext cx="8820472" cy="489349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Contrôle des travaux à faire pour le CI 2</a:t>
            </a:r>
          </a:p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Récolte des résultats et travail pour CI 3 </a:t>
            </a: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Gr. 1 : </a:t>
            </a:r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MSP 2.1 et 2.2</a:t>
            </a: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Gr. 2 : </a:t>
            </a:r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MSP 2.3 et 2.4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C13634-2B43-2A40-88EB-07F1DFD0811F}"/>
              </a:ext>
            </a:extLst>
          </p:cNvPr>
          <p:cNvSpPr txBox="1"/>
          <p:nvPr/>
        </p:nvSpPr>
        <p:spPr>
          <a:xfrm>
            <a:off x="4788024" y="3839407"/>
            <a:ext cx="366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 pour responsable de groupe</a:t>
            </a:r>
          </a:p>
        </p:txBody>
      </p:sp>
    </p:spTree>
    <p:extLst>
      <p:ext uri="{BB962C8B-B14F-4D97-AF65-F5344CB8AC3E}">
        <p14:creationId xmlns:p14="http://schemas.microsoft.com/office/powerpoint/2010/main" val="18316264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 txBox="1">
            <a:spLocks noGrp="1"/>
          </p:cNvSpPr>
          <p:nvPr/>
        </p:nvSpPr>
        <p:spPr>
          <a:xfrm>
            <a:off x="468313" y="6492875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00" b="0" dirty="0">
              <a:solidFill>
                <a:schemeClr val="tx2">
                  <a:shade val="9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3907" name="Espace réservé du numéro de diapositive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1" hangingPunct="1"/>
            <a:endParaRPr lang="fr-CH" altLang="fr-FR" sz="1200" b="0">
              <a:solidFill>
                <a:srgbClr val="BCC7CD"/>
              </a:solidFill>
              <a:latin typeface="Constantia" pitchFamily="18" charset="0"/>
            </a:endParaRPr>
          </a:p>
        </p:txBody>
      </p:sp>
      <p:sp>
        <p:nvSpPr>
          <p:cNvPr id="7" name="Espace réservé du pied de page 5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00" i="1" dirty="0">
              <a:solidFill>
                <a:schemeClr val="tx2">
                  <a:shade val="90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8" name="Picture 4" descr="MCj028541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1593193"/>
            <a:ext cx="1290068" cy="15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" y="1196752"/>
            <a:ext cx="9060822" cy="494357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F49B1-54DD-A245-B5DD-A3369B42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830518-DCC7-344E-A428-B9125370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627C01-3068-4446-826D-09C7D540BBEA}"/>
              </a:ext>
            </a:extLst>
          </p:cNvPr>
          <p:cNvSpPr txBox="1"/>
          <p:nvPr/>
        </p:nvSpPr>
        <p:spPr>
          <a:xfrm>
            <a:off x="3707904" y="1196751"/>
            <a:ext cx="20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Rappel du concept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14BB2-B0D1-4841-B86C-EDDF98D7ABBA}"/>
              </a:ext>
            </a:extLst>
          </p:cNvPr>
          <p:cNvSpPr/>
          <p:nvPr/>
        </p:nvSpPr>
        <p:spPr>
          <a:xfrm>
            <a:off x="251520" y="2367477"/>
            <a:ext cx="1728192" cy="29337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A4A64D-DFF9-384A-938C-0F82588A2B70}"/>
              </a:ext>
            </a:extLst>
          </p:cNvPr>
          <p:cNvSpPr txBox="1"/>
          <p:nvPr/>
        </p:nvSpPr>
        <p:spPr>
          <a:xfrm>
            <a:off x="251520" y="543041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avancement après CI 1  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13349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9803"/>
            <a:ext cx="8820472" cy="489349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Débriefing du mandat 1</a:t>
            </a:r>
          </a:p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Tour de table</a:t>
            </a:r>
          </a:p>
          <a:p>
            <a:pPr>
              <a:spcBef>
                <a:spcPts val="1200"/>
              </a:spcBef>
              <a:spcAft>
                <a:spcPts val="2400"/>
              </a:spcAft>
              <a:defRPr/>
            </a:pPr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Difficultés rencontrées</a:t>
            </a:r>
          </a:p>
          <a:p>
            <a:pPr>
              <a:spcBef>
                <a:spcPts val="1200"/>
              </a:spcBef>
              <a:spcAft>
                <a:spcPts val="2400"/>
              </a:spcAft>
              <a:defRPr/>
            </a:pPr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Echanges par groupes de 4</a:t>
            </a:r>
          </a:p>
          <a:p>
            <a:pPr>
              <a:spcBef>
                <a:spcPts val="1200"/>
              </a:spcBef>
              <a:spcAft>
                <a:spcPts val="2400"/>
              </a:spcAft>
              <a:defRPr/>
            </a:pPr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Présentation de 1-2 mandats</a:t>
            </a:r>
          </a:p>
          <a:p>
            <a:pPr>
              <a:spcBef>
                <a:spcPts val="1200"/>
              </a:spcBef>
              <a:spcAft>
                <a:spcPts val="2400"/>
              </a:spcAft>
              <a:defRPr/>
            </a:pP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09.11.2021 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2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5344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1830</Words>
  <Application>Microsoft Office PowerPoint</Application>
  <PresentationFormat>Affichage à l'écran (4:3)</PresentationFormat>
  <Paragraphs>426</Paragraphs>
  <Slides>52</Slides>
  <Notes>40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Constantia</vt:lpstr>
      <vt:lpstr>Times New Roman</vt:lpstr>
      <vt:lpstr>Wingdings</vt:lpstr>
      <vt:lpstr>2_Thème Office</vt:lpstr>
      <vt:lpstr>Office Theme</vt:lpstr>
      <vt:lpstr>Clip</vt:lpstr>
      <vt:lpstr>COURS INTERENTREPRISES 2 Formation 3+1 / 2+1 / 18 Mois</vt:lpstr>
      <vt:lpstr>COURS INTERENTREPRISES 2 Formation 3+1 / 2+1 / 18 Mois</vt:lpstr>
      <vt:lpstr>PROGRAMME</vt:lpstr>
      <vt:lpstr>1ère partie   Généralités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Pause</vt:lpstr>
      <vt:lpstr>2ème partie   Voyager dans Konvink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3ème partie   Méthode des 6 étapes </vt:lpstr>
      <vt:lpstr>Présentation PowerPoint</vt:lpstr>
      <vt:lpstr>4ème partie   Marketing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4ème partie   Marketing mise en pratique Exercice lunette high tech </vt:lpstr>
      <vt:lpstr>Marketing mise en pratique  Création des groupes 4-5 par groupe</vt:lpstr>
      <vt:lpstr>Pause</vt:lpstr>
      <vt:lpstr>Marketing mise en pratique  Suite exercice et répartition des tâches pour le CI 3. </vt:lpstr>
      <vt:lpstr>Présentation PowerPoint</vt:lpstr>
      <vt:lpstr>5 ème partie</vt:lpstr>
      <vt:lpstr>Devoirs CI 3 </vt:lpstr>
      <vt:lpstr>Devoirs CI 3 </vt:lpstr>
      <vt:lpstr>Présentation PowerPoint</vt:lpstr>
      <vt:lpstr>Présentation PowerPoint</vt:lpstr>
      <vt:lpstr>Devoirs CI 4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Tanner</dc:creator>
  <cp:lastModifiedBy>AE CREATION</cp:lastModifiedBy>
  <cp:revision>544</cp:revision>
  <cp:lastPrinted>2014-09-10T14:48:56Z</cp:lastPrinted>
  <dcterms:created xsi:type="dcterms:W3CDTF">2012-08-16T11:51:46Z</dcterms:created>
  <dcterms:modified xsi:type="dcterms:W3CDTF">2021-11-09T08:13:11Z</dcterms:modified>
</cp:coreProperties>
</file>